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722" r:id="rId2"/>
    <p:sldId id="723" r:id="rId3"/>
    <p:sldId id="724" r:id="rId4"/>
    <p:sldId id="72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40581-83B3-4C72-84D0-9791E46C552C}" v="1" dt="2025-11-18T09:49:53.154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72516" autoAdjust="0"/>
  </p:normalViewPr>
  <p:slideViewPr>
    <p:cSldViewPr snapToGrid="0">
      <p:cViewPr varScale="1">
        <p:scale>
          <a:sx n="60" d="100"/>
          <a:sy n="60" d="100"/>
        </p:scale>
        <p:origin x="2002" y="62"/>
      </p:cViewPr>
      <p:guideLst/>
    </p:cSldViewPr>
  </p:slideViewPr>
  <p:outlineViewPr>
    <p:cViewPr>
      <p:scale>
        <a:sx n="33" d="100"/>
        <a:sy n="33" d="100"/>
      </p:scale>
      <p:origin x="0" y="-1177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127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SPCC" panose="02000000000000000000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SPCC" panose="02000000000000000000" pitchFamily="50" charset="0"/>
              </a:defRPr>
            </a:lvl1pPr>
          </a:lstStyle>
          <a:p>
            <a:fld id="{025111FC-33ED-9C4C-B900-EEB761B8B171}" type="datetimeFigureOut">
              <a:rPr lang="en-GB" smtClean="0"/>
              <a:pPr/>
              <a:t>18/11/2025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SPCC" panose="02000000000000000000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SPCC" panose="02000000000000000000" pitchFamily="50" charset="0"/>
              </a:defRPr>
            </a:lvl1pPr>
          </a:lstStyle>
          <a:p>
            <a:fld id="{D868BE41-F264-CE49-8285-AAC268BF55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5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SPCC" panose="020000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SPCC" panose="020000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SPCC" panose="020000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SPCC" panose="020000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SPCC" panose="020000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8BE41-F264-CE49-8285-AAC268BF553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43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E66E4-C441-E914-2D53-E31FC166C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55A34-D74C-C8D5-E80D-874222796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6D7FF0-A3C8-C29E-788C-7EA868057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6BA86-4596-E34D-A900-590B1498E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8BE41-F264-CE49-8285-AAC268BF553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09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8F843-ED74-2F9C-F374-2A162CAF8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8E6EE6-86C3-62DD-59E5-619CC6CF0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C5FA5-09D6-9D2B-3089-3F1F790D5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2931D-1FD9-1840-C7BD-0A3E506A1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8BE41-F264-CE49-8285-AAC268BF553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5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8BE41-F264-CE49-8285-AAC268BF553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25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mailto:xxx.xxx@nspcc.org.uk" TargetMode="External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7135-3CAD-2235-E785-619B25839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6000" y="1494485"/>
            <a:ext cx="9000000" cy="238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7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Add Presentation </a:t>
            </a:r>
            <a:br>
              <a:rPr lang="en-GB" dirty="0"/>
            </a:br>
            <a:r>
              <a:rPr lang="en-GB" dirty="0"/>
              <a:t>title here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B0810E-04EB-C1C3-2BCC-F52E1D7B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6000" y="3965398"/>
            <a:ext cx="9000000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 b="1" i="0" baseline="0">
                <a:solidFill>
                  <a:schemeClr val="tx1"/>
                </a:solidFill>
                <a:latin typeface="+mn-lt"/>
              </a:defRPr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4" indent="0" algn="ctr">
              <a:buNone/>
              <a:defRPr sz="1600"/>
            </a:lvl5pPr>
            <a:lvl6pPr marL="2285930" indent="0" algn="ctr">
              <a:buNone/>
              <a:defRPr sz="1600"/>
            </a:lvl6pPr>
            <a:lvl7pPr marL="2743115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7" indent="0" algn="ctr">
              <a:buNone/>
              <a:defRPr sz="1600"/>
            </a:lvl9pPr>
          </a:lstStyle>
          <a:p>
            <a:r>
              <a:rPr lang="en-GB" dirty="0"/>
              <a:t>Add subtitle here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43C4E8-E0A9-A662-98AC-A69BA4E399E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576000" y="4500000"/>
            <a:ext cx="5040000" cy="504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Start time 00:00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3727E3-AC26-CE7A-F50D-1467B54E6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2364" y="416730"/>
            <a:ext cx="2187273" cy="5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21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16000"/>
            <a:ext cx="11472001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613E8C1-BBAA-0FC8-AD59-D2D11A327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000" y="4213879"/>
            <a:ext cx="3442600" cy="194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4AA87E40-B7A7-BF3D-632B-45576595CC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313" y="2078038"/>
            <a:ext cx="3443287" cy="1854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17602A5-E1F9-1EBE-6981-81ECE2298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55754" y="2078038"/>
            <a:ext cx="3443287" cy="1854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45B46BC-EF56-EE2C-5805-B9A96A4237B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67272" y="2078038"/>
            <a:ext cx="3443287" cy="1854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A24B742-58F4-0B0D-11C6-0CDFF37B09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29541" y="4213879"/>
            <a:ext cx="3442600" cy="194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9C8B7F69-00BB-9520-D964-A3F8348520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5754" y="4213879"/>
            <a:ext cx="3442600" cy="194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85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2 lin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75313"/>
            <a:ext cx="11472001" cy="1065997"/>
          </a:xfrm>
        </p:spPr>
        <p:txBody>
          <a:bodyPr anchor="ctr" anchorCtr="0"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/>
              <a:t>Add title on maximum </a:t>
            </a:r>
            <a:br>
              <a:rPr lang="en-GB" dirty="0"/>
            </a:br>
            <a:r>
              <a:rPr lang="en-GB" dirty="0"/>
              <a:t>two lines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393200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2620B49-6A9D-1E2B-160A-2E7F8453BC5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8" y="1656000"/>
            <a:ext cx="11467563" cy="4500563"/>
          </a:xfrm>
        </p:spPr>
        <p:txBody>
          <a:bodyPr/>
          <a:lstStyle>
            <a:lvl1pPr>
              <a:defRPr sz="2400"/>
            </a:lvl1pPr>
            <a:lvl2pPr marL="604800" indent="-342000"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5899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– 2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75313"/>
            <a:ext cx="11472001" cy="1065997"/>
          </a:xfrm>
        </p:spPr>
        <p:txBody>
          <a:bodyPr anchor="ctr" anchorCtr="0"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/>
              <a:t>Add title on maximum </a:t>
            </a:r>
            <a:br>
              <a:rPr lang="en-GB" dirty="0"/>
            </a:br>
            <a:r>
              <a:rPr lang="en-GB" dirty="0"/>
              <a:t>two lines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393200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11C5FFEF-0D29-7A7F-7CBD-9795EFCF27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313" y="1628775"/>
            <a:ext cx="5557837" cy="45577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240C2AA-7170-9E75-BE22-97407AB853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2675" y="1655763"/>
            <a:ext cx="5694363" cy="4530725"/>
          </a:xfrm>
        </p:spPr>
        <p:txBody>
          <a:bodyPr>
            <a:normAutofit/>
          </a:bodyPr>
          <a:lstStyle>
            <a:lvl1pPr>
              <a:defRPr sz="2400"/>
            </a:lvl1pPr>
            <a:lvl2pPr marL="604800" indent="-342000"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386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1F70-3BB8-9A44-7594-D185ECE95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771C8-BD3B-0264-463B-35621DEC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72816-FEEC-2CBC-EC13-C067411A048B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C724A19-347B-97DD-DF7A-C9670F4FB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0000" y="1934586"/>
            <a:ext cx="9045115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99019BE-8D1A-0BE4-7C9B-DC3B71A28C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0" y="1931988"/>
            <a:ext cx="2448000" cy="576000"/>
          </a:xfrm>
          <a:solidFill>
            <a:schemeClr val="tx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NSPCC" panose="02000000000000000000" pitchFamily="50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00:00-00:00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2B47EB8-5DD7-9EC9-6A15-D1BCBFAEA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0000" y="2731194"/>
            <a:ext cx="9045115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A456AC6-0937-662C-161C-BC344224A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000" y="2728596"/>
            <a:ext cx="2448000" cy="576000"/>
          </a:xfrm>
          <a:solidFill>
            <a:schemeClr val="tx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NSPCC" panose="02000000000000000000" pitchFamily="50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00:00-00:00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3401210-7C5F-8308-D370-103E9B9381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00" y="3525204"/>
            <a:ext cx="9045115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1AFBAC2-FFF2-853D-B6B1-5A1B590C48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000" y="3522606"/>
            <a:ext cx="2448000" cy="576000"/>
          </a:xfrm>
          <a:solidFill>
            <a:schemeClr val="tx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NSPCC" panose="02000000000000000000" pitchFamily="50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00:00-00:00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B3DDAF-8163-9C6F-BA1E-97971428B5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0000" y="4321812"/>
            <a:ext cx="9045115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8C0D1EC-D893-7745-05CC-28E7566699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000" y="4319214"/>
            <a:ext cx="2448000" cy="576000"/>
          </a:xfrm>
          <a:solidFill>
            <a:schemeClr val="tx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NSPCC" panose="02000000000000000000" pitchFamily="50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00:00-00:00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7999007-CC36-F033-361C-46FF263DE1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90000" y="5115822"/>
            <a:ext cx="9045115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EE4C5316-9AD3-9C28-C24A-8FC6E0AA7A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000" y="5113224"/>
            <a:ext cx="2448000" cy="576000"/>
          </a:xfrm>
          <a:solidFill>
            <a:schemeClr val="tx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NSPCC" panose="02000000000000000000" pitchFamily="50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00:00-00:00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28D5A36-E106-2512-649C-3807404CC5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90000" y="5912430"/>
            <a:ext cx="9045115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DA0F13F-E43C-87C9-47E3-C9DD3E007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000" y="5909832"/>
            <a:ext cx="2448000" cy="576000"/>
          </a:xfrm>
          <a:solidFill>
            <a:schemeClr val="tx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NSPCC" panose="02000000000000000000" pitchFamily="50" charset="0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00:00-00:00</a:t>
            </a:r>
          </a:p>
        </p:txBody>
      </p:sp>
    </p:spTree>
    <p:extLst>
      <p:ext uri="{BB962C8B-B14F-4D97-AF65-F5344CB8AC3E}">
        <p14:creationId xmlns:p14="http://schemas.microsoft.com/office/powerpoint/2010/main" val="384137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1F70-3BB8-9A44-7594-D185ECE95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771C8-BD3B-0264-463B-35621DEC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72816-FEEC-2CBC-EC13-C067411A048B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C724A19-347B-97DD-DF7A-C9670F4FB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2946" y="1934586"/>
            <a:ext cx="10782170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99019BE-8D1A-0BE4-7C9B-DC3B71A28C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0" y="1931988"/>
            <a:ext cx="612000" cy="576000"/>
          </a:xfrm>
          <a:solidFill>
            <a:schemeClr val="bg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2B47EB8-5DD7-9EC9-6A15-D1BCBFAEA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2946" y="2731194"/>
            <a:ext cx="10782170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A456AC6-0937-662C-161C-BC344224A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000" y="2728596"/>
            <a:ext cx="612000" cy="576000"/>
          </a:xfrm>
          <a:solidFill>
            <a:schemeClr val="bg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3401210-7C5F-8308-D370-103E9B9381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2946" y="3525204"/>
            <a:ext cx="10782170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1AFBAC2-FFF2-853D-B6B1-5A1B590C48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000" y="3522606"/>
            <a:ext cx="612000" cy="576000"/>
          </a:xfrm>
          <a:solidFill>
            <a:schemeClr val="bg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B3DDAF-8163-9C6F-BA1E-97971428B5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2946" y="4321812"/>
            <a:ext cx="10782170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8C0D1EC-D893-7745-05CC-28E7566699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000" y="4319214"/>
            <a:ext cx="612000" cy="576000"/>
          </a:xfrm>
          <a:solidFill>
            <a:schemeClr val="bg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7999007-CC36-F033-361C-46FF263DE1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2946" y="5115822"/>
            <a:ext cx="10782170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EE4C5316-9AD3-9C28-C24A-8FC6E0AA7A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000" y="5113224"/>
            <a:ext cx="612000" cy="576000"/>
          </a:xfrm>
          <a:solidFill>
            <a:schemeClr val="bg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28D5A36-E106-2512-649C-3807404CC5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2946" y="5912430"/>
            <a:ext cx="10782170" cy="5760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2800">
                <a:latin typeface="+mn-lt"/>
              </a:defRPr>
            </a:lvl2pPr>
            <a:lvl3pPr marL="0" indent="0">
              <a:buNone/>
              <a:defRPr sz="1800"/>
            </a:lvl3pPr>
            <a:lvl4pPr>
              <a:defRPr/>
            </a:lvl4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DA0F13F-E43C-87C9-47E3-C9DD3E007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000" y="5909832"/>
            <a:ext cx="612000" cy="576000"/>
          </a:xfrm>
          <a:solidFill>
            <a:schemeClr val="bg2"/>
          </a:solidFill>
        </p:spPr>
        <p:txBody>
          <a:bodyPr lIns="180000" tIns="72000" rIns="108000" bIns="72000" anchor="ctr">
            <a:no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7825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+ Inf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BB001A7-E6B1-E0FB-026D-AC9CA7BDA9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5875" y="0"/>
            <a:ext cx="45561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51F70-3BB8-9A44-7594-D185ECE95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6966000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771C8-BD3B-0264-463B-35621DEC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72816-FEEC-2CBC-EC13-C067411A048B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696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C724A19-347B-97DD-DF7A-C9670F4FB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08124"/>
            <a:ext cx="6965999" cy="4384675"/>
          </a:xfrm>
          <a:solidFill>
            <a:schemeClr val="bg2"/>
          </a:solidFill>
        </p:spPr>
        <p:txBody>
          <a:bodyPr lIns="252000" tIns="72000" rIns="180000" bIns="72000" anchor="t"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26800" indent="-226800"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0" indent="0">
              <a:buNone/>
              <a:defRPr sz="2200"/>
            </a:lvl3pPr>
            <a:lvl4pPr marL="226800" indent="-226800">
              <a:buFont typeface="Arial" panose="020B0604020202020204" pitchFamily="34" charset="0"/>
              <a:buChar char="•"/>
              <a:defRPr sz="2200" b="0">
                <a:latin typeface="+mn-lt"/>
              </a:defRPr>
            </a:lvl4pPr>
            <a:lvl5pPr marL="0" indent="0">
              <a:buNone/>
              <a:defRPr sz="2200"/>
            </a:lvl5pPr>
            <a:lvl6pPr>
              <a:defRPr sz="2200"/>
            </a:lvl6pPr>
          </a:lstStyle>
          <a:p>
            <a:pPr lvl="0"/>
            <a:r>
              <a:rPr lang="en-US" dirty="0"/>
              <a:t>Add Title or use indent to change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47427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rgbClr val="F8C9DD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C3B1BF9-A85B-69D0-98C5-47803DAB79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701" y="0"/>
            <a:ext cx="60833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53BD3-3426-48F2-C522-922ED1CBC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376000"/>
            <a:ext cx="5580000" cy="595548"/>
          </a:xfrm>
        </p:spPr>
        <p:txBody>
          <a:bodyPr wrap="square" anchor="b">
            <a:spAutoFit/>
          </a:bodyPr>
          <a:lstStyle>
            <a:lvl1pPr>
              <a:defRPr sz="4300"/>
            </a:lvl1pPr>
          </a:lstStyle>
          <a:p>
            <a:r>
              <a:rPr lang="en-GB" dirty="0"/>
              <a:t>Title/Activity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5B16C-188C-9F3E-A81C-4CA665FA8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963" y="2916000"/>
            <a:ext cx="5773738" cy="660565"/>
          </a:xfrm>
        </p:spPr>
        <p:txBody>
          <a:bodyPr wrap="square">
            <a:spAutoFit/>
          </a:bodyPr>
          <a:lstStyle>
            <a:lvl1pPr marL="0" indent="0">
              <a:buNone/>
              <a:defRPr sz="4300">
                <a:solidFill>
                  <a:schemeClr val="tx2"/>
                </a:solidFill>
                <a:latin typeface="NSPCC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00:00-00:00 if required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1ADA3D-E40A-5383-7540-062750765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3978488"/>
            <a:ext cx="4802764" cy="1006475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</a:lstStyle>
          <a:p>
            <a:pPr lvl="0"/>
            <a:r>
              <a:rPr lang="en-US" dirty="0"/>
              <a:t>Add text here or remove text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13195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1F70-3BB8-9A44-7594-D185ECE95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6966000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771C8-BD3B-0264-463B-35621DEC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72816-FEEC-2CBC-EC13-C067411A048B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696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Map of the UK with the NSPCC Regional hubs, National hubs and other services">
            <a:extLst>
              <a:ext uri="{FF2B5EF4-FFF2-40B4-BE49-F238E27FC236}">
                <a16:creationId xmlns:a16="http://schemas.microsoft.com/office/drawing/2014/main" id="{08342628-2A0A-E04B-0E7D-BC40D69BAA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2190" y="331202"/>
            <a:ext cx="5389300" cy="618389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8E699C-018D-D5CF-DE39-44CC77B6B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001" y="1836000"/>
            <a:ext cx="5754000" cy="466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422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+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16000"/>
            <a:ext cx="11472001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610DB-9661-B07B-09D5-B3A9EFB6A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012" y="2606675"/>
            <a:ext cx="2520000" cy="2619375"/>
          </a:xfrm>
          <a:solidFill>
            <a:srgbClr val="F8C9DD">
              <a:alpha val="50000"/>
            </a:srgbClr>
          </a:solidFill>
        </p:spPr>
        <p:txBody>
          <a:bodyPr lIns="108000" tIns="1008000" rIns="108000" bIns="108000">
            <a:noAutofit/>
          </a:bodyPr>
          <a:lstStyle>
            <a:lvl1pPr marL="0" indent="0"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2E8F609-BEAA-B787-4C7C-C672F3C659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0525" y="2606614"/>
            <a:ext cx="2520000" cy="2619375"/>
          </a:xfrm>
          <a:solidFill>
            <a:srgbClr val="E1FADC"/>
          </a:solidFill>
        </p:spPr>
        <p:txBody>
          <a:bodyPr lIns="108000" tIns="1008000" rIns="108000" bIns="108000">
            <a:noAutofit/>
          </a:bodyPr>
          <a:lstStyle>
            <a:lvl1pPr marL="0" indent="0"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DEE6D1D-FE39-3D36-E791-8319FCA360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6183" y="2606614"/>
            <a:ext cx="2520000" cy="2619375"/>
          </a:xfrm>
          <a:solidFill>
            <a:srgbClr val="DED4F2">
              <a:alpha val="50000"/>
            </a:srgbClr>
          </a:solidFill>
        </p:spPr>
        <p:txBody>
          <a:bodyPr lIns="108000" tIns="1008000" rIns="108000" bIns="108000">
            <a:noAutofit/>
          </a:bodyPr>
          <a:lstStyle>
            <a:lvl1pPr marL="0" indent="0"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4A840D6-D38F-04BE-B57D-7AD92BC15C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8354" y="2629826"/>
            <a:ext cx="2520000" cy="2619375"/>
          </a:xfrm>
          <a:solidFill>
            <a:srgbClr val="B1DDDE">
              <a:alpha val="50000"/>
            </a:srgbClr>
          </a:solidFill>
        </p:spPr>
        <p:txBody>
          <a:bodyPr lIns="108000" tIns="1008000" rIns="108000" bIns="108000">
            <a:noAutofit/>
          </a:bodyPr>
          <a:lstStyle>
            <a:lvl1pPr marL="0" indent="0"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D5FBA24-8BFF-A7B5-8333-F686AA398B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4012" y="1784063"/>
            <a:ext cx="1620000" cy="1620000"/>
          </a:xfrm>
          <a:prstGeom prst="ellipse">
            <a:avLst/>
          </a:prstGeom>
          <a:solidFill>
            <a:srgbClr val="CB3C7F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text and press spacebar to firm shape, then add icon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249355D-D778-75C2-4173-CF8C8FF614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6183" y="1781670"/>
            <a:ext cx="1620000" cy="1620000"/>
          </a:xfrm>
          <a:prstGeom prst="ellipse">
            <a:avLst/>
          </a:prstGeom>
          <a:solidFill>
            <a:srgbClr val="582752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text and press spacebar to firm shape, then add icon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B064ED6-618F-613C-7805-DCD00D6B15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8354" y="1802362"/>
            <a:ext cx="1620000" cy="1620000"/>
          </a:xfrm>
          <a:prstGeom prst="ellipse">
            <a:avLst/>
          </a:prstGeom>
          <a:solidFill>
            <a:srgbClr val="075470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text and press spacebar to firm shape, then add icon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D1E6108A-37AE-97BD-AF1C-24DC81B342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50525" y="1809000"/>
            <a:ext cx="1620000" cy="16200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text and press spacebar to firm shape, then add icon</a:t>
            </a:r>
          </a:p>
        </p:txBody>
      </p:sp>
    </p:spTree>
    <p:extLst>
      <p:ext uri="{BB962C8B-B14F-4D97-AF65-F5344CB8AC3E}">
        <p14:creationId xmlns:p14="http://schemas.microsoft.com/office/powerpoint/2010/main" val="896449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16000"/>
            <a:ext cx="11472001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1EA509-FB17-16C3-9E0B-E9EE407F1D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8" y="1512000"/>
            <a:ext cx="11485561" cy="1157214"/>
          </a:xfrm>
          <a:solidFill>
            <a:schemeClr val="bg2"/>
          </a:solidFill>
        </p:spPr>
        <p:txBody>
          <a:bodyPr wrap="square" lIns="540000" tIns="360000" rIns="540000" bIns="360000">
            <a:spAutoFit/>
          </a:bodyPr>
          <a:lstStyle>
            <a:lvl1pPr>
              <a:spcAft>
                <a:spcPts val="1200"/>
              </a:spcAft>
              <a:defRPr sz="280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large bullets here</a:t>
            </a:r>
          </a:p>
        </p:txBody>
      </p:sp>
    </p:spTree>
    <p:extLst>
      <p:ext uri="{BB962C8B-B14F-4D97-AF65-F5344CB8AC3E}">
        <p14:creationId xmlns:p14="http://schemas.microsoft.com/office/powerpoint/2010/main" val="199056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7135-3CAD-2235-E785-619B25839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6000" y="1494485"/>
            <a:ext cx="9000000" cy="238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700"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Add Presentation </a:t>
            </a:r>
            <a:br>
              <a:rPr lang="en-GB" dirty="0"/>
            </a:br>
            <a:r>
              <a:rPr lang="en-GB" dirty="0"/>
              <a:t>title here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B0810E-04EB-C1C3-2BCC-F52E1D7B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6000" y="3965398"/>
            <a:ext cx="9000000" cy="46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 b="1" i="0" baseline="0">
                <a:solidFill>
                  <a:schemeClr val="tx1"/>
                </a:solidFill>
                <a:latin typeface="+mn-lt"/>
              </a:defRPr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4" indent="0" algn="ctr">
              <a:buNone/>
              <a:defRPr sz="1600"/>
            </a:lvl5pPr>
            <a:lvl6pPr marL="2285930" indent="0" algn="ctr">
              <a:buNone/>
              <a:defRPr sz="1600"/>
            </a:lvl6pPr>
            <a:lvl7pPr marL="2743115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7" indent="0" algn="ctr">
              <a:buNone/>
              <a:defRPr sz="1600"/>
            </a:lvl9pPr>
          </a:lstStyle>
          <a:p>
            <a:r>
              <a:rPr lang="en-GB" dirty="0"/>
              <a:t>Add subtitle here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43C4E8-E0A9-A662-98AC-A69BA4E399E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576000" y="4500000"/>
            <a:ext cx="5040000" cy="504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Start time 00:00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8DB507E-D037-12EC-9DD9-F3B27285F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2364" y="416730"/>
            <a:ext cx="2187273" cy="5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0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C2B680-61B8-9E97-B564-F2F844B2B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9573" y="1912613"/>
            <a:ext cx="3316221" cy="4247994"/>
          </a:xfrm>
          <a:solidFill>
            <a:srgbClr val="EBEBEB">
              <a:alpha val="50000"/>
            </a:srgbClr>
          </a:solidFill>
        </p:spPr>
        <p:txBody>
          <a:bodyPr lIns="180000" tIns="72000" rIns="90000" bIns="46800" anchor="b" anchorCtr="0"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86C2415-D6C7-5F7D-C26E-C94A1477D8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41938" y="1912613"/>
            <a:ext cx="3316221" cy="4247994"/>
          </a:xfrm>
          <a:solidFill>
            <a:srgbClr val="EBEBEB">
              <a:alpha val="50000"/>
            </a:srgbClr>
          </a:solidFill>
        </p:spPr>
        <p:txBody>
          <a:bodyPr lIns="180000" tIns="72000" rIns="90000" bIns="46800" anchor="b" anchorCtr="0"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D2F8475-4F57-F47C-6D3A-D5AFB22287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8545" y="1912613"/>
            <a:ext cx="3316221" cy="4247994"/>
          </a:xfrm>
          <a:solidFill>
            <a:srgbClr val="EBEBEB">
              <a:alpha val="50000"/>
            </a:srgbClr>
          </a:solidFill>
        </p:spPr>
        <p:txBody>
          <a:bodyPr lIns="180000" tIns="72000" rIns="90000" bIns="46800" anchor="b" anchorCtr="0"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871120-FC46-CC06-6665-8B11C398A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75313"/>
            <a:ext cx="11472001" cy="1065997"/>
          </a:xfrm>
        </p:spPr>
        <p:txBody>
          <a:bodyPr anchor="ctr" anchorCtr="0"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/>
              <a:t>Add title on maximum </a:t>
            </a:r>
            <a:br>
              <a:rPr lang="en-GB" dirty="0"/>
            </a:br>
            <a:r>
              <a:rPr lang="en-GB" dirty="0"/>
              <a:t>two lines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3374DA-C836-F70B-995E-41AF2B923722}"/>
              </a:ext>
            </a:extLst>
          </p:cNvPr>
          <p:cNvCxnSpPr>
            <a:cxnSpLocks/>
          </p:cNvCxnSpPr>
          <p:nvPr userDrawn="1"/>
        </p:nvCxnSpPr>
        <p:spPr>
          <a:xfrm>
            <a:off x="342000" y="1393200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050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ox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16000"/>
            <a:ext cx="11472001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1EA509-FB17-16C3-9E0B-E9EE407F1D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8" y="1512000"/>
            <a:ext cx="11485561" cy="4125320"/>
          </a:xfrm>
          <a:solidFill>
            <a:schemeClr val="bg2"/>
          </a:solidFill>
        </p:spPr>
        <p:txBody>
          <a:bodyPr wrap="square" lIns="540000" tIns="360000" rIns="540000" bIns="360000">
            <a:noAutofit/>
          </a:bodyPr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8971069-BBD2-4BA5-8E74-7B4806345F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3456" y="1850311"/>
            <a:ext cx="3600000" cy="360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A759005-EF1A-FF4F-472B-7A5B5EFE4A5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80800" y="1850311"/>
            <a:ext cx="3600000" cy="360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D3C9503-4F9A-056B-AB33-A6DE1AFBC2B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548704" y="1850311"/>
            <a:ext cx="3104445" cy="360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C2B680-61B8-9E97-B564-F2F844B2B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250" y="2503488"/>
            <a:ext cx="3600450" cy="25828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D25EBE3-8CB4-DA65-FA5D-3BD9ADCEA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302" y="2503488"/>
            <a:ext cx="3600450" cy="25828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BA25646-1D08-2A03-17F9-70DA04B94C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0068" y="2469102"/>
            <a:ext cx="3104448" cy="25828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293776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Box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16000"/>
            <a:ext cx="11472001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1EA509-FB17-16C3-9E0B-E9EE407F1D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8" y="1656000"/>
            <a:ext cx="11485561" cy="3581273"/>
          </a:xfrm>
          <a:solidFill>
            <a:srgbClr val="DED4F2">
              <a:alpha val="50000"/>
            </a:srgbClr>
          </a:solidFill>
        </p:spPr>
        <p:txBody>
          <a:bodyPr wrap="square" lIns="540000" tIns="360000" rIns="540000" bIns="360000">
            <a:noAutofit/>
          </a:bodyPr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8971069-BBD2-4BA5-8E74-7B4806345F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3456" y="2016000"/>
            <a:ext cx="2556000" cy="360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A759005-EF1A-FF4F-472B-7A5B5EFE4A5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024800" y="2016000"/>
            <a:ext cx="2556000" cy="360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C2B680-61B8-9E97-B564-F2F844B2B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250" y="2654413"/>
            <a:ext cx="2556000" cy="25828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D25EBE3-8CB4-DA65-FA5D-3BD9ADCEA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4800" y="2620027"/>
            <a:ext cx="2556000" cy="25828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081A9-00D6-16B5-898D-ECF5FD4FC9E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410571" y="2016000"/>
            <a:ext cx="2556000" cy="360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 title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B55EAB9-A7A6-15FB-DF72-7A236CCF96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0433" y="2654413"/>
            <a:ext cx="2556000" cy="25828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E8D6E6-6D54-2DEA-D299-20548AD7471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17686" y="2016000"/>
            <a:ext cx="2556000" cy="360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961FB65-D770-6FA5-9782-E44FC22FD5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7616" y="2654413"/>
            <a:ext cx="2556000" cy="25828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132803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16000"/>
            <a:ext cx="11472001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1EA509-FB17-16C3-9E0B-E9EE407F1D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2000" y="1508622"/>
            <a:ext cx="7128000" cy="4063177"/>
          </a:xfrm>
          <a:solidFill>
            <a:srgbClr val="F8C9DD">
              <a:alpha val="50000"/>
            </a:srgbClr>
          </a:solidFill>
        </p:spPr>
        <p:txBody>
          <a:bodyPr wrap="square" lIns="288000" tIns="900000" rIns="288000" bIns="288000">
            <a:noAutofit/>
          </a:bodyPr>
          <a:lstStyle>
            <a:lvl1pPr marL="0" indent="0">
              <a:lnSpc>
                <a:spcPct val="102000"/>
              </a:lnSpc>
              <a:spcAft>
                <a:spcPts val="1200"/>
              </a:spcAft>
              <a:buNone/>
              <a:defRPr sz="240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quote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71C34-D2B3-9A87-7BD2-2677203AD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9594" y="1734892"/>
            <a:ext cx="914877" cy="62752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1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90411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16000"/>
            <a:ext cx="11472001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1EA509-FB17-16C3-9E0B-E9EE407F1D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2000" y="1508622"/>
            <a:ext cx="7128000" cy="4063177"/>
          </a:xfrm>
          <a:solidFill>
            <a:schemeClr val="accent3"/>
          </a:solidFill>
        </p:spPr>
        <p:txBody>
          <a:bodyPr wrap="square" lIns="288000" tIns="900000" rIns="288000" bIns="288000">
            <a:noAutofit/>
          </a:bodyPr>
          <a:lstStyle>
            <a:lvl1pPr marL="0" indent="0">
              <a:lnSpc>
                <a:spcPct val="102000"/>
              </a:lnSpc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quote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71C34-D2B3-9A87-7BD2-2677203AD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9594" y="1734892"/>
            <a:ext cx="914877" cy="62752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1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2020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638692C-EB0B-6A3C-53B2-A87EF17FF7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2357276"/>
            <a:ext cx="4351421" cy="3898558"/>
          </a:xfrm>
          <a:solidFill>
            <a:srgbClr val="018926"/>
          </a:solidFill>
        </p:spPr>
        <p:txBody>
          <a:bodyPr lIns="180000" tIns="648000" rIns="180000" bIns="108000">
            <a:noAutofit/>
          </a:bodyPr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19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Quote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EB232CC-B438-9240-F080-52B7B13A0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2556000"/>
            <a:ext cx="580554" cy="39574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6236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638692C-EB0B-6A3C-53B2-A87EF17FF7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0046" y="4224551"/>
            <a:ext cx="4761229" cy="2273449"/>
          </a:xfrm>
          <a:solidFill>
            <a:srgbClr val="CB3C7F"/>
          </a:solidFill>
        </p:spPr>
        <p:txBody>
          <a:bodyPr lIns="180000" tIns="648000" rIns="180000" bIns="108000">
            <a:noAutofit/>
          </a:bodyPr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19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Quote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EB232CC-B438-9240-F080-52B7B13A0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0046" y="4423275"/>
            <a:ext cx="580554" cy="39574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12604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638692C-EB0B-6A3C-53B2-A87EF17FF7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162" y="2010071"/>
            <a:ext cx="4761229" cy="4267159"/>
          </a:xfrm>
          <a:solidFill>
            <a:srgbClr val="582752"/>
          </a:solidFill>
        </p:spPr>
        <p:txBody>
          <a:bodyPr lIns="180000" tIns="648000" rIns="180000" bIns="108000">
            <a:noAutofit/>
          </a:bodyPr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19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Quote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EB232CC-B438-9240-F080-52B7B13A0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162" y="2208795"/>
            <a:ext cx="580554" cy="39574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76058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638692C-EB0B-6A3C-53B2-A87EF17FF7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162" y="1637860"/>
            <a:ext cx="5018910" cy="4639370"/>
          </a:xfrm>
          <a:solidFill>
            <a:srgbClr val="075470"/>
          </a:solidFill>
        </p:spPr>
        <p:txBody>
          <a:bodyPr lIns="180000" tIns="648000" rIns="180000" bIns="108000">
            <a:noAutofit/>
          </a:bodyPr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19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Quote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EB232CC-B438-9240-F080-52B7B13A0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162" y="1836584"/>
            <a:ext cx="580554" cy="39574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65380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Text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A38E6B-A02A-7094-619A-ADFCE46878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1388" y="0"/>
            <a:ext cx="7440612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770" y="429660"/>
            <a:ext cx="4337138" cy="810204"/>
          </a:xfrm>
          <a:solidFill>
            <a:schemeClr val="tx2"/>
          </a:solidFill>
        </p:spPr>
        <p:txBody>
          <a:bodyPr lIns="180000" tIns="72000" rIns="72000" bIns="72000"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16FF0EE-581E-3964-2316-D2AC2C0A45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620" y="2520000"/>
            <a:ext cx="4094768" cy="3690911"/>
          </a:xfrm>
          <a:noFill/>
        </p:spPr>
        <p:txBody>
          <a:bodyPr lIns="252000" tIns="180000" rIns="180000" bIns="72000" anchor="t"/>
          <a:lstStyle>
            <a:lvl1pPr marL="0" indent="0">
              <a:spcAft>
                <a:spcPts val="600"/>
              </a:spcAft>
              <a:buNone/>
              <a:defRPr sz="2400" b="1">
                <a:solidFill>
                  <a:schemeClr val="tx1"/>
                </a:solidFill>
                <a:latin typeface="NSPCC" panose="02000000000000000000" pitchFamily="50" charset="0"/>
              </a:defRPr>
            </a:lvl1pPr>
            <a:lvl2pPr marL="226800" indent="-226800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0" indent="0">
              <a:buNone/>
              <a:defRPr sz="2200"/>
            </a:lvl3pPr>
            <a:lvl4pPr marL="226800" indent="-226800">
              <a:buFont typeface="Arial" panose="020B0604020202020204" pitchFamily="34" charset="0"/>
              <a:buChar char="•"/>
              <a:defRPr sz="2200" b="0">
                <a:latin typeface="+mn-lt"/>
              </a:defRPr>
            </a:lvl4pPr>
            <a:lvl5pPr marL="0" indent="0">
              <a:buNone/>
              <a:defRPr sz="2200"/>
            </a:lvl5pPr>
            <a:lvl6pPr>
              <a:defRPr sz="2200"/>
            </a:lvl6pPr>
          </a:lstStyle>
          <a:p>
            <a:pPr lvl="0"/>
            <a:r>
              <a:rPr lang="en-US" dirty="0"/>
              <a:t>Add Title or use indent to change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0D55E65-C8B9-FD84-BC5B-48B2F0BCFD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90195" y="1352795"/>
            <a:ext cx="4094768" cy="810000"/>
          </a:xfrm>
          <a:solidFill>
            <a:schemeClr val="tx2"/>
          </a:solidFill>
        </p:spPr>
        <p:txBody>
          <a:bodyPr wrap="square" lIns="180000" tIns="72000" rIns="72000" bIns="72000" anchor="ctr" anchorCtr="0"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line two</a:t>
            </a:r>
          </a:p>
        </p:txBody>
      </p:sp>
    </p:spTree>
    <p:extLst>
      <p:ext uri="{BB962C8B-B14F-4D97-AF65-F5344CB8AC3E}">
        <p14:creationId xmlns:p14="http://schemas.microsoft.com/office/powerpoint/2010/main" val="6170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9E61EE7-F630-225C-BDAD-8AF52900DE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540000">
            <a:off x="-431199" y="-119535"/>
            <a:ext cx="3173578" cy="2484000"/>
          </a:xfrm>
          <a:custGeom>
            <a:avLst/>
            <a:gdLst>
              <a:gd name="connsiteX0" fmla="*/ 0 w 3173578"/>
              <a:gd name="connsiteY0" fmla="*/ 0 h 2484000"/>
              <a:gd name="connsiteX1" fmla="*/ 3173578 w 3173578"/>
              <a:gd name="connsiteY1" fmla="*/ 0 h 2484000"/>
              <a:gd name="connsiteX2" fmla="*/ 3173578 w 3173578"/>
              <a:gd name="connsiteY2" fmla="*/ 2484000 h 2484000"/>
              <a:gd name="connsiteX3" fmla="*/ 0 w 3173578"/>
              <a:gd name="connsiteY3" fmla="*/ 2484000 h 24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3578" h="2484000">
                <a:moveTo>
                  <a:pt x="0" y="0"/>
                </a:moveTo>
                <a:lnTo>
                  <a:pt x="3173578" y="0"/>
                </a:lnTo>
                <a:lnTo>
                  <a:pt x="3173578" y="2484000"/>
                </a:lnTo>
                <a:lnTo>
                  <a:pt x="0" y="248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1600">
            <a:solidFill>
              <a:schemeClr val="bg1"/>
            </a:solidFill>
            <a:miter lim="800000"/>
          </a:ln>
          <a:effectLst>
            <a:outerShdw blurRad="50800" dist="38100" dir="81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45B0A6-1B53-B61D-4AB8-D4C09D6CC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480000">
            <a:off x="-1325512" y="2313223"/>
            <a:ext cx="3007224" cy="1881101"/>
          </a:xfrm>
          <a:custGeom>
            <a:avLst/>
            <a:gdLst>
              <a:gd name="connsiteX0" fmla="*/ 0 w 3007224"/>
              <a:gd name="connsiteY0" fmla="*/ 0 h 1881101"/>
              <a:gd name="connsiteX1" fmla="*/ 3007224 w 3007224"/>
              <a:gd name="connsiteY1" fmla="*/ 0 h 1881101"/>
              <a:gd name="connsiteX2" fmla="*/ 3007224 w 3007224"/>
              <a:gd name="connsiteY2" fmla="*/ 1881101 h 1881101"/>
              <a:gd name="connsiteX3" fmla="*/ 0 w 3007224"/>
              <a:gd name="connsiteY3" fmla="*/ 1881101 h 18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224" h="1881101">
                <a:moveTo>
                  <a:pt x="0" y="0"/>
                </a:moveTo>
                <a:lnTo>
                  <a:pt x="3007224" y="0"/>
                </a:lnTo>
                <a:lnTo>
                  <a:pt x="3007224" y="1881101"/>
                </a:lnTo>
                <a:lnTo>
                  <a:pt x="0" y="1881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1600">
            <a:solidFill>
              <a:schemeClr val="bg1"/>
            </a:solidFill>
            <a:miter lim="800000"/>
          </a:ln>
          <a:effectLst>
            <a:outerShdw blurRad="50800" dist="38100" dir="81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E16FF2-0652-E726-FB57-B4FA14250A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-540000">
            <a:off x="-659339" y="5001761"/>
            <a:ext cx="3007224" cy="2275049"/>
          </a:xfrm>
          <a:custGeom>
            <a:avLst/>
            <a:gdLst>
              <a:gd name="connsiteX0" fmla="*/ 0 w 3007224"/>
              <a:gd name="connsiteY0" fmla="*/ 0 h 2275049"/>
              <a:gd name="connsiteX1" fmla="*/ 3007224 w 3007224"/>
              <a:gd name="connsiteY1" fmla="*/ 0 h 2275049"/>
              <a:gd name="connsiteX2" fmla="*/ 3007224 w 3007224"/>
              <a:gd name="connsiteY2" fmla="*/ 2275049 h 2275049"/>
              <a:gd name="connsiteX3" fmla="*/ 0 w 3007224"/>
              <a:gd name="connsiteY3" fmla="*/ 2275049 h 227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224" h="2275049">
                <a:moveTo>
                  <a:pt x="0" y="0"/>
                </a:moveTo>
                <a:lnTo>
                  <a:pt x="3007224" y="0"/>
                </a:lnTo>
                <a:lnTo>
                  <a:pt x="3007224" y="2275049"/>
                </a:lnTo>
                <a:lnTo>
                  <a:pt x="0" y="22750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1600">
            <a:solidFill>
              <a:schemeClr val="bg1"/>
            </a:solidFill>
            <a:miter lim="800000"/>
          </a:ln>
          <a:effectLst>
            <a:outerShdw blurRad="50800" dist="38100" dir="81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62CEE55-6DC4-3C11-776E-722B0A2111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-120000">
            <a:off x="9929099" y="409722"/>
            <a:ext cx="2376747" cy="2155209"/>
          </a:xfrm>
          <a:custGeom>
            <a:avLst/>
            <a:gdLst>
              <a:gd name="connsiteX0" fmla="*/ 0 w 2376747"/>
              <a:gd name="connsiteY0" fmla="*/ 0 h 2155209"/>
              <a:gd name="connsiteX1" fmla="*/ 2376747 w 2376747"/>
              <a:gd name="connsiteY1" fmla="*/ 0 h 2155209"/>
              <a:gd name="connsiteX2" fmla="*/ 2376747 w 2376747"/>
              <a:gd name="connsiteY2" fmla="*/ 2155209 h 2155209"/>
              <a:gd name="connsiteX3" fmla="*/ 0 w 2376747"/>
              <a:gd name="connsiteY3" fmla="*/ 2155209 h 215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747" h="2155209">
                <a:moveTo>
                  <a:pt x="0" y="0"/>
                </a:moveTo>
                <a:lnTo>
                  <a:pt x="2376747" y="0"/>
                </a:lnTo>
                <a:lnTo>
                  <a:pt x="2376747" y="2155209"/>
                </a:lnTo>
                <a:lnTo>
                  <a:pt x="0" y="21552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1600">
            <a:solidFill>
              <a:schemeClr val="bg1"/>
            </a:solidFill>
            <a:miter lim="8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F2CC349-EAF6-7105-FF6D-9585704350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420000">
            <a:off x="10312400" y="3368368"/>
            <a:ext cx="2478819" cy="2459906"/>
          </a:xfrm>
          <a:custGeom>
            <a:avLst/>
            <a:gdLst>
              <a:gd name="connsiteX0" fmla="*/ 0 w 2478819"/>
              <a:gd name="connsiteY0" fmla="*/ 0 h 2459906"/>
              <a:gd name="connsiteX1" fmla="*/ 2478819 w 2478819"/>
              <a:gd name="connsiteY1" fmla="*/ 0 h 2459906"/>
              <a:gd name="connsiteX2" fmla="*/ 2478819 w 2478819"/>
              <a:gd name="connsiteY2" fmla="*/ 2459906 h 2459906"/>
              <a:gd name="connsiteX3" fmla="*/ 0 w 2478819"/>
              <a:gd name="connsiteY3" fmla="*/ 2459906 h 245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819" h="2459906">
                <a:moveTo>
                  <a:pt x="0" y="0"/>
                </a:moveTo>
                <a:lnTo>
                  <a:pt x="2478819" y="0"/>
                </a:lnTo>
                <a:lnTo>
                  <a:pt x="2478819" y="2459906"/>
                </a:lnTo>
                <a:lnTo>
                  <a:pt x="0" y="24599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1600">
            <a:solidFill>
              <a:schemeClr val="bg1"/>
            </a:solidFill>
            <a:miter lim="8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8F48E9C4-12EE-07F3-12FE-FFEDC85E7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6000" y="3096601"/>
            <a:ext cx="7920000" cy="664797"/>
          </a:xfr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 here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7939DE-3726-D76E-27F0-140E07A53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2364" y="416730"/>
            <a:ext cx="2187273" cy="5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rgbClr val="F8C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A38E6B-A02A-7094-619A-ADFCE46878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2446" y="0"/>
            <a:ext cx="7139554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6DF241-16B5-57BD-3700-7F6AC7570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656000"/>
            <a:ext cx="4340954" cy="595548"/>
          </a:xfrm>
        </p:spPr>
        <p:txBody>
          <a:bodyPr wrap="square" anchor="t" anchorCtr="0">
            <a:spAutoFit/>
          </a:bodyPr>
          <a:lstStyle>
            <a:lvl1pPr>
              <a:defRPr sz="4300"/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ACE3965-1747-674C-97DF-0DE579383B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2448000"/>
            <a:ext cx="4358953" cy="3812123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079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F4804EF-A2E7-CE39-B6A7-9A3A408016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9107" y="1509189"/>
            <a:ext cx="7258455" cy="5037911"/>
          </a:xfrm>
          <a:solidFill>
            <a:schemeClr val="bg2"/>
          </a:solidFill>
        </p:spPr>
        <p:txBody>
          <a:bodyPr lIns="108000" tIns="144000" rIns="108000" bIns="108000">
            <a:noAutofit/>
          </a:bodyPr>
          <a:lstStyle>
            <a:lvl1pPr marL="0" indent="0">
              <a:buNone/>
              <a:defRPr sz="2300" b="1">
                <a:latin typeface="+mj-lt"/>
              </a:defRPr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05B3D09-03FE-AF59-9E32-07BE42AE6F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82300" y="2908300"/>
            <a:ext cx="6825500" cy="34226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16000"/>
            <a:ext cx="11472001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610DB-9661-B07B-09D5-B3A9EFB6A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4" y="1509190"/>
            <a:ext cx="3988499" cy="2892120"/>
          </a:xfrm>
          <a:solidFill>
            <a:srgbClr val="F8C9DD">
              <a:alpha val="50000"/>
            </a:srgbClr>
          </a:solidFill>
        </p:spPr>
        <p:txBody>
          <a:bodyPr lIns="108000" tIns="144000" rIns="108000" bIns="108000">
            <a:noAutofit/>
          </a:bodyPr>
          <a:lstStyle>
            <a:lvl1pPr marL="0" indent="0">
              <a:spcAft>
                <a:spcPts val="600"/>
              </a:spcAft>
              <a:buNone/>
              <a:defRPr sz="2300" b="1">
                <a:latin typeface="+mn-lt"/>
              </a:defRPr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997827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Support (fixed slid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F7EB4B-DF1E-CDFC-79FF-00F68DFE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We support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0C340F-73A0-A7D1-5ECB-197C8BDC5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369" y="3827288"/>
            <a:ext cx="2428632" cy="436562"/>
          </a:xfrm>
        </p:spPr>
        <p:txBody>
          <a:bodyPr/>
          <a:lstStyle>
            <a:lvl1pPr algn="ctr">
              <a:defRPr/>
            </a:lvl1pPr>
            <a:lvl4pPr algn="ctr">
              <a:defRPr/>
            </a:lvl4pPr>
          </a:lstStyle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68D208-2915-1B91-B1EE-C491C5DF58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97005" y="3827288"/>
            <a:ext cx="2743199" cy="436562"/>
          </a:xfrm>
        </p:spPr>
        <p:txBody>
          <a:bodyPr/>
          <a:lstStyle>
            <a:lvl1pPr algn="ctr">
              <a:defRPr/>
            </a:lvl1pPr>
            <a:lvl4pPr algn="ctr">
              <a:defRPr/>
            </a:lvl4pPr>
          </a:lstStyle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D557984-CC38-4803-3B5C-E54321B3B6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8987" y="3827288"/>
            <a:ext cx="2743199" cy="436562"/>
          </a:xfrm>
        </p:spPr>
        <p:txBody>
          <a:bodyPr/>
          <a:lstStyle>
            <a:lvl1pPr algn="ctr">
              <a:defRPr/>
            </a:lvl1pPr>
            <a:lvl4pPr algn="ctr">
              <a:defRPr/>
            </a:lvl4pPr>
          </a:lstStyle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30BDD8F-8B88-60A3-BB3C-E63B915D92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33045" y="3827288"/>
            <a:ext cx="2743199" cy="436562"/>
          </a:xfrm>
        </p:spPr>
        <p:txBody>
          <a:bodyPr/>
          <a:lstStyle>
            <a:lvl1pPr algn="ctr">
              <a:defRPr/>
            </a:lvl1pPr>
            <a:lvl4pPr algn="ctr">
              <a:defRPr/>
            </a:lvl4pPr>
          </a:lstStyle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797DFC4C-69E1-33BB-6D1A-321A2481B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626" y="2383754"/>
            <a:ext cx="1558117" cy="1045246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501E6565-BC51-54AB-D8B3-592F17D697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6583" y="2289116"/>
            <a:ext cx="1849907" cy="1358058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22">
            <a:extLst>
              <a:ext uri="{FF2B5EF4-FFF2-40B4-BE49-F238E27FC236}">
                <a16:creationId xmlns:a16="http://schemas.microsoft.com/office/drawing/2014/main" id="{2218F443-DE71-BAEB-243D-2FB48394E0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05800" y="2289116"/>
            <a:ext cx="1999215" cy="1252188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AFAB142F-593E-B8C1-6BA5-3ECA2ECF9C3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55017" y="2106740"/>
            <a:ext cx="2672545" cy="14345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53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ng our Strategy (fixed Sli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1F67CD23-816A-71B7-74FC-F5CCD21871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0282" y="1801508"/>
            <a:ext cx="3471435" cy="8820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algn="ctr"/>
            <a:endParaRPr lang="en-US" sz="1800" b="1" spc="50" dirty="0">
              <a:solidFill>
                <a:schemeClr val="bg1"/>
              </a:solidFill>
              <a:latin typeface="NSPCC Headline" panose="02000000000000000000" pitchFamily="2" charset="77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366BB6-2BE6-0208-B19A-843A6243AA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24874" y="4296910"/>
            <a:ext cx="2221471" cy="1910997"/>
          </a:xfrm>
          <a:solidFill>
            <a:schemeClr val="accent6"/>
          </a:solidFill>
        </p:spPr>
        <p:txBody>
          <a:bodyPr lIns="108000" tIns="144000" rIns="108000" bIns="10800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>
                <a:latin typeface="+mn-lt"/>
              </a:defRPr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3108A5D-F3FA-BBAA-DC95-2F3B888CF5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16843" y="4296910"/>
            <a:ext cx="2221471" cy="1910997"/>
          </a:xfrm>
          <a:solidFill>
            <a:schemeClr val="accent4"/>
          </a:solidFill>
        </p:spPr>
        <p:txBody>
          <a:bodyPr lIns="108000" tIns="144000" rIns="108000" bIns="10800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>
                <a:latin typeface="+mn-lt"/>
              </a:defRPr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36ADEA9-7B90-D5A1-C3A6-9076D4AF6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3643" y="4296910"/>
            <a:ext cx="2221471" cy="1910997"/>
          </a:xfrm>
          <a:solidFill>
            <a:srgbClr val="F8C9DD"/>
          </a:solidFill>
        </p:spPr>
        <p:txBody>
          <a:bodyPr lIns="108000" tIns="144000" rIns="108000" bIns="10800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>
                <a:latin typeface="+mn-lt"/>
              </a:defRPr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0E00B83E-BA29-06DE-AFF5-FF5327C2C2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76312" y="3162147"/>
            <a:ext cx="1632448" cy="156899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1B787B31-69FB-96F7-A6DD-35B2CF53D9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96066" y="3162147"/>
            <a:ext cx="1632448" cy="156899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08A7E4C5-69BB-13F0-1A1E-49CDD995C46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992374" y="3162147"/>
            <a:ext cx="1632448" cy="156899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393200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rrow left">
            <a:extLst>
              <a:ext uri="{FF2B5EF4-FFF2-40B4-BE49-F238E27FC236}">
                <a16:creationId xmlns:a16="http://schemas.microsoft.com/office/drawing/2014/main" id="{6A080A27-8F8E-A745-FB68-AD28A92CD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80000">
            <a:off x="3806486" y="1889216"/>
            <a:ext cx="655886" cy="1468487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rrow down">
            <a:extLst>
              <a:ext uri="{FF2B5EF4-FFF2-40B4-BE49-F238E27FC236}">
                <a16:creationId xmlns:a16="http://schemas.microsoft.com/office/drawing/2014/main" id="{53865122-9449-49AB-B1AB-45F3F1759A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000">
            <a:off x="5846542" y="2458926"/>
            <a:ext cx="475034" cy="790321"/>
          </a:xfrm>
          <a:prstGeom prst="rect">
            <a:avLst/>
          </a:prstGeom>
        </p:spPr>
      </p:pic>
      <p:pic>
        <p:nvPicPr>
          <p:cNvPr id="18" name="Picture 17" descr="Arrow right">
            <a:extLst>
              <a:ext uri="{FF2B5EF4-FFF2-40B4-BE49-F238E27FC236}">
                <a16:creationId xmlns:a16="http://schemas.microsoft.com/office/drawing/2014/main" id="{A1565468-8521-6B59-53C1-AF0621FB1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20000" flipH="1">
            <a:off x="7789260" y="1833049"/>
            <a:ext cx="655886" cy="1468487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A24541-8D9B-6BD5-306C-08B5BDB0B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7200"/>
            <a:ext cx="11472001" cy="1065997"/>
          </a:xfrm>
        </p:spPr>
        <p:txBody>
          <a:bodyPr anchor="ctr" anchorCtr="0"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/>
              <a:t>Using our strategy, we can transform how we protect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92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We're Enabing (Fixed Sli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1602744-256A-7A14-F699-B0BC94E838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16843" y="4114732"/>
            <a:ext cx="2221471" cy="1646550"/>
          </a:xfrm>
          <a:solidFill>
            <a:schemeClr val="accent6"/>
          </a:solidFill>
        </p:spPr>
        <p:txBody>
          <a:bodyPr lIns="108000" tIns="144000" rIns="108000" bIns="10800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>
                <a:latin typeface="+mn-lt"/>
              </a:defRPr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88AC81E-A182-4246-746E-DEA65127F4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24874" y="4114732"/>
            <a:ext cx="2221471" cy="1646550"/>
          </a:xfrm>
          <a:solidFill>
            <a:schemeClr val="accent5"/>
          </a:solidFill>
        </p:spPr>
        <p:txBody>
          <a:bodyPr lIns="108000" tIns="144000" rIns="108000" bIns="10800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>
                <a:latin typeface="+mn-lt"/>
              </a:defRPr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17EC64-EC3C-F76A-434D-B4370CBDDF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73643" y="4114732"/>
            <a:ext cx="2221471" cy="1646550"/>
          </a:xfrm>
          <a:solidFill>
            <a:srgbClr val="DED4F2"/>
          </a:solidFill>
        </p:spPr>
        <p:txBody>
          <a:bodyPr lIns="108000" tIns="144000" rIns="108000" bIns="10800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>
                <a:latin typeface="+mn-lt"/>
              </a:defRPr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393200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rrow down">
            <a:extLst>
              <a:ext uri="{FF2B5EF4-FFF2-40B4-BE49-F238E27FC236}">
                <a16:creationId xmlns:a16="http://schemas.microsoft.com/office/drawing/2014/main" id="{10647D20-5C74-D807-1746-A7B839AEF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000">
            <a:off x="5730870" y="2491518"/>
            <a:ext cx="527920" cy="878308"/>
          </a:xfrm>
          <a:prstGeom prst="rect">
            <a:avLst/>
          </a:prstGeom>
        </p:spPr>
      </p:pic>
      <p:pic>
        <p:nvPicPr>
          <p:cNvPr id="36" name="Picture 35" descr="Arrow left">
            <a:extLst>
              <a:ext uri="{FF2B5EF4-FFF2-40B4-BE49-F238E27FC236}">
                <a16:creationId xmlns:a16="http://schemas.microsoft.com/office/drawing/2014/main" id="{15681FAE-C41B-4A24-00BB-D66C95EB4F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80000">
            <a:off x="3439187" y="1902122"/>
            <a:ext cx="655886" cy="1468487"/>
          </a:xfrm>
          <a:prstGeom prst="rect">
            <a:avLst/>
          </a:prstGeom>
          <a:ln>
            <a:noFill/>
          </a:ln>
        </p:spPr>
      </p:pic>
      <p:pic>
        <p:nvPicPr>
          <p:cNvPr id="37" name="Picture 36" descr="Arrow right">
            <a:extLst>
              <a:ext uri="{FF2B5EF4-FFF2-40B4-BE49-F238E27FC236}">
                <a16:creationId xmlns:a16="http://schemas.microsoft.com/office/drawing/2014/main" id="{49647071-2581-2E36-75EC-2DD9ECC2E0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20000" flipH="1">
            <a:off x="8099949" y="1854862"/>
            <a:ext cx="655886" cy="1468487"/>
          </a:xfrm>
          <a:prstGeom prst="rect">
            <a:avLst/>
          </a:prstGeom>
          <a:ln>
            <a:noFill/>
          </a:ln>
        </p:spPr>
      </p:pic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56ADCF02-3A08-76C8-B03B-EA5BFEDE7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0282" y="1801508"/>
            <a:ext cx="3471435" cy="8820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800" b="1" spc="50" dirty="0">
                <a:solidFill>
                  <a:schemeClr val="bg1"/>
                </a:solidFill>
                <a:latin typeface="NSPCC Headline" panose="02000000000000000000" pitchFamily="2" charset="77"/>
              </a:rPr>
              <a:t>XXX is designed </a:t>
            </a:r>
            <a:br>
              <a:rPr lang="en-US" sz="1800" b="1" spc="50" dirty="0">
                <a:solidFill>
                  <a:schemeClr val="bg1"/>
                </a:solidFill>
                <a:latin typeface="NSPCC Headline" panose="02000000000000000000" pitchFamily="2" charset="77"/>
              </a:rPr>
            </a:br>
            <a:r>
              <a:rPr lang="en-US" sz="1800" b="1" spc="50" dirty="0">
                <a:solidFill>
                  <a:schemeClr val="bg1"/>
                </a:solidFill>
                <a:latin typeface="NSPCC Headline" panose="02000000000000000000" pitchFamily="2" charset="77"/>
              </a:rPr>
              <a:t>to XXX…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B0234-843D-AEB5-2909-9551834D9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7200"/>
            <a:ext cx="11472001" cy="1065997"/>
          </a:xfrm>
        </p:spPr>
        <p:txBody>
          <a:bodyPr anchor="ctr" anchorCtr="0"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/>
              <a:t>How we’re enabling everyone </a:t>
            </a:r>
            <a:br>
              <a:rPr lang="en-GB" dirty="0"/>
            </a:br>
            <a:r>
              <a:rPr lang="en-GB" dirty="0"/>
              <a:t>to play their part</a:t>
            </a:r>
            <a:endParaRPr lang="en-US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7C29C75B-0162-1E64-46EA-5BC822B472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8641" y="3302689"/>
            <a:ext cx="1620000" cy="1620000"/>
          </a:xfrm>
          <a:prstGeom prst="ellipse">
            <a:avLst/>
          </a:prstGeom>
          <a:solidFill>
            <a:srgbClr val="CB3C7F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text and press spacebar to firm shape, then add icon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85670D43-AD4B-8E05-7B2A-664D0008CE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2377" y="3300296"/>
            <a:ext cx="1620000" cy="1620000"/>
          </a:xfrm>
          <a:prstGeom prst="ellipse">
            <a:avLst/>
          </a:prstGeom>
          <a:solidFill>
            <a:srgbClr val="582752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text and press spacebar to firm shape, then add icon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CBBC982A-2486-704F-B955-78A42A3C57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74781" y="3320988"/>
            <a:ext cx="1620000" cy="1620000"/>
          </a:xfrm>
          <a:prstGeom prst="ellipse">
            <a:avLst/>
          </a:prstGeom>
          <a:solidFill>
            <a:srgbClr val="075470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text and press spacebar to firm shape, then add icon</a:t>
            </a:r>
          </a:p>
        </p:txBody>
      </p:sp>
    </p:spTree>
    <p:extLst>
      <p:ext uri="{BB962C8B-B14F-4D97-AF65-F5344CB8AC3E}">
        <p14:creationId xmlns:p14="http://schemas.microsoft.com/office/powerpoint/2010/main" val="1480372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Services and Hubs (Fixed Slide)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Placeholder 103">
            <a:extLst>
              <a:ext uri="{FF2B5EF4-FFF2-40B4-BE49-F238E27FC236}">
                <a16:creationId xmlns:a16="http://schemas.microsoft.com/office/drawing/2014/main" id="{7F46B46A-E3B9-1DD0-E978-00ABB374C68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90417" y="1385512"/>
            <a:ext cx="2927178" cy="337236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600"/>
              </a:spcAft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1" name="Regular Pentagon 92">
            <a:extLst>
              <a:ext uri="{FF2B5EF4-FFF2-40B4-BE49-F238E27FC236}">
                <a16:creationId xmlns:a16="http://schemas.microsoft.com/office/drawing/2014/main" id="{000A784A-363A-45D0-CD6A-661BE7D92F85}"/>
              </a:ext>
            </a:extLst>
          </p:cNvPr>
          <p:cNvSpPr/>
          <p:nvPr userDrawn="1"/>
        </p:nvSpPr>
        <p:spPr>
          <a:xfrm>
            <a:off x="3498623" y="1767730"/>
            <a:ext cx="315311" cy="315311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132" name="Regular Pentagon 10">
            <a:extLst>
              <a:ext uri="{FF2B5EF4-FFF2-40B4-BE49-F238E27FC236}">
                <a16:creationId xmlns:a16="http://schemas.microsoft.com/office/drawing/2014/main" id="{A46C191E-3D49-C42A-58F8-B8A97DFBBBB6}"/>
              </a:ext>
            </a:extLst>
          </p:cNvPr>
          <p:cNvSpPr/>
          <p:nvPr userDrawn="1"/>
        </p:nvSpPr>
        <p:spPr>
          <a:xfrm>
            <a:off x="3498623" y="2192567"/>
            <a:ext cx="315311" cy="315311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133" name="Regular Pentagon 93">
            <a:extLst>
              <a:ext uri="{FF2B5EF4-FFF2-40B4-BE49-F238E27FC236}">
                <a16:creationId xmlns:a16="http://schemas.microsoft.com/office/drawing/2014/main" id="{32E90341-4C24-8DB3-FCF8-3BFBE3F5C61C}"/>
              </a:ext>
            </a:extLst>
          </p:cNvPr>
          <p:cNvSpPr/>
          <p:nvPr userDrawn="1"/>
        </p:nvSpPr>
        <p:spPr>
          <a:xfrm>
            <a:off x="3498623" y="3307617"/>
            <a:ext cx="315311" cy="315311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8B35F97-E2F9-5CB4-D2B0-0B7337F2585E}"/>
              </a:ext>
            </a:extLst>
          </p:cNvPr>
          <p:cNvSpPr/>
          <p:nvPr userDrawn="1"/>
        </p:nvSpPr>
        <p:spPr>
          <a:xfrm>
            <a:off x="335696" y="4449468"/>
            <a:ext cx="315311" cy="315311"/>
          </a:xfrm>
          <a:prstGeom prst="ellipse">
            <a:avLst/>
          </a:prstGeom>
          <a:solidFill>
            <a:srgbClr val="F8C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998A56D-E3F4-6762-B2C0-72D3BB1B4FDC}"/>
              </a:ext>
            </a:extLst>
          </p:cNvPr>
          <p:cNvSpPr/>
          <p:nvPr userDrawn="1"/>
        </p:nvSpPr>
        <p:spPr>
          <a:xfrm>
            <a:off x="335696" y="4030556"/>
            <a:ext cx="315311" cy="315311"/>
          </a:xfrm>
          <a:prstGeom prst="ellipse">
            <a:avLst/>
          </a:prstGeom>
          <a:solidFill>
            <a:srgbClr val="F8C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D9A36CCF-2DD9-D192-0720-47E0AF3B1567}"/>
              </a:ext>
            </a:extLst>
          </p:cNvPr>
          <p:cNvSpPr/>
          <p:nvPr userDrawn="1"/>
        </p:nvSpPr>
        <p:spPr>
          <a:xfrm>
            <a:off x="335696" y="3343525"/>
            <a:ext cx="315311" cy="315311"/>
          </a:xfrm>
          <a:prstGeom prst="ellipse">
            <a:avLst/>
          </a:prstGeom>
          <a:solidFill>
            <a:srgbClr val="F8C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40D88B2-46AB-23B5-3E17-6E64C7EAF333}"/>
              </a:ext>
            </a:extLst>
          </p:cNvPr>
          <p:cNvSpPr/>
          <p:nvPr userDrawn="1"/>
        </p:nvSpPr>
        <p:spPr>
          <a:xfrm>
            <a:off x="335696" y="2894405"/>
            <a:ext cx="315311" cy="315311"/>
          </a:xfrm>
          <a:prstGeom prst="ellipse">
            <a:avLst/>
          </a:prstGeom>
          <a:solidFill>
            <a:srgbClr val="F8C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771C8-BD3B-0264-463B-35621DEC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72816-FEEC-2CBC-EC13-C067411A048B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696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Map of the UK with the NSPCC Regional hubs, National hubs and other services">
            <a:extLst>
              <a:ext uri="{FF2B5EF4-FFF2-40B4-BE49-F238E27FC236}">
                <a16:creationId xmlns:a16="http://schemas.microsoft.com/office/drawing/2014/main" id="{08342628-2A0A-E04B-0E7D-BC40D69BAA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2190" y="331202"/>
            <a:ext cx="5389300" cy="618389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09EF57-FFBD-855E-2EE7-5088E2D4225A}"/>
              </a:ext>
            </a:extLst>
          </p:cNvPr>
          <p:cNvSpPr txBox="1">
            <a:spLocks/>
          </p:cNvSpPr>
          <p:nvPr userDrawn="1"/>
        </p:nvSpPr>
        <p:spPr>
          <a:xfrm>
            <a:off x="610457" y="1827010"/>
            <a:ext cx="2658776" cy="478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lang="en-GB" sz="1800" dirty="0">
              <a:latin typeface="NSPCC" panose="02000000000000000000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A8D18B-E332-24A1-4E2C-690DA065BA65}"/>
              </a:ext>
            </a:extLst>
          </p:cNvPr>
          <p:cNvSpPr/>
          <p:nvPr userDrawn="1"/>
        </p:nvSpPr>
        <p:spPr>
          <a:xfrm>
            <a:off x="338890" y="5409300"/>
            <a:ext cx="315311" cy="315311"/>
          </a:xfrm>
          <a:prstGeom prst="rect">
            <a:avLst/>
          </a:prstGeom>
          <a:solidFill>
            <a:srgbClr val="FC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2F5CC2-2A1D-2F6C-A5B9-64C74CA57E6B}"/>
              </a:ext>
            </a:extLst>
          </p:cNvPr>
          <p:cNvSpPr/>
          <p:nvPr userDrawn="1"/>
        </p:nvSpPr>
        <p:spPr>
          <a:xfrm>
            <a:off x="338890" y="5832200"/>
            <a:ext cx="315311" cy="315311"/>
          </a:xfrm>
          <a:prstGeom prst="rect">
            <a:avLst/>
          </a:prstGeom>
          <a:solidFill>
            <a:srgbClr val="FC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057474-E7E4-481C-0A4B-6212A2BEF882}"/>
              </a:ext>
            </a:extLst>
          </p:cNvPr>
          <p:cNvSpPr/>
          <p:nvPr userDrawn="1"/>
        </p:nvSpPr>
        <p:spPr>
          <a:xfrm>
            <a:off x="338890" y="6234993"/>
            <a:ext cx="315311" cy="315311"/>
          </a:xfrm>
          <a:prstGeom prst="rect">
            <a:avLst/>
          </a:prstGeom>
          <a:solidFill>
            <a:srgbClr val="FC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32" name="Regular Pentagon 22">
            <a:extLst>
              <a:ext uri="{FF2B5EF4-FFF2-40B4-BE49-F238E27FC236}">
                <a16:creationId xmlns:a16="http://schemas.microsoft.com/office/drawing/2014/main" id="{7B087242-E65F-1F9B-F824-B33E1FBC38B8}"/>
              </a:ext>
            </a:extLst>
          </p:cNvPr>
          <p:cNvSpPr/>
          <p:nvPr userDrawn="1"/>
        </p:nvSpPr>
        <p:spPr>
          <a:xfrm>
            <a:off x="3498623" y="2897888"/>
            <a:ext cx="315311" cy="315311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36" name="Regular Pentagon 8">
            <a:extLst>
              <a:ext uri="{FF2B5EF4-FFF2-40B4-BE49-F238E27FC236}">
                <a16:creationId xmlns:a16="http://schemas.microsoft.com/office/drawing/2014/main" id="{E6408E90-783B-7C3D-3C78-D2995437A5DE}"/>
              </a:ext>
            </a:extLst>
          </p:cNvPr>
          <p:cNvSpPr/>
          <p:nvPr userDrawn="1"/>
        </p:nvSpPr>
        <p:spPr>
          <a:xfrm>
            <a:off x="3498623" y="3743176"/>
            <a:ext cx="315311" cy="315311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38" name="Regular Pentagon 94">
            <a:extLst>
              <a:ext uri="{FF2B5EF4-FFF2-40B4-BE49-F238E27FC236}">
                <a16:creationId xmlns:a16="http://schemas.microsoft.com/office/drawing/2014/main" id="{69EA2E0B-CB6C-289F-FA04-CB15ED42F690}"/>
              </a:ext>
            </a:extLst>
          </p:cNvPr>
          <p:cNvSpPr/>
          <p:nvPr userDrawn="1"/>
        </p:nvSpPr>
        <p:spPr>
          <a:xfrm>
            <a:off x="3498623" y="4431540"/>
            <a:ext cx="315311" cy="315311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59C7F7-4DD4-DC6E-9F2F-CB6D6F97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72160" y="2976308"/>
            <a:ext cx="315311" cy="3153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B98D31-F6F8-653F-BA26-06B54A46B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1898" y="2724059"/>
            <a:ext cx="315311" cy="3153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6E0B1E-5938-0A9E-899F-196095EF4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73518" y="1924563"/>
            <a:ext cx="315311" cy="315311"/>
          </a:xfrm>
          <a:prstGeom prst="rect">
            <a:avLst/>
          </a:prstGeom>
          <a:solidFill>
            <a:srgbClr val="FC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SPCC Headline" panose="02000000000000000000" pitchFamily="2" charset="77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FB9317-6066-F530-5C9D-E892B3B07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67652" y="4983296"/>
            <a:ext cx="315311" cy="315311"/>
          </a:xfrm>
          <a:prstGeom prst="rect">
            <a:avLst/>
          </a:prstGeom>
          <a:solidFill>
            <a:srgbClr val="FC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3</a:t>
            </a:r>
          </a:p>
        </p:txBody>
      </p:sp>
      <p:sp>
        <p:nvSpPr>
          <p:cNvPr id="44" name="Regular Pentagon 98">
            <a:extLst>
              <a:ext uri="{FF2B5EF4-FFF2-40B4-BE49-F238E27FC236}">
                <a16:creationId xmlns:a16="http://schemas.microsoft.com/office/drawing/2014/main" id="{939C30F1-71CB-AD65-3A35-184B38EA8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34455" y="5829074"/>
            <a:ext cx="315311" cy="315311"/>
          </a:xfrm>
          <a:prstGeom prst="pentagon">
            <a:avLst/>
          </a:prstGeom>
          <a:solidFill>
            <a:srgbClr val="B1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6</a:t>
            </a:r>
          </a:p>
        </p:txBody>
      </p:sp>
      <p:sp>
        <p:nvSpPr>
          <p:cNvPr id="45" name="Regular Pentagon 99">
            <a:extLst>
              <a:ext uri="{FF2B5EF4-FFF2-40B4-BE49-F238E27FC236}">
                <a16:creationId xmlns:a16="http://schemas.microsoft.com/office/drawing/2014/main" id="{83EDB3F2-2DCB-DC6C-C537-A08C24FD6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46840" y="2256782"/>
            <a:ext cx="315311" cy="315311"/>
          </a:xfrm>
          <a:prstGeom prst="pentagon">
            <a:avLst/>
          </a:prstGeom>
          <a:solidFill>
            <a:srgbClr val="B1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6</a:t>
            </a:r>
          </a:p>
        </p:txBody>
      </p:sp>
      <p:sp>
        <p:nvSpPr>
          <p:cNvPr id="46" name="Regular Pentagon 100">
            <a:extLst>
              <a:ext uri="{FF2B5EF4-FFF2-40B4-BE49-F238E27FC236}">
                <a16:creationId xmlns:a16="http://schemas.microsoft.com/office/drawing/2014/main" id="{39A8147E-EB27-15D2-0480-2D29CB733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5553" y="3344177"/>
            <a:ext cx="315311" cy="315311"/>
          </a:xfrm>
          <a:prstGeom prst="pentagon">
            <a:avLst/>
          </a:prstGeom>
          <a:solidFill>
            <a:srgbClr val="B1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6</a:t>
            </a:r>
          </a:p>
        </p:txBody>
      </p:sp>
      <p:sp>
        <p:nvSpPr>
          <p:cNvPr id="47" name="Regular Pentagon 101">
            <a:extLst>
              <a:ext uri="{FF2B5EF4-FFF2-40B4-BE49-F238E27FC236}">
                <a16:creationId xmlns:a16="http://schemas.microsoft.com/office/drawing/2014/main" id="{BEA734FC-8022-5422-FFE0-4CBA7167D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9327" y="4164366"/>
            <a:ext cx="315311" cy="315311"/>
          </a:xfrm>
          <a:prstGeom prst="pentagon">
            <a:avLst/>
          </a:prstGeom>
          <a:solidFill>
            <a:srgbClr val="B1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6</a:t>
            </a:r>
          </a:p>
        </p:txBody>
      </p:sp>
      <p:sp>
        <p:nvSpPr>
          <p:cNvPr id="48" name="Regular Pentagon 102">
            <a:extLst>
              <a:ext uri="{FF2B5EF4-FFF2-40B4-BE49-F238E27FC236}">
                <a16:creationId xmlns:a16="http://schemas.microsoft.com/office/drawing/2014/main" id="{D53320C6-FFF4-CB41-BA5C-BCA4A5FE9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70069" y="3538140"/>
            <a:ext cx="315311" cy="315311"/>
          </a:xfrm>
          <a:prstGeom prst="pentagon">
            <a:avLst/>
          </a:prstGeom>
          <a:solidFill>
            <a:srgbClr val="B1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1</a:t>
            </a:r>
          </a:p>
        </p:txBody>
      </p:sp>
      <p:sp>
        <p:nvSpPr>
          <p:cNvPr id="49" name="Regular Pentagon 103">
            <a:extLst>
              <a:ext uri="{FF2B5EF4-FFF2-40B4-BE49-F238E27FC236}">
                <a16:creationId xmlns:a16="http://schemas.microsoft.com/office/drawing/2014/main" id="{9CFB1E1B-4F90-9C43-7352-BE230277F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04789" y="5245020"/>
            <a:ext cx="315311" cy="315311"/>
          </a:xfrm>
          <a:prstGeom prst="pentagon">
            <a:avLst/>
          </a:prstGeom>
          <a:solidFill>
            <a:srgbClr val="B1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6</a:t>
            </a:r>
          </a:p>
        </p:txBody>
      </p:sp>
      <p:sp>
        <p:nvSpPr>
          <p:cNvPr id="50" name="Regular Pentagon 12">
            <a:extLst>
              <a:ext uri="{FF2B5EF4-FFF2-40B4-BE49-F238E27FC236}">
                <a16:creationId xmlns:a16="http://schemas.microsoft.com/office/drawing/2014/main" id="{DED8E870-1799-15B0-B3F3-1CCF3569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8337" y="2687351"/>
            <a:ext cx="315311" cy="315311"/>
          </a:xfrm>
          <a:prstGeom prst="pentagon">
            <a:avLst/>
          </a:prstGeom>
          <a:solidFill>
            <a:srgbClr val="B1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5</a:t>
            </a:r>
          </a:p>
        </p:txBody>
      </p:sp>
      <p:sp>
        <p:nvSpPr>
          <p:cNvPr id="51" name="Regular Pentagon 15">
            <a:extLst>
              <a:ext uri="{FF2B5EF4-FFF2-40B4-BE49-F238E27FC236}">
                <a16:creationId xmlns:a16="http://schemas.microsoft.com/office/drawing/2014/main" id="{39BB2E15-2202-ABCA-1A9E-0C3F692AF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21261" y="2442139"/>
            <a:ext cx="315311" cy="315311"/>
          </a:xfrm>
          <a:prstGeom prst="pentagon">
            <a:avLst/>
          </a:prstGeom>
          <a:solidFill>
            <a:srgbClr val="B1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2</a:t>
            </a:r>
          </a:p>
        </p:txBody>
      </p:sp>
      <p:sp>
        <p:nvSpPr>
          <p:cNvPr id="52" name="Regular Pentagon 16">
            <a:extLst>
              <a:ext uri="{FF2B5EF4-FFF2-40B4-BE49-F238E27FC236}">
                <a16:creationId xmlns:a16="http://schemas.microsoft.com/office/drawing/2014/main" id="{09728323-25CA-994F-B6CD-17F245EF4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48913" y="5291357"/>
            <a:ext cx="315311" cy="315311"/>
          </a:xfrm>
          <a:prstGeom prst="pentagon">
            <a:avLst/>
          </a:prstGeom>
          <a:solidFill>
            <a:srgbClr val="B1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2</a:t>
            </a:r>
          </a:p>
        </p:txBody>
      </p:sp>
      <p:sp>
        <p:nvSpPr>
          <p:cNvPr id="53" name="Regular Pentagon 17">
            <a:extLst>
              <a:ext uri="{FF2B5EF4-FFF2-40B4-BE49-F238E27FC236}">
                <a16:creationId xmlns:a16="http://schemas.microsoft.com/office/drawing/2014/main" id="{1C01DE5D-F12D-29E5-5BD5-CB2699A13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48913" y="5053014"/>
            <a:ext cx="315311" cy="315311"/>
          </a:xfrm>
          <a:prstGeom prst="pentagon">
            <a:avLst/>
          </a:prstGeom>
          <a:solidFill>
            <a:srgbClr val="B1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73CD388-B2C1-B9E4-B06D-3033919E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0044" y="3843801"/>
            <a:ext cx="315311" cy="3153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24416BA-5E54-9FEE-E553-54F085C06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64995" y="5258000"/>
            <a:ext cx="315311" cy="3153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48ABFE8-F2CC-6BC2-8D5A-E1D492B0A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9781" y="3928441"/>
            <a:ext cx="315311" cy="3153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C8B00B-4C4C-0B76-8032-45971E1D1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80760" y="4937435"/>
            <a:ext cx="315311" cy="3153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4F6FD11-10D5-47FB-BD44-A63E3E83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95451" y="3323538"/>
            <a:ext cx="315311" cy="3153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02393F2-69E8-9A73-5D38-608652E36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53663" y="5193991"/>
            <a:ext cx="315311" cy="3153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6</a:t>
            </a:r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30A3CF02-0558-93DF-5FC5-B193AB1F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29546" y="6385034"/>
            <a:ext cx="255834" cy="180955"/>
          </a:xfrm>
          <a:custGeom>
            <a:avLst/>
            <a:gdLst>
              <a:gd name="connsiteX0" fmla="*/ 0 w 323194"/>
              <a:gd name="connsiteY0" fmla="*/ 134007 h 228600"/>
              <a:gd name="connsiteX1" fmla="*/ 94594 w 323194"/>
              <a:gd name="connsiteY1" fmla="*/ 63063 h 228600"/>
              <a:gd name="connsiteX2" fmla="*/ 63063 w 323194"/>
              <a:gd name="connsiteY2" fmla="*/ 0 h 228600"/>
              <a:gd name="connsiteX3" fmla="*/ 189187 w 323194"/>
              <a:gd name="connsiteY3" fmla="*/ 0 h 228600"/>
              <a:gd name="connsiteX4" fmla="*/ 268014 w 323194"/>
              <a:gd name="connsiteY4" fmla="*/ 63063 h 228600"/>
              <a:gd name="connsiteX5" fmla="*/ 323194 w 323194"/>
              <a:gd name="connsiteY5" fmla="*/ 118242 h 228600"/>
              <a:gd name="connsiteX6" fmla="*/ 275897 w 323194"/>
              <a:gd name="connsiteY6" fmla="*/ 181304 h 228600"/>
              <a:gd name="connsiteX7" fmla="*/ 275897 w 323194"/>
              <a:gd name="connsiteY7" fmla="*/ 181304 h 228600"/>
              <a:gd name="connsiteX8" fmla="*/ 173421 w 323194"/>
              <a:gd name="connsiteY8" fmla="*/ 228600 h 228600"/>
              <a:gd name="connsiteX9" fmla="*/ 149773 w 323194"/>
              <a:gd name="connsiteY9" fmla="*/ 149773 h 228600"/>
              <a:gd name="connsiteX10" fmla="*/ 118242 w 323194"/>
              <a:gd name="connsiteY10" fmla="*/ 149773 h 228600"/>
              <a:gd name="connsiteX11" fmla="*/ 102476 w 323194"/>
              <a:gd name="connsiteY11" fmla="*/ 220718 h 228600"/>
              <a:gd name="connsiteX12" fmla="*/ 78828 w 323194"/>
              <a:gd name="connsiteY12" fmla="*/ 189187 h 228600"/>
              <a:gd name="connsiteX13" fmla="*/ 7883 w 323194"/>
              <a:gd name="connsiteY13" fmla="*/ 204952 h 228600"/>
              <a:gd name="connsiteX14" fmla="*/ 0 w 323194"/>
              <a:gd name="connsiteY14" fmla="*/ 134007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3194" h="228600">
                <a:moveTo>
                  <a:pt x="0" y="134007"/>
                </a:moveTo>
                <a:lnTo>
                  <a:pt x="94594" y="63063"/>
                </a:lnTo>
                <a:lnTo>
                  <a:pt x="63063" y="0"/>
                </a:lnTo>
                <a:lnTo>
                  <a:pt x="189187" y="0"/>
                </a:lnTo>
                <a:lnTo>
                  <a:pt x="268014" y="63063"/>
                </a:lnTo>
                <a:lnTo>
                  <a:pt x="323194" y="118242"/>
                </a:lnTo>
                <a:lnTo>
                  <a:pt x="275897" y="181304"/>
                </a:lnTo>
                <a:lnTo>
                  <a:pt x="275897" y="181304"/>
                </a:lnTo>
                <a:lnTo>
                  <a:pt x="173421" y="228600"/>
                </a:lnTo>
                <a:lnTo>
                  <a:pt x="149773" y="149773"/>
                </a:lnTo>
                <a:lnTo>
                  <a:pt x="118242" y="149773"/>
                </a:lnTo>
                <a:lnTo>
                  <a:pt x="102476" y="220718"/>
                </a:lnTo>
                <a:lnTo>
                  <a:pt x="78828" y="189187"/>
                </a:lnTo>
                <a:lnTo>
                  <a:pt x="7883" y="204952"/>
                </a:lnTo>
                <a:lnTo>
                  <a:pt x="0" y="13400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gular Pentagon 24">
            <a:extLst>
              <a:ext uri="{FF2B5EF4-FFF2-40B4-BE49-F238E27FC236}">
                <a16:creationId xmlns:a16="http://schemas.microsoft.com/office/drawing/2014/main" id="{05DDAC17-4B7B-BA76-7B76-CFDE660D6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8835" y="6340766"/>
            <a:ext cx="315311" cy="315311"/>
          </a:xfrm>
          <a:prstGeom prst="pentagon">
            <a:avLst/>
          </a:prstGeom>
          <a:solidFill>
            <a:srgbClr val="B1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NSPCC Headline" panose="02000000000000000000" pitchFamily="2" charset="77"/>
              </a:rPr>
              <a:t>3</a:t>
            </a:r>
          </a:p>
        </p:txBody>
      </p:sp>
      <p:sp>
        <p:nvSpPr>
          <p:cNvPr id="66" name="Title 2">
            <a:extLst>
              <a:ext uri="{FF2B5EF4-FFF2-40B4-BE49-F238E27FC236}">
                <a16:creationId xmlns:a16="http://schemas.microsoft.com/office/drawing/2014/main" id="{47FAA47A-9B76-C632-61FC-8D888D76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63834"/>
            <a:ext cx="6948000" cy="612091"/>
          </a:xfrm>
        </p:spPr>
        <p:txBody>
          <a:bodyPr/>
          <a:lstStyle/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2AC9424-4D80-FA02-8ECB-5048E24F057E}"/>
              </a:ext>
            </a:extLst>
          </p:cNvPr>
          <p:cNvSpPr/>
          <p:nvPr userDrawn="1"/>
        </p:nvSpPr>
        <p:spPr>
          <a:xfrm>
            <a:off x="335696" y="2201004"/>
            <a:ext cx="315311" cy="315311"/>
          </a:xfrm>
          <a:prstGeom prst="ellipse">
            <a:avLst/>
          </a:prstGeom>
          <a:solidFill>
            <a:srgbClr val="F8C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5055822-292E-AF0C-8238-8CA4D7621561}"/>
              </a:ext>
            </a:extLst>
          </p:cNvPr>
          <p:cNvSpPr/>
          <p:nvPr userDrawn="1"/>
        </p:nvSpPr>
        <p:spPr>
          <a:xfrm>
            <a:off x="335696" y="1793888"/>
            <a:ext cx="315311" cy="315311"/>
          </a:xfrm>
          <a:prstGeom prst="ellipse">
            <a:avLst/>
          </a:prstGeom>
          <a:solidFill>
            <a:srgbClr val="F8C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SPCC Headline" panose="02000000000000000000" pitchFamily="2" charset="77"/>
            </a:endParaRPr>
          </a:p>
        </p:txBody>
      </p:sp>
      <p:sp>
        <p:nvSpPr>
          <p:cNvPr id="105" name="Text Placeholder 103">
            <a:extLst>
              <a:ext uri="{FF2B5EF4-FFF2-40B4-BE49-F238E27FC236}">
                <a16:creationId xmlns:a16="http://schemas.microsoft.com/office/drawing/2014/main" id="{42449FBD-5D55-2A61-11C3-7090D18689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8479" y="1806338"/>
            <a:ext cx="2927178" cy="2963483"/>
          </a:xfrm>
        </p:spPr>
        <p:txBody>
          <a:bodyPr/>
          <a:lstStyle>
            <a:lvl1pPr marL="342900" indent="-342900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  <a:defRPr b="0">
                <a:latin typeface="+mn-lt"/>
              </a:defRPr>
            </a:lvl1pPr>
          </a:lstStyle>
          <a:p>
            <a:pPr lvl="0"/>
            <a:r>
              <a:rPr lang="en-GB" dirty="0"/>
              <a:t>Click to edit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6" name="Text Placeholder 103">
            <a:extLst>
              <a:ext uri="{FF2B5EF4-FFF2-40B4-BE49-F238E27FC236}">
                <a16:creationId xmlns:a16="http://schemas.microsoft.com/office/drawing/2014/main" id="{99F004D0-1D5D-D08F-8BC6-35B44C9BF60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0529" y="1385512"/>
            <a:ext cx="2927178" cy="337236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600"/>
              </a:spcAft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4" name="Text Placeholder 103">
            <a:extLst>
              <a:ext uri="{FF2B5EF4-FFF2-40B4-BE49-F238E27FC236}">
                <a16:creationId xmlns:a16="http://schemas.microsoft.com/office/drawing/2014/main" id="{40696A72-A4AB-CC21-0A5E-84F644593C7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0529" y="4976147"/>
            <a:ext cx="2927178" cy="337236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600"/>
              </a:spcAft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6" name="Text Placeholder 103">
            <a:extLst>
              <a:ext uri="{FF2B5EF4-FFF2-40B4-BE49-F238E27FC236}">
                <a16:creationId xmlns:a16="http://schemas.microsoft.com/office/drawing/2014/main" id="{57A19A8A-E9EC-60A4-D088-F96DF278D23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76016" y="1806338"/>
            <a:ext cx="3144124" cy="2963483"/>
          </a:xfrm>
        </p:spPr>
        <p:txBody>
          <a:bodyPr/>
          <a:lstStyle>
            <a:lvl1pPr marL="342900" indent="-342900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  <a:defRPr b="0">
                <a:latin typeface="+mn-lt"/>
              </a:defRPr>
            </a:lvl1pPr>
          </a:lstStyle>
          <a:p>
            <a:pPr lvl="0"/>
            <a:r>
              <a:rPr lang="en-GB" dirty="0"/>
              <a:t>Click to edit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0" name="Text Placeholder 103">
            <a:extLst>
              <a:ext uri="{FF2B5EF4-FFF2-40B4-BE49-F238E27FC236}">
                <a16:creationId xmlns:a16="http://schemas.microsoft.com/office/drawing/2014/main" id="{0D70C2B8-9E65-2C88-2357-989604230C6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18479" y="5435367"/>
            <a:ext cx="5812022" cy="127786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b="0">
                <a:latin typeface="+mn-lt"/>
              </a:defRPr>
            </a:lvl1pPr>
          </a:lstStyle>
          <a:p>
            <a:pPr lvl="0"/>
            <a:r>
              <a:rPr lang="en-GB" dirty="0"/>
              <a:t>Click to edit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65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Help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A38E6B-A02A-7094-619A-ADFCE46878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5520" y="0"/>
            <a:ext cx="4546479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5A6E39-298A-6A08-FF00-4E3599AAB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003"/>
            <a:ext cx="7662140" cy="2521340"/>
          </a:xfrm>
          <a:prstGeom prst="rect">
            <a:avLst/>
          </a:prstGeom>
        </p:spPr>
      </p:pic>
      <p:pic>
        <p:nvPicPr>
          <p:cNvPr id="22" name="Picture 21" descr="The NSPCC Helpline logo">
            <a:extLst>
              <a:ext uri="{FF2B5EF4-FFF2-40B4-BE49-F238E27FC236}">
                <a16:creationId xmlns:a16="http://schemas.microsoft.com/office/drawing/2014/main" id="{F9C8C6E4-5D77-FFE0-D59F-D0D282AEB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60" y="4515764"/>
            <a:ext cx="3093514" cy="14222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2473CD-FD8C-05E0-EF86-1453B22DB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1629496"/>
            <a:ext cx="7070423" cy="612091"/>
          </a:xfrm>
        </p:spPr>
        <p:txBody>
          <a:bodyPr wrap="square" anchor="t" anchorCtr="0">
            <a:spAutoFit/>
          </a:bodyPr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50C657B-ED62-DA87-8C9D-509694059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2355236"/>
            <a:ext cx="7099739" cy="2363175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A095BB-8EC3-E8B6-E73B-6D5024AC41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5581409"/>
            <a:ext cx="7099739" cy="1132591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385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AC3BDEA-8EF3-6822-4D50-CAF1266FD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46131" y="2829724"/>
            <a:ext cx="7099739" cy="470500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 algn="ctr">
              <a:defRPr sz="2800">
                <a:solidFill>
                  <a:schemeClr val="tx1"/>
                </a:solidFill>
                <a:latin typeface="+mj-lt"/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 descr="Handwritten 'Thank you' illustration">
            <a:extLst>
              <a:ext uri="{FF2B5EF4-FFF2-40B4-BE49-F238E27FC236}">
                <a16:creationId xmlns:a16="http://schemas.microsoft.com/office/drawing/2014/main" id="{8690CF0B-A2C0-E707-68A6-3635F644C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3835" y="855334"/>
            <a:ext cx="6858143" cy="237918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DBB4829-40FA-4696-DCEB-5959C1880A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456" y="4281259"/>
            <a:ext cx="87840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</a:defRPr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4" indent="0" algn="ctr">
              <a:buNone/>
              <a:defRPr sz="1600"/>
            </a:lvl5pPr>
            <a:lvl6pPr marL="2285930" indent="0" algn="ctr">
              <a:buNone/>
              <a:defRPr sz="1600"/>
            </a:lvl6pPr>
            <a:lvl7pPr marL="2743115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7" indent="0" algn="ctr">
              <a:buNone/>
              <a:defRPr sz="16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" panose="02000000000000000000" pitchFamily="2" charset="77"/>
                <a:ea typeface="Calibri" panose="020F0502020204030204" pitchFamily="34" charset="0"/>
                <a:cs typeface="+mn-cs"/>
              </a:rPr>
              <a:t>For overall XXXX queries, please speak to 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" panose="02000000000000000000" pitchFamily="2" charset="77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xxx.xxx@nspcc.org.uk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SPCC" panose="02000000000000000000" pitchFamily="2" charset="77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" panose="02000000000000000000" pitchFamily="2" charset="77"/>
                <a:ea typeface="Calibri" panose="020F0502020204030204" pitchFamily="34" charset="0"/>
                <a:cs typeface="+mn-cs"/>
              </a:rPr>
              <a:t>For XXXX queries, please speak to 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" panose="02000000000000000000" pitchFamily="2" charset="77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xxx.xxx@nspcc.org.uk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SPCC" panose="02000000000000000000" pitchFamily="2" charset="77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" panose="02000000000000000000" pitchFamily="2" charset="77"/>
                <a:ea typeface="Calibri" panose="020F0502020204030204" pitchFamily="34" charset="0"/>
                <a:cs typeface="+mn-cs"/>
              </a:rPr>
              <a:t>For XXXX queries, please speak to 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" panose="02000000000000000000" pitchFamily="2" charset="77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xxx.xxx@nspcc.org.uk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BACF961-AEF8-B427-A84B-CFE893D8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6" y="6096455"/>
            <a:ext cx="9953625" cy="507831"/>
          </a:xfrm>
        </p:spPr>
        <p:txBody>
          <a:bodyPr/>
          <a:lstStyle>
            <a:lvl1pPr marL="0" indent="0" algn="ctr">
              <a:buNone/>
              <a:defRPr sz="900">
                <a:latin typeface="NSPCC" panose="02000000000000000000" pitchFamily="50" charset="0"/>
              </a:defRPr>
            </a:lvl1pPr>
          </a:lstStyle>
          <a:p>
            <a:pPr marL="0" indent="0" algn="ctr">
              <a:buNone/>
            </a:pPr>
            <a:r>
              <a:rPr lang="en-GB" sz="900" dirty="0">
                <a:effectLst/>
                <a:latin typeface="NSPCC Regular" panose="02000000000000000000" pitchFamily="2" charset="77"/>
              </a:rPr>
              <a:t>©NSPCC 2023. National Society for the Prevention of Cruelty to Children. Registered charity England  and Wales 216401, </a:t>
            </a:r>
            <a:br>
              <a:rPr lang="en-GB" sz="900" dirty="0">
                <a:effectLst/>
                <a:latin typeface="NSPCC Regular" panose="02000000000000000000" pitchFamily="2" charset="77"/>
              </a:rPr>
            </a:br>
            <a:r>
              <a:rPr lang="en-GB" sz="900" dirty="0">
                <a:effectLst/>
                <a:latin typeface="NSPCC Regular" panose="02000000000000000000" pitchFamily="2" charset="77"/>
              </a:rPr>
              <a:t>Scotland SC037717 and Jersey 384. Photography by Tom Hull, Harry George Hall</a:t>
            </a:r>
            <a:r>
              <a:rPr lang="en-GB" sz="900" dirty="0">
                <a:latin typeface="NSPCC Regular" panose="02000000000000000000" pitchFamily="2" charset="77"/>
              </a:rPr>
              <a:t>,</a:t>
            </a:r>
            <a:r>
              <a:rPr lang="en-GB" sz="900" dirty="0">
                <a:effectLst/>
                <a:latin typeface="NSPCC Regular" panose="02000000000000000000" pitchFamily="2" charset="77"/>
              </a:rPr>
              <a:t> and Adrian James White. Children and adults </a:t>
            </a:r>
            <a:br>
              <a:rPr lang="en-GB" sz="900" dirty="0">
                <a:effectLst/>
                <a:latin typeface="NSPCC Regular" panose="02000000000000000000" pitchFamily="2" charset="77"/>
              </a:rPr>
            </a:br>
            <a:r>
              <a:rPr lang="en-GB" sz="900" dirty="0">
                <a:effectLst/>
                <a:latin typeface="NSPCC Regular" panose="02000000000000000000" pitchFamily="2" charset="77"/>
              </a:rPr>
              <a:t>pictured are models and volunteers. Photography includes a real-life NSPCC Childline counsellor, Sarah Murphy. J2023009.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5D64B09-A79F-8B8D-6F71-564660390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-1429485"/>
            <a:ext cx="11472001" cy="612091"/>
          </a:xfrm>
        </p:spPr>
        <p:txBody>
          <a:bodyPr/>
          <a:lstStyle/>
          <a:p>
            <a:r>
              <a:rPr lang="en-GB" dirty="0"/>
              <a:t>Thank you option 1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70B8543-1B44-2C31-C560-73FCBA2852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46131" y="3836888"/>
            <a:ext cx="7099739" cy="470500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 algn="ctr">
              <a:defRPr sz="2800">
                <a:solidFill>
                  <a:schemeClr val="bg1"/>
                </a:solidFill>
                <a:latin typeface="+mj-lt"/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3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DB67A14-900E-DF76-2CD1-90A05201BC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2364" y="416730"/>
            <a:ext cx="2187273" cy="5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65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ndwritten 'Thank you' illustration">
            <a:extLst>
              <a:ext uri="{FF2B5EF4-FFF2-40B4-BE49-F238E27FC236}">
                <a16:creationId xmlns:a16="http://schemas.microsoft.com/office/drawing/2014/main" id="{DAE8EAE6-107F-1600-B721-1094E443C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3834" y="1375825"/>
            <a:ext cx="6858143" cy="2379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0340E-7217-8901-54E0-CED4BA0761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6000" y="3346386"/>
            <a:ext cx="9000000" cy="54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2800" b="1" i="0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for XXX </a:t>
            </a:r>
            <a:r>
              <a:rPr lang="en-GB" dirty="0" err="1"/>
              <a:t>XXX</a:t>
            </a:r>
            <a:r>
              <a:rPr lang="en-GB" dirty="0"/>
              <a:t> </a:t>
            </a:r>
            <a:r>
              <a:rPr lang="en-GB" dirty="0" err="1"/>
              <a:t>XXX</a:t>
            </a:r>
            <a:r>
              <a:rPr lang="en-GB" dirty="0"/>
              <a:t> </a:t>
            </a:r>
            <a:r>
              <a:rPr lang="en-GB" dirty="0" err="1"/>
              <a:t>XXX</a:t>
            </a:r>
            <a:r>
              <a:rPr lang="en-GB" dirty="0"/>
              <a:t> </a:t>
            </a:r>
            <a:r>
              <a:rPr lang="en-GB" dirty="0" err="1"/>
              <a:t>XXX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182D57D-1C3C-38A0-C20C-EFB8DE9992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5998" y="4479940"/>
            <a:ext cx="3240000" cy="468000"/>
          </a:xfrm>
        </p:spPr>
        <p:txBody>
          <a:bodyPr/>
          <a:lstStyle>
            <a:lvl1pPr marL="0" indent="0" algn="ctr">
              <a:buNone/>
              <a:defRPr sz="2800" kern="10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Any questions?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5839A48-184F-66A5-ADDD-5EC8094F6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6" y="6096455"/>
            <a:ext cx="9953625" cy="507831"/>
          </a:xfrm>
        </p:spPr>
        <p:txBody>
          <a:bodyPr/>
          <a:lstStyle>
            <a:lvl1pPr marL="0" indent="0" algn="ctr">
              <a:buNone/>
              <a:defRPr sz="900">
                <a:latin typeface="NSPCC" panose="02000000000000000000" pitchFamily="50" charset="0"/>
              </a:defRPr>
            </a:lvl1pPr>
          </a:lstStyle>
          <a:p>
            <a:pPr marL="0" indent="0" algn="ctr">
              <a:buNone/>
            </a:pPr>
            <a:r>
              <a:rPr lang="en-GB" sz="900" dirty="0">
                <a:effectLst/>
                <a:latin typeface="NSPCC Regular" panose="02000000000000000000" pitchFamily="2" charset="77"/>
              </a:rPr>
              <a:t>©NSPCC 2023. National Society for the Prevention of Cruelty to Children. Registered charity England  and Wales 216401, </a:t>
            </a:r>
            <a:br>
              <a:rPr lang="en-GB" sz="900" dirty="0">
                <a:effectLst/>
                <a:latin typeface="NSPCC Regular" panose="02000000000000000000" pitchFamily="2" charset="77"/>
              </a:rPr>
            </a:br>
            <a:r>
              <a:rPr lang="en-GB" sz="900" dirty="0">
                <a:effectLst/>
                <a:latin typeface="NSPCC Regular" panose="02000000000000000000" pitchFamily="2" charset="77"/>
              </a:rPr>
              <a:t>Scotland SC037717 and Jersey 384. Photography by Tom Hull, Harry George Hall</a:t>
            </a:r>
            <a:r>
              <a:rPr lang="en-GB" sz="900" dirty="0">
                <a:latin typeface="NSPCC Regular" panose="02000000000000000000" pitchFamily="2" charset="77"/>
              </a:rPr>
              <a:t>,</a:t>
            </a:r>
            <a:r>
              <a:rPr lang="en-GB" sz="900" dirty="0">
                <a:effectLst/>
                <a:latin typeface="NSPCC Regular" panose="02000000000000000000" pitchFamily="2" charset="77"/>
              </a:rPr>
              <a:t> and Adrian James White. Children and adults </a:t>
            </a:r>
            <a:br>
              <a:rPr lang="en-GB" sz="900" dirty="0">
                <a:effectLst/>
                <a:latin typeface="NSPCC Regular" panose="02000000000000000000" pitchFamily="2" charset="77"/>
              </a:rPr>
            </a:br>
            <a:r>
              <a:rPr lang="en-GB" sz="900" dirty="0">
                <a:effectLst/>
                <a:latin typeface="NSPCC Regular" panose="02000000000000000000" pitchFamily="2" charset="77"/>
              </a:rPr>
              <a:t>pictured are models and volunteers. Photography includes a real-life NSPCC Childline counsellor, Sarah Murphy. J2023009.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8BC2EC6-A39B-9607-C65F-76222246FF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2364" y="416730"/>
            <a:ext cx="2187273" cy="5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0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46F8FC0-2353-0C43-B06C-186B4A6757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111" y="416730"/>
            <a:ext cx="2187273" cy="52618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399171-068F-1F4C-3018-E14FE31169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11" y="2822012"/>
            <a:ext cx="5657889" cy="243796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Address line 1</a:t>
            </a:r>
            <a:br>
              <a:rPr lang="en-US" dirty="0"/>
            </a:br>
            <a:r>
              <a:rPr lang="en-US" dirty="0"/>
              <a:t>Address line 2</a:t>
            </a:r>
            <a:br>
              <a:rPr lang="en-US" dirty="0"/>
            </a:br>
            <a:r>
              <a:rPr lang="en-US" dirty="0"/>
              <a:t>Address line 3</a:t>
            </a:r>
            <a:br>
              <a:rPr lang="en-US" dirty="0"/>
            </a:br>
            <a:r>
              <a:rPr lang="en-US" dirty="0"/>
              <a:t>Address line 4</a:t>
            </a:r>
            <a:br>
              <a:rPr lang="en-US" dirty="0"/>
            </a:br>
            <a:r>
              <a:rPr lang="en-US" dirty="0"/>
              <a:t>Postcode</a:t>
            </a:r>
            <a:br>
              <a:rPr lang="en-US" dirty="0"/>
            </a:br>
            <a:r>
              <a:rPr lang="en-US" dirty="0"/>
              <a:t>Tel: XXX XXXX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40922F9-66F4-10C7-E399-2C47393993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-300000">
            <a:off x="9944272" y="302765"/>
            <a:ext cx="2376747" cy="2183851"/>
          </a:xfrm>
          <a:custGeom>
            <a:avLst/>
            <a:gdLst>
              <a:gd name="connsiteX0" fmla="*/ 0 w 2376747"/>
              <a:gd name="connsiteY0" fmla="*/ 0 h 2183851"/>
              <a:gd name="connsiteX1" fmla="*/ 2376747 w 2376747"/>
              <a:gd name="connsiteY1" fmla="*/ 0 h 2183851"/>
              <a:gd name="connsiteX2" fmla="*/ 2376747 w 2376747"/>
              <a:gd name="connsiteY2" fmla="*/ 2183851 h 2183851"/>
              <a:gd name="connsiteX3" fmla="*/ 0 w 2376747"/>
              <a:gd name="connsiteY3" fmla="*/ 2183851 h 218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747" h="2183851">
                <a:moveTo>
                  <a:pt x="0" y="0"/>
                </a:moveTo>
                <a:lnTo>
                  <a:pt x="2376747" y="0"/>
                </a:lnTo>
                <a:lnTo>
                  <a:pt x="2376747" y="2183851"/>
                </a:lnTo>
                <a:lnTo>
                  <a:pt x="0" y="2183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1600">
            <a:solidFill>
              <a:schemeClr val="bg1"/>
            </a:solidFill>
            <a:miter lim="800000"/>
          </a:ln>
          <a:effectLst>
            <a:outerShdw blurRad="50800" dist="38100" dir="81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6B6CCB9-97EA-C114-6FD6-CA9E7B0179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-180000">
            <a:off x="9085429" y="4292331"/>
            <a:ext cx="3257814" cy="2091684"/>
          </a:xfrm>
          <a:custGeom>
            <a:avLst/>
            <a:gdLst>
              <a:gd name="connsiteX0" fmla="*/ 0 w 3257814"/>
              <a:gd name="connsiteY0" fmla="*/ 0 h 2091684"/>
              <a:gd name="connsiteX1" fmla="*/ 3257814 w 3257814"/>
              <a:gd name="connsiteY1" fmla="*/ 0 h 2091684"/>
              <a:gd name="connsiteX2" fmla="*/ 3257814 w 3257814"/>
              <a:gd name="connsiteY2" fmla="*/ 2091684 h 2091684"/>
              <a:gd name="connsiteX3" fmla="*/ 0 w 3257814"/>
              <a:gd name="connsiteY3" fmla="*/ 2091684 h 209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814" h="2091684">
                <a:moveTo>
                  <a:pt x="0" y="0"/>
                </a:moveTo>
                <a:lnTo>
                  <a:pt x="3257814" y="0"/>
                </a:lnTo>
                <a:lnTo>
                  <a:pt x="3257814" y="2091684"/>
                </a:lnTo>
                <a:lnTo>
                  <a:pt x="0" y="20916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1600">
            <a:solidFill>
              <a:schemeClr val="bg1"/>
            </a:solidFill>
            <a:miter lim="800000"/>
          </a:ln>
          <a:effectLst>
            <a:outerShdw blurRad="50800" dist="38100" dir="81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8F56022-656D-9245-91FC-6719265E21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420000">
            <a:off x="8908419" y="2087956"/>
            <a:ext cx="3491118" cy="2110387"/>
          </a:xfrm>
          <a:custGeom>
            <a:avLst/>
            <a:gdLst>
              <a:gd name="connsiteX0" fmla="*/ 0 w 3491118"/>
              <a:gd name="connsiteY0" fmla="*/ 0 h 2110387"/>
              <a:gd name="connsiteX1" fmla="*/ 3491118 w 3491118"/>
              <a:gd name="connsiteY1" fmla="*/ 0 h 2110387"/>
              <a:gd name="connsiteX2" fmla="*/ 3491118 w 3491118"/>
              <a:gd name="connsiteY2" fmla="*/ 2110387 h 2110387"/>
              <a:gd name="connsiteX3" fmla="*/ 0 w 3491118"/>
              <a:gd name="connsiteY3" fmla="*/ 2110387 h 211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118" h="2110387">
                <a:moveTo>
                  <a:pt x="0" y="0"/>
                </a:moveTo>
                <a:lnTo>
                  <a:pt x="3491118" y="0"/>
                </a:lnTo>
                <a:lnTo>
                  <a:pt x="3491118" y="2110387"/>
                </a:lnTo>
                <a:lnTo>
                  <a:pt x="0" y="21103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1600">
            <a:solidFill>
              <a:schemeClr val="bg1"/>
            </a:solidFill>
            <a:miter lim="800000"/>
          </a:ln>
          <a:effectLst>
            <a:outerShdw blurRad="50800" dist="38100" dir="81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31ABE-4E4B-023E-DB81-577D7D434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530" y="6104939"/>
            <a:ext cx="6488113" cy="538162"/>
          </a:xfrm>
        </p:spPr>
        <p:txBody>
          <a:bodyPr/>
          <a:lstStyle>
            <a:lvl1pPr marL="0" indent="0">
              <a:buNone/>
              <a:defRPr sz="900">
                <a:latin typeface="NSPCC" panose="02000000000000000000" pitchFamily="50" charset="0"/>
              </a:defRPr>
            </a:lvl1pPr>
          </a:lstStyle>
          <a:p>
            <a:pPr marL="0" indent="0" algn="l">
              <a:buNone/>
            </a:pPr>
            <a:r>
              <a:rPr lang="en-GB" sz="900" dirty="0">
                <a:effectLst/>
                <a:latin typeface="NSPCC Regular" panose="02000000000000000000" pitchFamily="2" charset="77"/>
              </a:rPr>
              <a:t>©NSPCC 2023. National Society for the Prevention of Cruelty to Children. Registered charity England  and Wales 216401, </a:t>
            </a:r>
            <a:br>
              <a:rPr lang="en-GB" sz="900" dirty="0">
                <a:effectLst/>
                <a:latin typeface="NSPCC Regular" panose="02000000000000000000" pitchFamily="2" charset="77"/>
              </a:rPr>
            </a:br>
            <a:r>
              <a:rPr lang="en-GB" sz="900" dirty="0">
                <a:effectLst/>
                <a:latin typeface="NSPCC Regular" panose="02000000000000000000" pitchFamily="2" charset="77"/>
              </a:rPr>
              <a:t>Scotland SC037717 and Jersey 384. Photography by Tom Hull, Harry George Hall</a:t>
            </a:r>
            <a:r>
              <a:rPr lang="en-GB" sz="900" dirty="0">
                <a:latin typeface="NSPCC Regular" panose="02000000000000000000" pitchFamily="2" charset="77"/>
              </a:rPr>
              <a:t>,</a:t>
            </a:r>
            <a:r>
              <a:rPr lang="en-GB" sz="900" dirty="0">
                <a:effectLst/>
                <a:latin typeface="NSPCC Regular" panose="02000000000000000000" pitchFamily="2" charset="77"/>
              </a:rPr>
              <a:t> and Adrian James White. Children and adults </a:t>
            </a:r>
            <a:br>
              <a:rPr lang="en-GB" sz="900" dirty="0">
                <a:effectLst/>
                <a:latin typeface="NSPCC Regular" panose="02000000000000000000" pitchFamily="2" charset="77"/>
              </a:rPr>
            </a:br>
            <a:r>
              <a:rPr lang="en-GB" sz="900" dirty="0">
                <a:effectLst/>
                <a:latin typeface="NSPCC Regular" panose="02000000000000000000" pitchFamily="2" charset="77"/>
              </a:rPr>
              <a:t>pictured are models and volunteers. Photography includes a real-life NSPCC Childline counsellor, Sarah Murphy. J2023009.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BFED840-BCF1-1E71-88B9-CBFFC7853B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111" y="2384690"/>
            <a:ext cx="5657889" cy="36774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Contact Us:</a:t>
            </a:r>
          </a:p>
        </p:txBody>
      </p:sp>
    </p:spTree>
    <p:extLst>
      <p:ext uri="{BB962C8B-B14F-4D97-AF65-F5344CB8AC3E}">
        <p14:creationId xmlns:p14="http://schemas.microsoft.com/office/powerpoint/2010/main" val="131053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80D48F-7B7F-C259-68F9-C20A9C6C5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027351"/>
            <a:ext cx="11472001" cy="803297"/>
          </a:xfrm>
        </p:spPr>
        <p:txBody>
          <a:bodyPr anchor="ctr"/>
          <a:lstStyle>
            <a:lvl1pPr algn="ctr">
              <a:defRPr sz="5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106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6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EED490-D49B-BAAB-B8D5-372CB9FADB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5875" y="0"/>
            <a:ext cx="45561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80D48F-7B7F-C259-68F9-C20A9C6C5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1422400"/>
            <a:ext cx="6024034" cy="697666"/>
          </a:xfrm>
        </p:spPr>
        <p:txBody>
          <a:bodyPr anchor="t" anchorCtr="0"/>
          <a:lstStyle>
            <a:lvl1pPr algn="l">
              <a:defRPr sz="5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878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1F70-3BB8-9A44-7594-D185ECE95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771C8-BD3B-0264-463B-35621DEC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72816-FEEC-2CBC-EC13-C067411A048B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C724A19-347B-97DD-DF7A-C9670F4FB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1800" y="1508125"/>
            <a:ext cx="4140000" cy="13589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226800" indent="-2268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Add Title or use indent to change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99019BE-8D1A-0BE4-7C9B-DC3B71A28C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48" y="1508125"/>
            <a:ext cx="1367245" cy="1358900"/>
          </a:xfrm>
          <a:solidFill>
            <a:schemeClr val="tx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615A18F-1692-7637-BBBE-6F41694406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7562" y="1508125"/>
            <a:ext cx="4140000" cy="13589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226800" indent="-2268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Add Title or use indent to change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BF2DE67-2EB2-040B-121E-4E4A4BAD7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0210" y="1508125"/>
            <a:ext cx="1367245" cy="1358900"/>
          </a:xfrm>
          <a:solidFill>
            <a:schemeClr val="tx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65E0C3E3-9589-ECC3-08E9-F61D8DED2C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1693" y="3168242"/>
            <a:ext cx="4140000" cy="13589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226800" indent="-2268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Add Title or use indent to change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162B570B-6954-65CB-C819-9FC2E7002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341" y="3168242"/>
            <a:ext cx="1367245" cy="1358900"/>
          </a:xfrm>
          <a:solidFill>
            <a:schemeClr val="tx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8BB8ABD9-926D-3D7E-5C99-9159F7FCA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87455" y="3168242"/>
            <a:ext cx="4140000" cy="13589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226800" indent="-2268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Add Title or use indent to change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939B3FE-1BF7-518B-B894-50BEA5FA95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0103" y="3168242"/>
            <a:ext cx="1367245" cy="1358900"/>
          </a:xfrm>
          <a:solidFill>
            <a:schemeClr val="tx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A9D8A04-9797-A98C-4DA1-6B68F3B747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09352" y="4837765"/>
            <a:ext cx="4140000" cy="13589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226800" indent="-2268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Add Title or use indent to change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9B2C0C0-B018-6F8E-BDF8-CA22C06524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000" y="4837765"/>
            <a:ext cx="1367245" cy="1358900"/>
          </a:xfrm>
          <a:solidFill>
            <a:schemeClr val="tx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3C18DB08-50A0-727C-9AF1-03B474512D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95114" y="4837765"/>
            <a:ext cx="4140000" cy="1358900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226800" indent="-2268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Add Title or use indent to change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2BC0B436-029E-4DDC-2A85-5A56E71FB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7762" y="4837765"/>
            <a:ext cx="1367245" cy="1358900"/>
          </a:xfrm>
          <a:solidFill>
            <a:schemeClr val="tx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420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+ 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1F70-3BB8-9A44-7594-D185ECE95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771C8-BD3B-0264-463B-35621DEC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72816-FEEC-2CBC-EC13-C067411A048B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C724A19-347B-97DD-DF7A-C9670F4FB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1799" y="1508088"/>
            <a:ext cx="10125869" cy="1511999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226800" indent="-2268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Add Title or use indent to change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99019BE-8D1A-0BE4-7C9B-DC3B71A28C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47" y="1508125"/>
            <a:ext cx="1512000" cy="1512000"/>
          </a:xfrm>
          <a:solidFill>
            <a:schemeClr val="tx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65E0C3E3-9589-ECC3-08E9-F61D8DED2C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1692" y="3223180"/>
            <a:ext cx="10125869" cy="1511991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226800" indent="-2268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Add Title or use indent to change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162B570B-6954-65CB-C819-9FC2E7002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340" y="3223191"/>
            <a:ext cx="1512000" cy="1512000"/>
          </a:xfrm>
          <a:solidFill>
            <a:schemeClr val="tx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A9D8A04-9797-A98C-4DA1-6B68F3B747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46340" y="4938255"/>
            <a:ext cx="9981221" cy="1511991"/>
          </a:xfrm>
          <a:solidFill>
            <a:schemeClr val="bg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226800" indent="-2268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Add Title or use indent to change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9B2C0C0-B018-6F8E-BDF8-CA22C06524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340" y="4938256"/>
            <a:ext cx="1512000" cy="1512000"/>
          </a:xfrm>
          <a:solidFill>
            <a:schemeClr val="tx2"/>
          </a:solidFill>
        </p:spPr>
        <p:txBody>
          <a:bodyPr lIns="252000" tIns="72000" rIns="180000" bIns="72000" anchor="ctr"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latin typeface="+mj-lt"/>
              </a:defRPr>
            </a:lvl2pPr>
            <a:lvl3pPr marL="0" indent="0">
              <a:buNone/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30B22F-1BE6-1730-6081-9AA1C5EF02E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2340" y="1706125"/>
            <a:ext cx="1116000" cy="111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Add head shot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78CDEA9-20C7-8B2B-1B4E-FEA1C98B98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2340" y="3421191"/>
            <a:ext cx="1116000" cy="111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Add head shot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224F92F-5D43-4CBD-7561-80716594A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32340" y="5136250"/>
            <a:ext cx="1116000" cy="111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Add head shot</a:t>
            </a:r>
          </a:p>
        </p:txBody>
      </p:sp>
    </p:spTree>
    <p:extLst>
      <p:ext uri="{BB962C8B-B14F-4D97-AF65-F5344CB8AC3E}">
        <p14:creationId xmlns:p14="http://schemas.microsoft.com/office/powerpoint/2010/main" val="88217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1 Lin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16000"/>
            <a:ext cx="11472001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F17B7D5F-9C2E-D4B0-B862-1FCBB9DA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8" y="1656000"/>
            <a:ext cx="11467563" cy="4500563"/>
          </a:xfrm>
        </p:spPr>
        <p:txBody>
          <a:bodyPr/>
          <a:lstStyle>
            <a:lvl1pPr>
              <a:defRPr sz="2400"/>
            </a:lvl1pPr>
            <a:lvl2pPr marL="604800" indent="-342000"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101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–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C0697C-E583-0B61-AEBC-B390B45CC5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313" y="1628775"/>
            <a:ext cx="5557837" cy="45577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3BD9E-5ABC-EE21-7661-11E81D17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216000"/>
            <a:ext cx="11472001" cy="5955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CB016-DDA5-D54B-80F4-8FD98B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648DF-9EFC-1115-9994-143032068066}"/>
              </a:ext>
            </a:extLst>
          </p:cNvPr>
          <p:cNvCxnSpPr>
            <a:cxnSpLocks/>
          </p:cNvCxnSpPr>
          <p:nvPr userDrawn="1"/>
        </p:nvCxnSpPr>
        <p:spPr>
          <a:xfrm>
            <a:off x="342000" y="1037816"/>
            <a:ext cx="114855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93EA672-337C-6FC2-2D11-C6123B45A5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2675" y="1655763"/>
            <a:ext cx="5694363" cy="4530725"/>
          </a:xfrm>
        </p:spPr>
        <p:txBody>
          <a:bodyPr>
            <a:normAutofit/>
          </a:bodyPr>
          <a:lstStyle>
            <a:lvl1pPr>
              <a:defRPr sz="2400"/>
            </a:lvl1pPr>
            <a:lvl2pPr marL="604800" indent="-342000"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231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6425A-5557-6F62-2DA6-B418B4D3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6000"/>
            <a:ext cx="11472001" cy="595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A6ECD-6785-11B0-87F7-8562F8FDE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825625"/>
            <a:ext cx="11472001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55513-3951-C97D-B8E4-1BC46A9E5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998" y="6498000"/>
            <a:ext cx="27432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0A929-BAD9-E752-A42C-F584F255D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498000"/>
            <a:ext cx="41148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74B0F-D504-71B5-5266-3475472A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2000" y="6498000"/>
            <a:ext cx="54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4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7" r:id="rId8"/>
    <p:sldLayoutId id="2147483688" r:id="rId9"/>
    <p:sldLayoutId id="2147483711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720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13" r:id="rId29"/>
    <p:sldLayoutId id="2147483714" r:id="rId30"/>
    <p:sldLayoutId id="2147483707" r:id="rId31"/>
    <p:sldLayoutId id="2147483716" r:id="rId32"/>
    <p:sldLayoutId id="2147483717" r:id="rId33"/>
    <p:sldLayoutId id="2147483718" r:id="rId34"/>
    <p:sldLayoutId id="2147483721" r:id="rId35"/>
    <p:sldLayoutId id="2147483715" r:id="rId36"/>
    <p:sldLayoutId id="2147483708" r:id="rId37"/>
    <p:sldLayoutId id="2147483709" r:id="rId38"/>
    <p:sldLayoutId id="2147483710" r:id="rId39"/>
    <p:sldLayoutId id="2147483724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6800" indent="-2268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6800" algn="l" defTabSz="914400" rtl="0" eaLnBrk="1" latinLnBrk="0" hangingPunct="1">
        <a:lnSpc>
          <a:spcPct val="105000"/>
        </a:lnSpc>
        <a:spcBef>
          <a:spcPts val="0"/>
        </a:spcBef>
        <a:buFont typeface="System Font Regular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NSPCC" panose="02000000000000000000" pitchFamily="50" charset="0"/>
          <a:ea typeface="+mn-ea"/>
          <a:cs typeface="+mn-cs"/>
        </a:defRPr>
      </a:lvl4pPr>
      <a:lvl5pPr marL="684000" indent="-2268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00" indent="-2268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6800" indent="-2268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" indent="-2268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0" indent="-2268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F2547-8A4F-EBE1-2F3F-6C652C987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1">
            <a:extLst>
              <a:ext uri="{FF2B5EF4-FFF2-40B4-BE49-F238E27FC236}">
                <a16:creationId xmlns:a16="http://schemas.microsoft.com/office/drawing/2014/main" id="{3F9C5CD6-30A3-D284-2AF8-A90220F8FAE8}"/>
              </a:ext>
            </a:extLst>
          </p:cNvPr>
          <p:cNvSpPr/>
          <p:nvPr/>
        </p:nvSpPr>
        <p:spPr>
          <a:xfrm>
            <a:off x="0" y="1357635"/>
            <a:ext cx="12240177" cy="5100315"/>
          </a:xfrm>
          <a:custGeom>
            <a:avLst/>
            <a:gdLst/>
            <a:ahLst/>
            <a:cxnLst/>
            <a:rect l="l" t="t" r="r" b="b"/>
            <a:pathLst>
              <a:path w="4914265" h="4471670">
                <a:moveTo>
                  <a:pt x="4913998" y="0"/>
                </a:moveTo>
                <a:lnTo>
                  <a:pt x="0" y="0"/>
                </a:lnTo>
                <a:lnTo>
                  <a:pt x="0" y="205270"/>
                </a:lnTo>
                <a:lnTo>
                  <a:pt x="0" y="4471263"/>
                </a:lnTo>
                <a:lnTo>
                  <a:pt x="4913998" y="4471263"/>
                </a:lnTo>
                <a:lnTo>
                  <a:pt x="4913998" y="205270"/>
                </a:lnTo>
                <a:lnTo>
                  <a:pt x="4913998" y="0"/>
                </a:lnTo>
                <a:close/>
              </a:path>
            </a:pathLst>
          </a:custGeom>
          <a:solidFill>
            <a:srgbClr val="B1DDDE"/>
          </a:solidFill>
          <a:ln>
            <a:solidFill>
              <a:srgbClr val="B1DDD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91888E-2479-59A0-4C51-0A1C1060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53" y="157513"/>
            <a:ext cx="7250014" cy="80097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18926"/>
                </a:solidFill>
                <a:latin typeface="NSPCC Headline" panose="020F0903030202060203" pitchFamily="34" charset="0"/>
              </a:rPr>
              <a:t>Purpose of the NSPCC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4A85D-2193-6710-8A10-0153B02A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956" y="939872"/>
            <a:ext cx="4134030" cy="1328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4756D5-2CFE-0C4E-401F-16B51C96D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55" y="6318543"/>
            <a:ext cx="5876925" cy="32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4F6810-5A8F-15BA-BB17-65FCC2950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41" y="1697804"/>
            <a:ext cx="5909860" cy="3483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3480ED-FE60-7921-E5A7-647EE56E1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578" y="1577855"/>
            <a:ext cx="1796177" cy="205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B26CC9-6821-6B18-2048-408E3A20E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361" y="1654340"/>
            <a:ext cx="2718209" cy="95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C0E473-B241-4C6A-88A1-B017CB986E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9658" y="3907792"/>
            <a:ext cx="5299301" cy="2189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939F1-D236-0D69-C7B9-875E365B53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361" y="2779640"/>
            <a:ext cx="2674927" cy="9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7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2DEB3-5798-6176-747F-800CFE8A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1">
            <a:extLst>
              <a:ext uri="{FF2B5EF4-FFF2-40B4-BE49-F238E27FC236}">
                <a16:creationId xmlns:a16="http://schemas.microsoft.com/office/drawing/2014/main" id="{1C8E3707-25E2-3067-FFEA-4F95D3460D8F}"/>
              </a:ext>
            </a:extLst>
          </p:cNvPr>
          <p:cNvSpPr/>
          <p:nvPr/>
        </p:nvSpPr>
        <p:spPr>
          <a:xfrm>
            <a:off x="1" y="1357635"/>
            <a:ext cx="12192000" cy="5100315"/>
          </a:xfrm>
          <a:custGeom>
            <a:avLst/>
            <a:gdLst/>
            <a:ahLst/>
            <a:cxnLst/>
            <a:rect l="l" t="t" r="r" b="b"/>
            <a:pathLst>
              <a:path w="4914265" h="4471670">
                <a:moveTo>
                  <a:pt x="4913998" y="0"/>
                </a:moveTo>
                <a:lnTo>
                  <a:pt x="0" y="0"/>
                </a:lnTo>
                <a:lnTo>
                  <a:pt x="0" y="205270"/>
                </a:lnTo>
                <a:lnTo>
                  <a:pt x="0" y="4471263"/>
                </a:lnTo>
                <a:lnTo>
                  <a:pt x="4913998" y="4471263"/>
                </a:lnTo>
                <a:lnTo>
                  <a:pt x="4913998" y="205270"/>
                </a:lnTo>
                <a:lnTo>
                  <a:pt x="491399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BAB377-6F85-927D-8C9A-47E1F284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53" y="157513"/>
            <a:ext cx="7250014" cy="800977"/>
          </a:xfrm>
        </p:spPr>
        <p:txBody>
          <a:bodyPr>
            <a:normAutofit/>
          </a:bodyPr>
          <a:lstStyle/>
          <a:p>
            <a:r>
              <a:rPr lang="en-GB" dirty="0"/>
              <a:t>Schools and Academies</a:t>
            </a:r>
            <a:endParaRPr lang="en-GB" dirty="0">
              <a:solidFill>
                <a:srgbClr val="018926"/>
              </a:solidFill>
              <a:latin typeface="NSPCC Headline" panose="020F090303020206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64BD4-6596-C169-CEF8-A2DF01BC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02" y="1012424"/>
            <a:ext cx="4134030" cy="1328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3D9F72-6A49-7677-0919-917D48B94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55" y="6318543"/>
            <a:ext cx="5876925" cy="323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F4807A-26E9-D65B-F758-771F78EC277F}"/>
              </a:ext>
            </a:extLst>
          </p:cNvPr>
          <p:cNvSpPr/>
          <p:nvPr/>
        </p:nvSpPr>
        <p:spPr>
          <a:xfrm>
            <a:off x="322190" y="1559239"/>
            <a:ext cx="5095378" cy="2090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46F39-0081-7995-0AF7-61989FE03118}"/>
              </a:ext>
            </a:extLst>
          </p:cNvPr>
          <p:cNvSpPr txBox="1"/>
          <p:nvPr/>
        </p:nvSpPr>
        <p:spPr>
          <a:xfrm>
            <a:off x="637314" y="1805775"/>
            <a:ext cx="4459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NSPCC Regular" panose="020F0503030202060203" pitchFamily="34" charset="0"/>
              </a:rPr>
              <a:t>School Service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NSPCC Regular" panose="020F0503030202060203" pitchFamily="34" charset="0"/>
              </a:rPr>
              <a:t>Speak Out. Stay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NSPCC Regular" panose="020F0503030202060203" pitchFamily="34" charset="0"/>
              </a:rPr>
              <a:t>Talk Relationships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NSPCC Regular" panose="020F0503030202060203" pitchFamily="34" charset="0"/>
              </a:rPr>
              <a:t>Pants</a:t>
            </a:r>
          </a:p>
        </p:txBody>
      </p:sp>
      <p:pic>
        <p:nvPicPr>
          <p:cNvPr id="11" name="Picture 10" descr="Illustration of Buddy the speech bubble looking happy with their thumbs up">
            <a:extLst>
              <a:ext uri="{FF2B5EF4-FFF2-40B4-BE49-F238E27FC236}">
                <a16:creationId xmlns:a16="http://schemas.microsoft.com/office/drawing/2014/main" id="{96D466F6-C39C-097D-4876-C92B1376A1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560" y="1483252"/>
            <a:ext cx="2564674" cy="2096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A47A23-8F83-D5CE-4145-F46E36C97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1767" y="1476432"/>
            <a:ext cx="3099877" cy="166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6845E2-5A38-2234-CF15-6A5C2A8D3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2604" y="3601418"/>
            <a:ext cx="1735843" cy="240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C05E70-B807-2845-6150-F2BB0923B167}"/>
              </a:ext>
            </a:extLst>
          </p:cNvPr>
          <p:cNvSpPr txBox="1"/>
          <p:nvPr/>
        </p:nvSpPr>
        <p:spPr>
          <a:xfrm>
            <a:off x="172187" y="3907791"/>
            <a:ext cx="7111482" cy="2243583"/>
          </a:xfrm>
          <a:prstGeom prst="rect">
            <a:avLst/>
          </a:prstGeom>
          <a:solidFill>
            <a:srgbClr val="E1FADC"/>
          </a:solidFill>
        </p:spPr>
        <p:txBody>
          <a:bodyPr wrap="square" lIns="180000" tIns="144000" rIns="180000" bIns="144000" rtlCol="0">
            <a:noAutofit/>
          </a:bodyPr>
          <a:lstStyle/>
          <a:p>
            <a:r>
              <a:rPr lang="en-GB" sz="2200" i="1" dirty="0"/>
              <a:t>“The content, pitch &amp; delivery of the Speak out Stay safe workshop was age-appropriate and engaging for children and staff valued the independence &amp; expertise of the NSPCC, which helped engage children with the core messages.”</a:t>
            </a:r>
          </a:p>
          <a:p>
            <a:endParaRPr lang="en-GB" sz="900" i="1" dirty="0">
              <a:latin typeface="NSPCC" panose="02000000000000000000" pitchFamily="2" charset="77"/>
            </a:endParaRPr>
          </a:p>
          <a:p>
            <a:r>
              <a:rPr lang="en-GB" sz="1400" i="1" dirty="0">
                <a:latin typeface="NSPCC" panose="02000000000000000000" pitchFamily="2" charset="77"/>
              </a:rPr>
              <a:t>Bina Chauhan, Knighton Mead Safeguarding Lead</a:t>
            </a:r>
          </a:p>
          <a:p>
            <a:endParaRPr lang="en-GB" sz="1400" i="1" dirty="0">
              <a:latin typeface="NSPCC" panose="02000000000000000000" pitchFamily="2" charset="77"/>
            </a:endParaRPr>
          </a:p>
          <a:p>
            <a:endParaRPr lang="en-GB" sz="1400" i="1" dirty="0">
              <a:latin typeface="NSPCC" panose="02000000000000000000" pitchFamily="2" charset="77"/>
            </a:endParaRPr>
          </a:p>
        </p:txBody>
      </p:sp>
      <p:pic>
        <p:nvPicPr>
          <p:cNvPr id="14" name="Picture 13" descr="'Talk PANTS and help keep children safe' ident">
            <a:extLst>
              <a:ext uri="{FF2B5EF4-FFF2-40B4-BE49-F238E27FC236}">
                <a16:creationId xmlns:a16="http://schemas.microsoft.com/office/drawing/2014/main" id="{A5056BB0-4BBD-B92A-19C2-489E5E42EF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3053">
            <a:off x="6011611" y="3392251"/>
            <a:ext cx="4557122" cy="18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4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4736D-6D11-3DEE-6399-333998E00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1">
            <a:extLst>
              <a:ext uri="{FF2B5EF4-FFF2-40B4-BE49-F238E27FC236}">
                <a16:creationId xmlns:a16="http://schemas.microsoft.com/office/drawing/2014/main" id="{CFB05B01-A1B0-58E2-18C1-E394415F0C62}"/>
              </a:ext>
            </a:extLst>
          </p:cNvPr>
          <p:cNvSpPr/>
          <p:nvPr/>
        </p:nvSpPr>
        <p:spPr>
          <a:xfrm>
            <a:off x="0" y="1357635"/>
            <a:ext cx="12240177" cy="5100315"/>
          </a:xfrm>
          <a:custGeom>
            <a:avLst/>
            <a:gdLst/>
            <a:ahLst/>
            <a:cxnLst/>
            <a:rect l="l" t="t" r="r" b="b"/>
            <a:pathLst>
              <a:path w="4914265" h="4471670">
                <a:moveTo>
                  <a:pt x="4913998" y="0"/>
                </a:moveTo>
                <a:lnTo>
                  <a:pt x="0" y="0"/>
                </a:lnTo>
                <a:lnTo>
                  <a:pt x="0" y="205270"/>
                </a:lnTo>
                <a:lnTo>
                  <a:pt x="0" y="4471263"/>
                </a:lnTo>
                <a:lnTo>
                  <a:pt x="4913998" y="4471263"/>
                </a:lnTo>
                <a:lnTo>
                  <a:pt x="4913998" y="205270"/>
                </a:lnTo>
                <a:lnTo>
                  <a:pt x="4913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4C5BBC-E180-EC4E-A11D-FB4352FB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02" y="205301"/>
            <a:ext cx="11124768" cy="800977"/>
          </a:xfrm>
        </p:spPr>
        <p:txBody>
          <a:bodyPr>
            <a:normAutofit/>
          </a:bodyPr>
          <a:lstStyle/>
          <a:p>
            <a:r>
              <a:rPr lang="en-GB" dirty="0"/>
              <a:t>School Fundraising – how you can help</a:t>
            </a:r>
            <a:endParaRPr lang="en-GB" dirty="0">
              <a:solidFill>
                <a:srgbClr val="018926"/>
              </a:solidFill>
              <a:latin typeface="NSPCC Headline" panose="020F090303020206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030EB-DD1B-BC15-3972-0A2F1F075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094" y="961006"/>
            <a:ext cx="4134030" cy="1328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69253D-F559-C91D-2C11-3D3A32FAF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55" y="6318543"/>
            <a:ext cx="5876925" cy="323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B4C1D5-D772-30B6-C464-8098150496B3}"/>
              </a:ext>
            </a:extLst>
          </p:cNvPr>
          <p:cNvSpPr/>
          <p:nvPr/>
        </p:nvSpPr>
        <p:spPr>
          <a:xfrm>
            <a:off x="463218" y="1796509"/>
            <a:ext cx="5065295" cy="1378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8AE39-962A-628C-8BE4-8C05B1EFBE08}"/>
              </a:ext>
            </a:extLst>
          </p:cNvPr>
          <p:cNvSpPr txBox="1"/>
          <p:nvPr/>
        </p:nvSpPr>
        <p:spPr>
          <a:xfrm>
            <a:off x="463218" y="1922695"/>
            <a:ext cx="4459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NSPCC Regular" panose="020F0503030202060203" pitchFamily="34" charset="0"/>
              </a:rPr>
              <a:t>3 x termly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NSPCC Regular" panose="020F0503030202060203" pitchFamily="34" charset="0"/>
              </a:rPr>
              <a:t>Nursery and Secondary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NSPCC Regular" panose="020F0503030202060203" pitchFamily="34" charset="0"/>
              </a:rPr>
              <a:t>DIY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28BA40-817B-2DEE-0D99-EA7C475745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65" t="11901" b="10093"/>
          <a:stretch>
            <a:fillRect/>
          </a:stretch>
        </p:blipFill>
        <p:spPr>
          <a:xfrm>
            <a:off x="285319" y="3952760"/>
            <a:ext cx="3515775" cy="159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3EBB2D-D960-22AC-1A34-641FFA016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454" y="3972224"/>
            <a:ext cx="3065651" cy="1636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E07BC9-671F-EB3A-8A62-AB9044E19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1466" y="3903804"/>
            <a:ext cx="3043167" cy="172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oster with cartoon animals&#10;&#10;Description automatically generated">
            <a:extLst>
              <a:ext uri="{FF2B5EF4-FFF2-40B4-BE49-F238E27FC236}">
                <a16:creationId xmlns:a16="http://schemas.microsoft.com/office/drawing/2014/main" id="{82CB6774-3F06-E22F-98A2-43E4683350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1646" y="1494190"/>
            <a:ext cx="1956448" cy="195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E00E63-991E-A0B4-0A5B-7DF37EFAE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1228" y="1494190"/>
            <a:ext cx="2172970" cy="195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82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D6F79-5B4D-C44A-70E2-D9A015BB1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1">
            <a:extLst>
              <a:ext uri="{FF2B5EF4-FFF2-40B4-BE49-F238E27FC236}">
                <a16:creationId xmlns:a16="http://schemas.microsoft.com/office/drawing/2014/main" id="{5BEEC886-E782-2BC2-BFE0-09DB421CD765}"/>
              </a:ext>
            </a:extLst>
          </p:cNvPr>
          <p:cNvSpPr/>
          <p:nvPr/>
        </p:nvSpPr>
        <p:spPr>
          <a:xfrm>
            <a:off x="0" y="1357635"/>
            <a:ext cx="12240177" cy="5100315"/>
          </a:xfrm>
          <a:custGeom>
            <a:avLst/>
            <a:gdLst/>
            <a:ahLst/>
            <a:cxnLst/>
            <a:rect l="l" t="t" r="r" b="b"/>
            <a:pathLst>
              <a:path w="4914265" h="4471670">
                <a:moveTo>
                  <a:pt x="4913998" y="0"/>
                </a:moveTo>
                <a:lnTo>
                  <a:pt x="0" y="0"/>
                </a:lnTo>
                <a:lnTo>
                  <a:pt x="0" y="205270"/>
                </a:lnTo>
                <a:lnTo>
                  <a:pt x="0" y="4471263"/>
                </a:lnTo>
                <a:lnTo>
                  <a:pt x="4913998" y="4471263"/>
                </a:lnTo>
                <a:lnTo>
                  <a:pt x="4913998" y="205270"/>
                </a:lnTo>
                <a:lnTo>
                  <a:pt x="491399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E1C761-0248-E9B8-609D-820F4D22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52" y="157513"/>
            <a:ext cx="11573269" cy="800977"/>
          </a:xfrm>
        </p:spPr>
        <p:txBody>
          <a:bodyPr>
            <a:normAutofit/>
          </a:bodyPr>
          <a:lstStyle/>
          <a:p>
            <a:r>
              <a:rPr lang="en-GB" dirty="0"/>
              <a:t>School Fundraising – helping each other</a:t>
            </a:r>
            <a:endParaRPr lang="en-GB" dirty="0">
              <a:solidFill>
                <a:srgbClr val="018926"/>
              </a:solidFill>
              <a:latin typeface="NSPCC Headline" panose="020F090303020206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DE357-B130-A74C-FF62-E3F559646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085" y="974747"/>
            <a:ext cx="4134030" cy="1328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EA0CF1-0055-92A1-7B9F-2E416659B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55" y="6318543"/>
            <a:ext cx="5876925" cy="323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12751-4D72-3CB3-0723-19C9CD2CF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481792"/>
            <a:ext cx="4867566" cy="247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B8B5A0-0DC0-DEF0-B57C-97361488B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54" y="3848547"/>
            <a:ext cx="2475787" cy="217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E7C14-C14B-5D79-5B2B-C68DA0E43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084" y="4144950"/>
            <a:ext cx="3505923" cy="122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F5C49B-B64C-31A4-D653-4CA16479990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608" t="-1" r="4961" b="25708"/>
          <a:stretch/>
        </p:blipFill>
        <p:spPr>
          <a:xfrm>
            <a:off x="3203083" y="5381023"/>
            <a:ext cx="3505923" cy="78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EF14F1-95CE-E128-6872-C67E44BF91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448" y="4408524"/>
            <a:ext cx="4506218" cy="15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47856"/>
      </p:ext>
    </p:extLst>
  </p:cSld>
  <p:clrMapOvr>
    <a:masterClrMapping/>
  </p:clrMapOvr>
</p:sld>
</file>

<file path=ppt/theme/theme1.xml><?xml version="1.0" encoding="utf-8"?>
<a:theme xmlns:a="http://schemas.openxmlformats.org/drawingml/2006/main" name="NSPCC Theme">
  <a:themeElements>
    <a:clrScheme name="Custom 6">
      <a:dk1>
        <a:srgbClr val="000000"/>
      </a:dk1>
      <a:lt1>
        <a:srgbClr val="FFFFFF"/>
      </a:lt1>
      <a:dk2>
        <a:srgbClr val="018926"/>
      </a:dk2>
      <a:lt2>
        <a:srgbClr val="E7E6E6"/>
      </a:lt2>
      <a:accent1>
        <a:srgbClr val="CB3C7F"/>
      </a:accent1>
      <a:accent2>
        <a:srgbClr val="075470"/>
      </a:accent2>
      <a:accent3>
        <a:srgbClr val="582751"/>
      </a:accent3>
      <a:accent4>
        <a:srgbClr val="FCCE4F"/>
      </a:accent4>
      <a:accent5>
        <a:srgbClr val="F8C9DD"/>
      </a:accent5>
      <a:accent6>
        <a:srgbClr val="B1DDDE"/>
      </a:accent6>
      <a:hlink>
        <a:srgbClr val="000000"/>
      </a:hlink>
      <a:folHlink>
        <a:srgbClr val="000000"/>
      </a:folHlink>
    </a:clrScheme>
    <a:fontScheme name="NSPCC">
      <a:majorFont>
        <a:latin typeface="NSPCC Headline"/>
        <a:ea typeface=""/>
        <a:cs typeface=""/>
      </a:majorFont>
      <a:minorFont>
        <a:latin typeface="NSPC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E1FADC"/>
        </a:solidFill>
      </a:spPr>
      <a:bodyPr wrap="square" lIns="180000" tIns="144000" rIns="180000" bIns="144000">
        <a:noAutofit/>
      </a:bodyPr>
      <a:lstStyle>
        <a:defPPr algn="l">
          <a:defRPr sz="2000" b="1" dirty="0">
            <a:latin typeface="NSPCC" panose="02000000000000000000" pitchFamily="2" charset="77"/>
          </a:defRPr>
        </a:defPPr>
      </a:lstStyle>
    </a:txDef>
  </a:objectDefaults>
  <a:extraClrSchemeLst/>
  <a:custClrLst>
    <a:custClr name="Candyfloss">
      <a:srgbClr val="F8C9DD"/>
    </a:custClr>
    <a:custClr name="Sky">
      <a:srgbClr val="B1DDDE"/>
    </a:custClr>
    <a:custClr name="Sandpit">
      <a:srgbClr val="FCCE4F"/>
    </a:custClr>
    <a:custClr name="Parma Violets">
      <a:srgbClr val="DED4F2"/>
    </a:custClr>
    <a:custClr name="Fire Engine">
      <a:srgbClr val="E22E12"/>
    </a:custClr>
    <a:custClr name="Midnight">
      <a:srgbClr val="075470"/>
    </a:custClr>
    <a:custClr name="Raspberry">
      <a:srgbClr val="CB3C7F"/>
    </a:custClr>
    <a:custClr name="Grape">
      <a:srgbClr val="582752"/>
    </a:custClr>
    <a:custClr name="Light Green">
      <a:srgbClr val="E1FA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86C7E493912439F4E10E053C5DCBA" ma:contentTypeVersion="18" ma:contentTypeDescription="Create a new document." ma:contentTypeScope="" ma:versionID="989174df0ed4eac718235a7d75b024f9">
  <xsd:schema xmlns:xsd="http://www.w3.org/2001/XMLSchema" xmlns:xs="http://www.w3.org/2001/XMLSchema" xmlns:p="http://schemas.microsoft.com/office/2006/metadata/properties" xmlns:ns2="4fbd2a41-4bde-482e-9ab9-7edea6d2ebe6" xmlns:ns3="f0602087-12d3-4876-8be0-7af9afdcc8e3" targetNamespace="http://schemas.microsoft.com/office/2006/metadata/properties" ma:root="true" ma:fieldsID="357c632220fd12733f137562144a220c" ns2:_="" ns3:_="">
    <xsd:import namespace="4fbd2a41-4bde-482e-9ab9-7edea6d2ebe6"/>
    <xsd:import namespace="f0602087-12d3-4876-8be0-7af9afdcc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d2a41-4bde-482e-9ab9-7edea6d2eb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bd49725-1e10-42c2-9fcb-69b21a91e8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02087-12d3-4876-8be0-7af9afdcc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4a6ab7-8bb5-4484-80a3-c0561d2e8bed}" ma:internalName="TaxCatchAll" ma:showField="CatchAllData" ma:web="f0602087-12d3-4876-8be0-7af9afdcc8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02087-12d3-4876-8be0-7af9afdcc8e3" xsi:nil="true"/>
    <lcf76f155ced4ddcb4097134ff3c332f xmlns="4fbd2a41-4bde-482e-9ab9-7edea6d2ebe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2FFBBD-E088-46AD-951F-FE39014F69EB}"/>
</file>

<file path=customXml/itemProps2.xml><?xml version="1.0" encoding="utf-8"?>
<ds:datastoreItem xmlns:ds="http://schemas.openxmlformats.org/officeDocument/2006/customXml" ds:itemID="{6DF12753-7873-4C41-9C2C-1F7A9364C2ED}"/>
</file>

<file path=customXml/itemProps3.xml><?xml version="1.0" encoding="utf-8"?>
<ds:datastoreItem xmlns:ds="http://schemas.openxmlformats.org/officeDocument/2006/customXml" ds:itemID="{FB56EB5E-0B57-4C4A-997B-0744FEB745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23429</TotalTime>
  <Words>90</Words>
  <Application>Microsoft Office PowerPoint</Application>
  <PresentationFormat>Widescreen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NSPCC</vt:lpstr>
      <vt:lpstr>NSPCC Headline</vt:lpstr>
      <vt:lpstr>NSPCC Regular</vt:lpstr>
      <vt:lpstr>System Font Regular</vt:lpstr>
      <vt:lpstr>NSPCC Theme</vt:lpstr>
      <vt:lpstr>Purpose of the NSPCC</vt:lpstr>
      <vt:lpstr>Schools and Academies</vt:lpstr>
      <vt:lpstr>School Fundraising – how you can help</vt:lpstr>
      <vt:lpstr>School Fundraising – helping each other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introduction</dc:title>
  <dc:creator>Klair Clarke</dc:creator>
  <cp:lastModifiedBy>Coleman, Stephanie</cp:lastModifiedBy>
  <cp:revision>41</cp:revision>
  <dcterms:created xsi:type="dcterms:W3CDTF">2023-09-25T13:18:51Z</dcterms:created>
  <dcterms:modified xsi:type="dcterms:W3CDTF">2025-11-18T09:55:07Z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0x010100F6686C7E493912439F4E10E053C5DCBA</vt:lpwstr>
  </property>
</Properties>
</file>