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79" r:id="rId6"/>
    <p:sldMasterId id="2147483683" r:id="rId7"/>
    <p:sldMasterId id="2147483695" r:id="rId8"/>
    <p:sldMasterId id="2147483707" r:id="rId9"/>
  </p:sldMasterIdLst>
  <p:notesMasterIdLst>
    <p:notesMasterId r:id="rId68"/>
  </p:notesMasterIdLst>
  <p:sldIdLst>
    <p:sldId id="681" r:id="rId10"/>
    <p:sldId id="753" r:id="rId11"/>
    <p:sldId id="703" r:id="rId12"/>
    <p:sldId id="788" r:id="rId13"/>
    <p:sldId id="658" r:id="rId14"/>
    <p:sldId id="777" r:id="rId15"/>
    <p:sldId id="778" r:id="rId16"/>
    <p:sldId id="748" r:id="rId17"/>
    <p:sldId id="679" r:id="rId18"/>
    <p:sldId id="789" r:id="rId19"/>
    <p:sldId id="680" r:id="rId20"/>
    <p:sldId id="797" r:id="rId21"/>
    <p:sldId id="682" r:id="rId22"/>
    <p:sldId id="798" r:id="rId23"/>
    <p:sldId id="790" r:id="rId24"/>
    <p:sldId id="686" r:id="rId25"/>
    <p:sldId id="796" r:id="rId26"/>
    <p:sldId id="725" r:id="rId27"/>
    <p:sldId id="684" r:id="rId28"/>
    <p:sldId id="662" r:id="rId29"/>
    <p:sldId id="768" r:id="rId30"/>
    <p:sldId id="755" r:id="rId31"/>
    <p:sldId id="741" r:id="rId32"/>
    <p:sldId id="800" r:id="rId33"/>
    <p:sldId id="787" r:id="rId34"/>
    <p:sldId id="727" r:id="rId35"/>
    <p:sldId id="696" r:id="rId36"/>
    <p:sldId id="699" r:id="rId37"/>
    <p:sldId id="791" r:id="rId38"/>
    <p:sldId id="771" r:id="rId39"/>
    <p:sldId id="735" r:id="rId40"/>
    <p:sldId id="801" r:id="rId41"/>
    <p:sldId id="749" r:id="rId42"/>
    <p:sldId id="740" r:id="rId43"/>
    <p:sldId id="799" r:id="rId44"/>
    <p:sldId id="773" r:id="rId45"/>
    <p:sldId id="792" r:id="rId46"/>
    <p:sldId id="719" r:id="rId47"/>
    <p:sldId id="743" r:id="rId48"/>
    <p:sldId id="722" r:id="rId49"/>
    <p:sldId id="720" r:id="rId50"/>
    <p:sldId id="761" r:id="rId51"/>
    <p:sldId id="763" r:id="rId52"/>
    <p:sldId id="770" r:id="rId53"/>
    <p:sldId id="793" r:id="rId54"/>
    <p:sldId id="785" r:id="rId55"/>
    <p:sldId id="764" r:id="rId56"/>
    <p:sldId id="765" r:id="rId57"/>
    <p:sldId id="769" r:id="rId58"/>
    <p:sldId id="775" r:id="rId59"/>
    <p:sldId id="794" r:id="rId60"/>
    <p:sldId id="786" r:id="rId61"/>
    <p:sldId id="782" r:id="rId62"/>
    <p:sldId id="781" r:id="rId63"/>
    <p:sldId id="780" r:id="rId64"/>
    <p:sldId id="711" r:id="rId65"/>
    <p:sldId id="795" r:id="rId66"/>
    <p:sldId id="709" r:id="rId6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58" y="134"/>
      </p:cViewPr>
      <p:guideLst/>
    </p:cSldViewPr>
  </p:slideViewPr>
  <p:notesTextViewPr>
    <p:cViewPr>
      <p:scale>
        <a:sx n="1" d="1"/>
        <a:sy n="1" d="1"/>
      </p:scale>
      <p:origin x="0" y="0"/>
    </p:cViewPr>
  </p:notesTextViewPr>
  <p:sorterViewPr>
    <p:cViewPr varScale="1">
      <p:scale>
        <a:sx n="1" d="1"/>
        <a:sy n="1" d="1"/>
      </p:scale>
      <p:origin x="0" y="-1195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Wilson (Corporate Services and Transformation)" userId="25e79389-d9b1-4f30-b5e1-dbd86c99bbed" providerId="ADAL" clId="{12A7FBAA-9D6B-450D-A64F-10E37CB05414}"/>
    <pc:docChg chg="modShowInfo">
      <pc:chgData name="Clare Wilson (Corporate Services and Transformation)" userId="25e79389-d9b1-4f30-b5e1-dbd86c99bbed" providerId="ADAL" clId="{12A7FBAA-9D6B-450D-A64F-10E37CB05414}" dt="2025-12-02T11:01:46.182"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8" cy="513508"/>
          </a:xfrm>
          <a:prstGeom prst="rect">
            <a:avLst/>
          </a:prstGeom>
        </p:spPr>
        <p:txBody>
          <a:bodyPr vert="horz" lIns="99070" tIns="49534" rIns="99070" bIns="49534" rtlCol="0"/>
          <a:lstStyle>
            <a:lvl1pPr algn="l">
              <a:defRPr sz="1300"/>
            </a:lvl1pPr>
          </a:lstStyle>
          <a:p>
            <a:endParaRPr lang="en-GB"/>
          </a:p>
        </p:txBody>
      </p:sp>
      <p:sp>
        <p:nvSpPr>
          <p:cNvPr id="3" name="Date Placeholder 2"/>
          <p:cNvSpPr>
            <a:spLocks noGrp="1"/>
          </p:cNvSpPr>
          <p:nvPr>
            <p:ph type="dt" idx="1"/>
          </p:nvPr>
        </p:nvSpPr>
        <p:spPr>
          <a:xfrm>
            <a:off x="4023992" y="1"/>
            <a:ext cx="3078428" cy="513508"/>
          </a:xfrm>
          <a:prstGeom prst="rect">
            <a:avLst/>
          </a:prstGeom>
        </p:spPr>
        <p:txBody>
          <a:bodyPr vert="horz" lIns="99070" tIns="49534" rIns="99070" bIns="49534" rtlCol="0"/>
          <a:lstStyle>
            <a:lvl1pPr algn="r">
              <a:defRPr sz="1300"/>
            </a:lvl1pPr>
          </a:lstStyle>
          <a:p>
            <a:fld id="{1F604C7E-9A3A-4466-AF9D-D1D779EE89D3}" type="datetimeFigureOut">
              <a:rPr lang="en-GB" smtClean="0"/>
              <a:t>02/12/2025</a:t>
            </a:fld>
            <a:endParaRPr lang="en-GB"/>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9070" tIns="49534" rIns="99070" bIns="49534" rtlCol="0" anchor="ctr"/>
          <a:lstStyle/>
          <a:p>
            <a:endParaRPr lang="en-GB"/>
          </a:p>
        </p:txBody>
      </p:sp>
      <p:sp>
        <p:nvSpPr>
          <p:cNvPr id="5" name="Notes Placeholder 4"/>
          <p:cNvSpPr>
            <a:spLocks noGrp="1"/>
          </p:cNvSpPr>
          <p:nvPr>
            <p:ph type="body" sz="quarter" idx="3"/>
          </p:nvPr>
        </p:nvSpPr>
        <p:spPr>
          <a:xfrm>
            <a:off x="710407" y="4925408"/>
            <a:ext cx="5683250" cy="4029878"/>
          </a:xfrm>
          <a:prstGeom prst="rect">
            <a:avLst/>
          </a:prstGeom>
        </p:spPr>
        <p:txBody>
          <a:bodyPr vert="horz" lIns="99070" tIns="49534" rIns="99070" bIns="49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8" cy="513507"/>
          </a:xfrm>
          <a:prstGeom prst="rect">
            <a:avLst/>
          </a:prstGeom>
        </p:spPr>
        <p:txBody>
          <a:bodyPr vert="horz" lIns="99070" tIns="49534" rIns="99070" bIns="49534"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8" cy="513507"/>
          </a:xfrm>
          <a:prstGeom prst="rect">
            <a:avLst/>
          </a:prstGeom>
        </p:spPr>
        <p:txBody>
          <a:bodyPr vert="horz" lIns="99070" tIns="49534" rIns="99070" bIns="49534" rtlCol="0" anchor="b"/>
          <a:lstStyle>
            <a:lvl1pPr algn="r">
              <a:defRPr sz="1300"/>
            </a:lvl1pPr>
          </a:lstStyle>
          <a:p>
            <a:fld id="{BD0D9B75-3A97-4092-A21D-A23183AFBCA7}" type="slidenum">
              <a:rPr lang="en-GB" smtClean="0"/>
              <a:t>‹#›</a:t>
            </a:fld>
            <a:endParaRPr lang="en-GB"/>
          </a:p>
        </p:txBody>
      </p:sp>
    </p:spTree>
    <p:extLst>
      <p:ext uri="{BB962C8B-B14F-4D97-AF65-F5344CB8AC3E}">
        <p14:creationId xmlns:p14="http://schemas.microsoft.com/office/powerpoint/2010/main" val="343100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jcq.org.uk/wp-content/uploads/2025/04/AI-Use-in-Assessments_Apr25_FINAL.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878750D5-69BE-45DC-96DB-881A7FF14F79}" type="slidenum">
              <a:rPr lang="en-GB">
                <a:solidFill>
                  <a:prstClr val="black"/>
                </a:solidFill>
                <a:latin typeface="Calibri" panose="020F0502020204030204"/>
              </a:rPr>
              <a:pPr defTabSz="1015818">
                <a:defRPr/>
              </a:pPr>
              <a:t>1</a:t>
            </a:fld>
            <a:endParaRPr lang="en-GB">
              <a:solidFill>
                <a:prstClr val="black"/>
              </a:solidFill>
              <a:latin typeface="Calibri" panose="020F0502020204030204"/>
            </a:endParaRPr>
          </a:p>
        </p:txBody>
      </p:sp>
    </p:spTree>
    <p:extLst>
      <p:ext uri="{BB962C8B-B14F-4D97-AF65-F5344CB8AC3E}">
        <p14:creationId xmlns:p14="http://schemas.microsoft.com/office/powerpoint/2010/main" val="241594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207583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79E05-C906-B2F0-6845-E02C2E333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83555-5A91-B717-D34C-1493FDECE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6BAB9-002F-CC75-0A19-E25F6808B2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483440-222D-F5E6-5AB6-F5E3533F906C}"/>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293559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418154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C7160-0638-E496-954C-C02CDC0B6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6C682-11EB-B5CA-0A59-768DB4D10D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82673-50CF-DFEB-E8DB-32ECC7DCC6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B6AF984-84B2-A3AB-E82D-792FF77042F0}"/>
              </a:ext>
            </a:extLst>
          </p:cNvPr>
          <p:cNvSpPr>
            <a:spLocks noGrp="1"/>
          </p:cNvSpPr>
          <p:nvPr>
            <p:ph type="sldNum" sz="quarter" idx="5"/>
          </p:nvPr>
        </p:nvSpPr>
        <p:spPr/>
        <p:txBody>
          <a:bodyPr/>
          <a:lstStyle/>
          <a:p>
            <a:pPr defTabSz="990752">
              <a:defRPr/>
            </a:pPr>
            <a:fld id="{D7D3E0ED-352B-4F86-B205-CE7187849145}" type="slidenum">
              <a:rPr lang="en-GB">
                <a:solidFill>
                  <a:prstClr val="black"/>
                </a:solidFill>
                <a:latin typeface="Calibri" panose="020F0502020204030204"/>
              </a:rPr>
              <a:pPr defTabSz="990752">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22023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3706642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3431706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AI-Use-in-Assessments_Apr25_FINAL.pdf</a:t>
            </a:r>
            <a:r>
              <a:rPr lang="en-US"/>
              <a:t> - updated link to JCQ guidance</a:t>
            </a:r>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21</a:t>
            </a:fld>
            <a:endParaRPr lang="en-GB">
              <a:solidFill>
                <a:prstClr val="black"/>
              </a:solidFill>
              <a:latin typeface="Calibri" panose="020F0502020204030204"/>
            </a:endParaRPr>
          </a:p>
        </p:txBody>
      </p:sp>
    </p:spTree>
    <p:extLst>
      <p:ext uri="{BB962C8B-B14F-4D97-AF65-F5344CB8AC3E}">
        <p14:creationId xmlns:p14="http://schemas.microsoft.com/office/powerpoint/2010/main" val="340957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3393156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2075406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D7D3E0ED-352B-4F86-B205-CE71878491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31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Well I am delighted to be able to tell you that we won that awards and are now the </a:t>
            </a:r>
            <a:r>
              <a:rPr lang="en-GB" err="1"/>
              <a:t>Piccaso</a:t>
            </a:r>
            <a:r>
              <a:rPr lang="en-GB"/>
              <a:t> European Data Privacy Team of the Year, as well as being the Cyber Public Service of the Year and having the Cyber Consultant of the Year as one of our colleagues.</a:t>
            </a:r>
          </a:p>
          <a:p>
            <a:r>
              <a:rPr lang="en-GB"/>
              <a:t>Furthermore, anther colleague has been shortlisted as Damar Apprentice of the year and…..the Team has been shortlisted in the FOI Awards and 2 colleagues shortlisted as Rising Stars</a:t>
            </a:r>
          </a:p>
        </p:txBody>
      </p:sp>
      <p:sp>
        <p:nvSpPr>
          <p:cNvPr id="4" name="Slide Number Placeholder 3"/>
          <p:cNvSpPr>
            <a:spLocks noGrp="1"/>
          </p:cNvSpPr>
          <p:nvPr>
            <p:ph type="sldNum" sz="quarter" idx="5"/>
          </p:nvPr>
        </p:nvSpPr>
        <p:spPr/>
        <p:txBody>
          <a:bodyPr/>
          <a:lstStyle/>
          <a:p>
            <a:fld id="{C42FAEBC-C7C4-4417-96CB-F67AB85C7E2E}" type="slidenum">
              <a:rPr lang="en-GB" smtClean="0"/>
              <a:t>2</a:t>
            </a:fld>
            <a:endParaRPr lang="en-GB"/>
          </a:p>
        </p:txBody>
      </p:sp>
    </p:spTree>
    <p:extLst>
      <p:ext uri="{BB962C8B-B14F-4D97-AF65-F5344CB8AC3E}">
        <p14:creationId xmlns:p14="http://schemas.microsoft.com/office/powerpoint/2010/main" val="194860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ABC29-58B1-3128-8B3A-739C5243A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9F07E-34D1-067B-F0C0-24087F8A1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78D1E-261D-62C7-F770-50A53681888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49FC1B-E1DC-9368-336C-3B042943F455}"/>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889756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26</a:t>
            </a:fld>
            <a:endParaRPr lang="en-GB">
              <a:solidFill>
                <a:prstClr val="black"/>
              </a:solidFill>
              <a:latin typeface="Calibri" panose="020F0502020204030204"/>
            </a:endParaRPr>
          </a:p>
        </p:txBody>
      </p:sp>
    </p:spTree>
    <p:extLst>
      <p:ext uri="{BB962C8B-B14F-4D97-AF65-F5344CB8AC3E}">
        <p14:creationId xmlns:p14="http://schemas.microsoft.com/office/powerpoint/2010/main" val="3366281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842961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1A78-D589-A494-8594-2F295EAE7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05DC5-88D9-201D-759E-00B27D245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900D2-71CB-55F8-4EF7-B1F28929843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9FC58E-DAF6-1D0D-5992-2C99BCF64747}"/>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2737325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111203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688D7-48FB-0B5E-682E-0E5096E03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70999-A454-0AF6-8582-5BCF4E314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BF2AEB-F4FB-6020-113B-768A97431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1C8D62-391F-A143-FAEB-EB691D24FD05}"/>
              </a:ext>
            </a:extLst>
          </p:cNvPr>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D7D3E0ED-352B-4F86-B205-CE718784914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32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209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1526869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061095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9895A-AB94-570B-7B35-2DEACA177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88E204-0BF0-F204-E3EC-973955DC17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10B82-3455-F761-5FA1-AE0148912C5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8407381-3EDA-9CCD-6988-3E387CA67138}"/>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573932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36</a:t>
            </a:fld>
            <a:endParaRPr lang="en-GB">
              <a:solidFill>
                <a:prstClr val="black"/>
              </a:solidFill>
              <a:latin typeface="Calibri" panose="020F0502020204030204"/>
            </a:endParaRPr>
          </a:p>
        </p:txBody>
      </p:sp>
    </p:spTree>
    <p:extLst>
      <p:ext uri="{BB962C8B-B14F-4D97-AF65-F5344CB8AC3E}">
        <p14:creationId xmlns:p14="http://schemas.microsoft.com/office/powerpoint/2010/main" val="39869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a:t>
            </a:fld>
            <a:endParaRPr lang="en-GB">
              <a:solidFill>
                <a:prstClr val="black"/>
              </a:solidFill>
              <a:latin typeface="Calibri" panose="020F0502020204030204"/>
            </a:endParaRPr>
          </a:p>
        </p:txBody>
      </p:sp>
    </p:spTree>
    <p:extLst>
      <p:ext uri="{BB962C8B-B14F-4D97-AF65-F5344CB8AC3E}">
        <p14:creationId xmlns:p14="http://schemas.microsoft.com/office/powerpoint/2010/main" val="3716391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B6D45-91BD-F059-C986-FCE6E16AD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AF7C2-B32E-1A81-651A-4B57023164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C1D1C-5991-DCBA-6AC9-DF0C32BB70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6B666B1-D075-0D20-C4F2-18453939C517}"/>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37</a:t>
            </a:fld>
            <a:endParaRPr lang="en-GB">
              <a:solidFill>
                <a:prstClr val="black"/>
              </a:solidFill>
              <a:latin typeface="Calibri" panose="020F0502020204030204"/>
            </a:endParaRPr>
          </a:p>
        </p:txBody>
      </p:sp>
    </p:spTree>
    <p:extLst>
      <p:ext uri="{BB962C8B-B14F-4D97-AF65-F5344CB8AC3E}">
        <p14:creationId xmlns:p14="http://schemas.microsoft.com/office/powerpoint/2010/main" val="3764301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38</a:t>
            </a:fld>
            <a:endParaRPr lang="en-GB">
              <a:solidFill>
                <a:prstClr val="black"/>
              </a:solidFill>
              <a:latin typeface="Calibri" panose="020F0502020204030204"/>
            </a:endParaRPr>
          </a:p>
        </p:txBody>
      </p:sp>
    </p:spTree>
    <p:extLst>
      <p:ext uri="{BB962C8B-B14F-4D97-AF65-F5344CB8AC3E}">
        <p14:creationId xmlns:p14="http://schemas.microsoft.com/office/powerpoint/2010/main" val="2933409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1422963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1019698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41</a:t>
            </a:fld>
            <a:endParaRPr lang="en-GB">
              <a:solidFill>
                <a:prstClr val="black"/>
              </a:solidFill>
              <a:latin typeface="Calibri" panose="020F0502020204030204"/>
            </a:endParaRPr>
          </a:p>
        </p:txBody>
      </p:sp>
    </p:spTree>
    <p:extLst>
      <p:ext uri="{BB962C8B-B14F-4D97-AF65-F5344CB8AC3E}">
        <p14:creationId xmlns:p14="http://schemas.microsoft.com/office/powerpoint/2010/main" val="2314208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153145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3582327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1240798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EE52B-3770-EF7B-72C0-D92E45202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DC7169-4CD0-A794-812F-10AEC110E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24B83-8C33-4225-D33A-ADCE38FEC7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4E33F7-7A4A-824A-29F0-D4EBE932AE28}"/>
              </a:ext>
            </a:extLst>
          </p:cNvPr>
          <p:cNvSpPr>
            <a:spLocks noGrp="1"/>
          </p:cNvSpPr>
          <p:nvPr>
            <p:ph type="sldNum" sz="quarter" idx="5"/>
          </p:nvPr>
        </p:nvSpPr>
        <p:spPr/>
        <p:txBody>
          <a:bodyPr/>
          <a:lstStyle/>
          <a:p>
            <a:pPr defTabSz="1015818">
              <a:defRPr/>
            </a:pPr>
            <a:fld id="{D7D3E0ED-352B-4F86-B205-CE7187849145}" type="slidenum">
              <a:rPr lang="en-GB" sz="1200">
                <a:solidFill>
                  <a:prstClr val="black"/>
                </a:solidFill>
                <a:latin typeface="Calibri" panose="020F0502020204030204"/>
              </a:rPr>
              <a:pPr defTabSz="1015818">
                <a:defRPr/>
              </a:pPr>
              <a:t>45</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658749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C100B-DC2C-7498-1595-2B2E66808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6FA28-80BF-029F-8781-74DEE3E5B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CDFE5C-4969-A0BE-3E4F-46746C3A67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3D68D16-A08A-248C-75CC-CBA8733380BE}"/>
              </a:ext>
            </a:extLst>
          </p:cNvPr>
          <p:cNvSpPr>
            <a:spLocks noGrp="1"/>
          </p:cNvSpPr>
          <p:nvPr>
            <p:ph type="sldNum" sz="quarter" idx="5"/>
          </p:nvPr>
        </p:nvSpPr>
        <p:spPr/>
        <p:txBody>
          <a:bodyPr/>
          <a:lstStyle/>
          <a:p>
            <a:pPr defTabSz="1015818">
              <a:defRPr/>
            </a:pPr>
            <a:fld id="{D7D3E0ED-352B-4F86-B205-CE7187849145}" type="slidenum">
              <a:rPr lang="en-GB" sz="1200">
                <a:solidFill>
                  <a:prstClr val="black"/>
                </a:solidFill>
                <a:latin typeface="Calibri" panose="020F0502020204030204"/>
              </a:rPr>
              <a:pPr defTabSz="1015818">
                <a:defRPr/>
              </a:pPr>
              <a:t>46</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944522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1DB0-5082-6F25-7DD6-A1EA37C1F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20E429-390B-55C5-D9DE-624A2EA00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5B1A4-3414-F66D-287F-4791D0499B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FD012F-A408-E319-1B29-D8B368D26F9C}"/>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a:t>
            </a:fld>
            <a:endParaRPr lang="en-GB">
              <a:solidFill>
                <a:prstClr val="black"/>
              </a:solidFill>
              <a:latin typeface="Calibri" panose="020F0502020204030204"/>
            </a:endParaRPr>
          </a:p>
        </p:txBody>
      </p:sp>
    </p:spTree>
    <p:extLst>
      <p:ext uri="{BB962C8B-B14F-4D97-AF65-F5344CB8AC3E}">
        <p14:creationId xmlns:p14="http://schemas.microsoft.com/office/powerpoint/2010/main" val="3812315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sz="1200">
                <a:solidFill>
                  <a:prstClr val="black"/>
                </a:solidFill>
                <a:latin typeface="Calibri" panose="020F0502020204030204"/>
              </a:rPr>
              <a:pPr defTabSz="1015818">
                <a:defRPr/>
              </a:pPr>
              <a:t>47</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3004348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396171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F03A-DF20-5BA0-CC08-C633E71D5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9AA5-5B57-89D0-BAEA-D4E417B0C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75E8C1-A1F8-BC89-6BE4-DA7CD80A618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8CDA1F7-A409-B3DF-72C3-520E24899412}"/>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1155135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3D95E-B4D2-AF2D-26DC-18F771C55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F1042-6C99-7113-293E-F06F4EDD1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1B2B7-2368-A1D1-9223-4DA7E5C579C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4248BCD-C6B0-3611-40B0-6F828B883A49}"/>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314864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54A35-8051-9032-37DA-85DF5EAFA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B561D-5408-6664-B33A-440EB093D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E57E3-8C6B-0511-7F1B-B344EEE96A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12CBB75-5E65-7EF9-B2DE-04E25E76D3F2}"/>
              </a:ext>
            </a:extLst>
          </p:cNvPr>
          <p:cNvSpPr>
            <a:spLocks noGrp="1"/>
          </p:cNvSpPr>
          <p:nvPr>
            <p:ph type="sldNum" sz="quarter" idx="5"/>
          </p:nvPr>
        </p:nvSpPr>
        <p:spPr/>
        <p:txBody>
          <a:bodyPr/>
          <a:lstStyle/>
          <a:p>
            <a:pPr defTabSz="1041518">
              <a:defRPr/>
            </a:pPr>
            <a:fld id="{D7D3E0ED-352B-4F86-B205-CE7187849145}" type="slidenum">
              <a:rPr lang="en-GB">
                <a:solidFill>
                  <a:prstClr val="black"/>
                </a:solidFill>
                <a:latin typeface="Calibri" panose="020F0502020204030204"/>
              </a:rPr>
              <a:pPr defTabSz="1041518">
                <a:defRPr/>
              </a:pPr>
              <a:t>52</a:t>
            </a:fld>
            <a:endParaRPr lang="en-GB">
              <a:solidFill>
                <a:prstClr val="black"/>
              </a:solidFill>
              <a:latin typeface="Calibri" panose="020F0502020204030204"/>
            </a:endParaRPr>
          </a:p>
        </p:txBody>
      </p:sp>
    </p:spTree>
    <p:extLst>
      <p:ext uri="{BB962C8B-B14F-4D97-AF65-F5344CB8AC3E}">
        <p14:creationId xmlns:p14="http://schemas.microsoft.com/office/powerpoint/2010/main" val="1421294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D6E1C-7A1A-962A-152E-137173A47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38A919-394E-6E44-D2CB-8F3421B44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24808-6C56-D83E-818E-6A64A51367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5DACEF-3143-030E-8D2E-1F2FC951F077}"/>
              </a:ext>
            </a:extLst>
          </p:cNvPr>
          <p:cNvSpPr>
            <a:spLocks noGrp="1"/>
          </p:cNvSpPr>
          <p:nvPr>
            <p:ph type="sldNum" sz="quarter" idx="5"/>
          </p:nvPr>
        </p:nvSpPr>
        <p:spPr/>
        <p:txBody>
          <a:bodyPr/>
          <a:lstStyle/>
          <a:p>
            <a:pPr defTabSz="1041518">
              <a:defRPr/>
            </a:pPr>
            <a:fld id="{D7D3E0ED-352B-4F86-B205-CE7187849145}" type="slidenum">
              <a:rPr lang="en-GB">
                <a:solidFill>
                  <a:prstClr val="black"/>
                </a:solidFill>
                <a:latin typeface="Calibri" panose="020F0502020204030204"/>
              </a:rPr>
              <a:pPr defTabSz="1041518">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2210326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67633-201F-BDF3-DC46-B469D70DB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3AC2B-D0D9-853A-17F3-16846DADA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071A4A-14BB-95F5-4775-06E2BA8395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1DA111B-09DF-5FF7-D10D-ECBFDF68EB18}"/>
              </a:ext>
            </a:extLst>
          </p:cNvPr>
          <p:cNvSpPr>
            <a:spLocks noGrp="1"/>
          </p:cNvSpPr>
          <p:nvPr>
            <p:ph type="sldNum" sz="quarter" idx="5"/>
          </p:nvPr>
        </p:nvSpPr>
        <p:spPr/>
        <p:txBody>
          <a:bodyPr/>
          <a:lstStyle/>
          <a:p>
            <a:pPr defTabSz="1041518">
              <a:defRPr/>
            </a:pPr>
            <a:fld id="{D7D3E0ED-352B-4F86-B205-CE7187849145}" type="slidenum">
              <a:rPr lang="en-GB">
                <a:solidFill>
                  <a:prstClr val="black"/>
                </a:solidFill>
                <a:latin typeface="Calibri" panose="020F0502020204030204"/>
              </a:rPr>
              <a:pPr defTabSz="1041518">
                <a:defRPr/>
              </a:pPr>
              <a:t>54</a:t>
            </a:fld>
            <a:endParaRPr lang="en-GB">
              <a:solidFill>
                <a:prstClr val="black"/>
              </a:solidFill>
              <a:latin typeface="Calibri" panose="020F0502020204030204"/>
            </a:endParaRPr>
          </a:p>
        </p:txBody>
      </p:sp>
    </p:spTree>
    <p:extLst>
      <p:ext uri="{BB962C8B-B14F-4D97-AF65-F5344CB8AC3E}">
        <p14:creationId xmlns:p14="http://schemas.microsoft.com/office/powerpoint/2010/main" val="8355331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F06BF-B31F-8C68-B863-D232DE72C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207285-627E-4644-BE94-4FC5921BD2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24EECE-07E1-413B-36A0-EF7C3D83A48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6DF3EA-D001-2BB8-357D-355E2943C5C0}"/>
              </a:ext>
            </a:extLst>
          </p:cNvPr>
          <p:cNvSpPr>
            <a:spLocks noGrp="1"/>
          </p:cNvSpPr>
          <p:nvPr>
            <p:ph type="sldNum" sz="quarter" idx="5"/>
          </p:nvPr>
        </p:nvSpPr>
        <p:spPr/>
        <p:txBody>
          <a:bodyPr/>
          <a:lstStyle/>
          <a:p>
            <a:pPr defTabSz="1041518">
              <a:defRPr/>
            </a:pPr>
            <a:fld id="{D7D3E0ED-352B-4F86-B205-CE7187849145}" type="slidenum">
              <a:rPr lang="en-GB">
                <a:solidFill>
                  <a:prstClr val="black"/>
                </a:solidFill>
                <a:latin typeface="Calibri" panose="020F0502020204030204"/>
              </a:rPr>
              <a:pPr defTabSz="1041518">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3004452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Essential training that EDH deliver which is essential for DSL’s so please make sure you look at this, you can book on S4S or contact us and we will help you book this. </a:t>
            </a:r>
          </a:p>
          <a:p>
            <a:endParaRPr lang="en-GB"/>
          </a:p>
          <a:p>
            <a:r>
              <a:rPr lang="en-GB"/>
              <a:t>F&amp;M is filtering and Monitoring. </a:t>
            </a:r>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62530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37534">
              <a:defRPr/>
            </a:pPr>
            <a:fld id="{D7D3E0ED-352B-4F86-B205-CE7187849145}" type="slidenum">
              <a:rPr lang="en-GB" sz="1200">
                <a:solidFill>
                  <a:prstClr val="black"/>
                </a:solidFill>
                <a:latin typeface="Calibri" panose="020F0502020204030204"/>
              </a:rPr>
              <a:pPr defTabSz="937534">
                <a:defRPr/>
              </a:pPr>
              <a:t>5</a:t>
            </a:fld>
            <a:endParaRPr lang="en-GB" sz="1200">
              <a:solidFill>
                <a:prstClr val="black"/>
              </a:solidFill>
              <a:latin typeface="Calibri" panose="020F0502020204030204"/>
            </a:endParaRPr>
          </a:p>
        </p:txBody>
      </p:sp>
    </p:spTree>
    <p:extLst>
      <p:ext uri="{BB962C8B-B14F-4D97-AF65-F5344CB8AC3E}">
        <p14:creationId xmlns:p14="http://schemas.microsoft.com/office/powerpoint/2010/main" val="165614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8</a:t>
            </a:fld>
            <a:endParaRPr lang="en-GB">
              <a:solidFill>
                <a:prstClr val="black"/>
              </a:solidFill>
              <a:latin typeface="Calibri" panose="020F0502020204030204"/>
            </a:endParaRPr>
          </a:p>
        </p:txBody>
      </p:sp>
    </p:spTree>
    <p:extLst>
      <p:ext uri="{BB962C8B-B14F-4D97-AF65-F5344CB8AC3E}">
        <p14:creationId xmlns:p14="http://schemas.microsoft.com/office/powerpoint/2010/main" val="2705140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2683668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2AF3-9430-D8ED-A15F-40453FD24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12BF5C-61C1-1642-D764-8767DD9A8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CAEFA-7973-79D8-612F-1C334C281E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4F4B2B-BA74-1AA8-68C0-3BEFE201679D}"/>
              </a:ext>
            </a:extLst>
          </p:cNvPr>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1537201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1015818">
              <a:defRPr/>
            </a:pPr>
            <a:fld id="{D7D3E0ED-352B-4F86-B205-CE7187849145}" type="slidenum">
              <a:rPr lang="en-GB">
                <a:solidFill>
                  <a:prstClr val="black"/>
                </a:solidFill>
                <a:latin typeface="Calibri" panose="020F0502020204030204"/>
              </a:rPr>
              <a:pPr defTabSz="1015818">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2683668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82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CC58-1E1A-A73C-6DFB-327EC3FBBFC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01C058E-4F64-AB28-F669-BDF9B1E43B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0BCEC1E-C0F5-EA4D-1B53-1998AE01DF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6F6AA6-83CC-5109-29DF-EDB72B11E157}"/>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6" name="Footer Placeholder 5">
            <a:extLst>
              <a:ext uri="{FF2B5EF4-FFF2-40B4-BE49-F238E27FC236}">
                <a16:creationId xmlns:a16="http://schemas.microsoft.com/office/drawing/2014/main" id="{B41EB9E2-C95E-6691-9661-39F848C8DD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E735EB-FF62-05C3-4493-6425CC7BF2A0}"/>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1376098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A998F-68D8-CD66-C560-1094E63FB5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46B99BF-69E2-334D-3AC1-B0BAD38C22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1EDDE2-558F-C0F4-8BD1-38C82AB20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F7E0AC-B031-771C-A2FB-7EC4A4896F69}"/>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6" name="Footer Placeholder 5">
            <a:extLst>
              <a:ext uri="{FF2B5EF4-FFF2-40B4-BE49-F238E27FC236}">
                <a16:creationId xmlns:a16="http://schemas.microsoft.com/office/drawing/2014/main" id="{67C5E744-B3BE-21B4-977C-4FEDB85957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28487F-B8AF-D217-15FA-A0FF039BC213}"/>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1144879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AAE2-4FEC-297C-C49B-E9873AEE36C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3043676-516E-27C8-DB23-9694C123B5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FF255A-A917-D624-35CA-15A3A3F39E9E}"/>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2F799FA3-23CA-97AC-317A-70B394FD18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C44B29-E5D6-3863-03DC-C1EF93944C4F}"/>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42170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65BD99-0D61-8B62-1C91-04AFAAB1063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C4CC38F-4612-C5CD-825E-9F16350835E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FBD01C-86AA-30F8-F86C-7FC5D8626E2C}"/>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97738536-1B0F-2D85-2A10-80EB3D2192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8D22CD-C788-ACA1-03E8-4FFACEE64CCE}"/>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281629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3B09C-E049-442F-9B3C-B76AA529BE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4A1803-B09C-41EC-88B1-43F62CB792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05870A-E23C-4B7D-837D-F3A6725E6DAA}"/>
              </a:ext>
            </a:extLst>
          </p:cNvPr>
          <p:cNvSpPr>
            <a:spLocks noGrp="1"/>
          </p:cNvSpPr>
          <p:nvPr>
            <p:ph type="dt" sz="half" idx="10"/>
          </p:nvPr>
        </p:nvSpPr>
        <p:spPr>
          <a:xfrm>
            <a:off x="838200" y="6356350"/>
            <a:ext cx="2743200" cy="365125"/>
          </a:xfrm>
          <a:prstGeom prst="rect">
            <a:avLst/>
          </a:prstGeom>
        </p:spPr>
        <p:txBody>
          <a:bodyPr/>
          <a:lstStyle/>
          <a:p>
            <a:fld id="{6A2EA4A1-8D30-453B-BD6E-337E97E37C21}" type="datetimeFigureOut">
              <a:rPr lang="en-GB" smtClean="0"/>
              <a:t>02/12/2025</a:t>
            </a:fld>
            <a:endParaRPr lang="en-GB"/>
          </a:p>
        </p:txBody>
      </p:sp>
      <p:sp>
        <p:nvSpPr>
          <p:cNvPr id="5" name="Footer Placeholder 4">
            <a:extLst>
              <a:ext uri="{FF2B5EF4-FFF2-40B4-BE49-F238E27FC236}">
                <a16:creationId xmlns:a16="http://schemas.microsoft.com/office/drawing/2014/main" id="{CAB46C68-8D26-4C33-9C2C-367C73A6E31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09E6DB8-EF36-4A8D-BA24-785C96CF4E9D}"/>
              </a:ext>
            </a:extLst>
          </p:cNvPr>
          <p:cNvSpPr>
            <a:spLocks noGrp="1"/>
          </p:cNvSpPr>
          <p:nvPr>
            <p:ph type="sldNum" sz="quarter" idx="12"/>
          </p:nvPr>
        </p:nvSpPr>
        <p:spPr>
          <a:xfrm>
            <a:off x="8610600" y="6356350"/>
            <a:ext cx="2743200" cy="365125"/>
          </a:xfrm>
          <a:prstGeom prst="rect">
            <a:avLst/>
          </a:prstGeom>
        </p:spPr>
        <p:txBody>
          <a:bodyPr/>
          <a:lstStyle/>
          <a:p>
            <a:fld id="{DBC1C7FA-BE49-4654-B85D-04AD51EA30ED}" type="slidenum">
              <a:rPr lang="en-GB" smtClean="0"/>
              <a:t>‹#›</a:t>
            </a:fld>
            <a:endParaRPr lang="en-GB"/>
          </a:p>
        </p:txBody>
      </p:sp>
    </p:spTree>
    <p:extLst>
      <p:ext uri="{BB962C8B-B14F-4D97-AF65-F5344CB8AC3E}">
        <p14:creationId xmlns:p14="http://schemas.microsoft.com/office/powerpoint/2010/main" val="757756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B7A4-6FE9-4C61-A665-B69171FC41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BF0E69-061E-4BE4-BDC3-285B28D88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816938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87AB3-6007-3879-4EBB-A965816C432C}"/>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3" name="Footer Placeholder 2">
            <a:extLst>
              <a:ext uri="{FF2B5EF4-FFF2-40B4-BE49-F238E27FC236}">
                <a16:creationId xmlns:a16="http://schemas.microsoft.com/office/drawing/2014/main" id="{2020BBB5-90F5-4DF7-5F22-F22081AAFE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0BE59B-C75A-0E3F-BF7E-966D56B1366D}"/>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3091730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9AC9-B70E-8E39-2444-8E0CDB78B4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4F5A82-FB12-8309-6905-F8C77582E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8BFF987-4582-CAC5-886E-6E6871C04081}"/>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A2B7E550-72B6-4A60-199D-DF9415AEA8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52875-852F-F96D-751E-82E1CDA41162}"/>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4137163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566D-6D50-3785-17C6-46C0970D7D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59BC84-6B20-B511-897D-E830DD8831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FB5390-0168-A60A-A638-E5ECE12790FF}"/>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EFAD2DA7-3564-D595-9BFF-6BFDBF388B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2C9BD3-A588-A512-428E-9662734331FB}"/>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173278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2A03-86C7-E0E8-8959-3F112608D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CBAB3E-F41D-0B30-C29E-515D774240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BCE571-16FA-CECA-DF62-6249BC6B228F}"/>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65A8D1BC-9CCB-B6AC-F549-55A6104D55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819F5E-A2AA-D222-19EE-24A858FB079F}"/>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323840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DCC &amp; GDPR">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736656" y="1744409"/>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a:extLst>
              <a:ext uri="{FF2B5EF4-FFF2-40B4-BE49-F238E27FC236}">
                <a16:creationId xmlns:a16="http://schemas.microsoft.com/office/drawing/2014/main" id="{8E0F6CD6-B608-4701-8081-87A47321180A}"/>
              </a:ext>
            </a:extLst>
          </p:cNvPr>
          <p:cNvPicPr>
            <a:picLocks noChangeAspect="1"/>
          </p:cNvPicPr>
          <p:nvPr userDrawn="1"/>
        </p:nvPicPr>
        <p:blipFill>
          <a:blip r:embed="rId2"/>
          <a:stretch>
            <a:fillRect/>
          </a:stretch>
        </p:blipFill>
        <p:spPr>
          <a:xfrm>
            <a:off x="108940" y="6126164"/>
            <a:ext cx="2560542" cy="701101"/>
          </a:xfrm>
          <a:prstGeom prst="rect">
            <a:avLst/>
          </a:prstGeom>
        </p:spPr>
      </p:pic>
    </p:spTree>
    <p:extLst>
      <p:ext uri="{BB962C8B-B14F-4D97-AF65-F5344CB8AC3E}">
        <p14:creationId xmlns:p14="http://schemas.microsoft.com/office/powerpoint/2010/main" val="2367010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6ACC-F2C6-F10E-5C1D-777EFE7019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3DB76-16CD-6BFC-67F8-014EF7CCC7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8368A7-4A35-4E76-C6C7-A2671F1286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CB45956-7D9E-FCB8-8011-A226059CAB7A}"/>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6" name="Footer Placeholder 5">
            <a:extLst>
              <a:ext uri="{FF2B5EF4-FFF2-40B4-BE49-F238E27FC236}">
                <a16:creationId xmlns:a16="http://schemas.microsoft.com/office/drawing/2014/main" id="{8C8CB078-B207-7C17-4037-4F20F4E2E4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5577C3-4A74-DD61-C0A6-FFC4AB78CCA6}"/>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2634797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362C-6966-F303-B1C1-3E0D726F25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9A32B6-4316-358B-ECF4-9B005F1C3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9EC808-B049-19CA-EEFB-F8E3219AB5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4398C13-CFB3-B8DA-9018-7995F48B2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1D23F3-3A0B-CFFA-C969-F848AF3B7A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84A36D0-021C-F8D1-AF0C-FC19041DAE7A}"/>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8" name="Footer Placeholder 7">
            <a:extLst>
              <a:ext uri="{FF2B5EF4-FFF2-40B4-BE49-F238E27FC236}">
                <a16:creationId xmlns:a16="http://schemas.microsoft.com/office/drawing/2014/main" id="{3D4CB825-9D08-D801-052E-4C1ACFC6D1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048E45-9FD1-F08E-D6C4-559D6F2EA9FA}"/>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854309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1C7F-2C3B-D892-8286-1B3AC40EC79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3F71F8F-F13E-8BAC-A8BF-A1CBD9B76574}"/>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4" name="Footer Placeholder 3">
            <a:extLst>
              <a:ext uri="{FF2B5EF4-FFF2-40B4-BE49-F238E27FC236}">
                <a16:creationId xmlns:a16="http://schemas.microsoft.com/office/drawing/2014/main" id="{C251CA21-CF9D-E933-5C5C-67B88A6DD90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C34D14-D76E-ED0C-BA1B-F0EF0AE0D5F7}"/>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231830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78F99-61FE-EE55-DBCE-A60FEBDF0E15}"/>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3" name="Footer Placeholder 2">
            <a:extLst>
              <a:ext uri="{FF2B5EF4-FFF2-40B4-BE49-F238E27FC236}">
                <a16:creationId xmlns:a16="http://schemas.microsoft.com/office/drawing/2014/main" id="{D4B06DCC-0E27-4146-CF7D-5D7F1AFB2F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2E24F2-958E-8FCD-04DF-045ECBDEE665}"/>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266931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DE5-8808-CC43-1AA4-7FA892AFC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174BB3F-B924-003F-CC02-D4007E2007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D76015-D2AB-86ED-EF22-32FCBC436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100E6F-C6D5-C502-FB34-6B5548064FEC}"/>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6" name="Footer Placeholder 5">
            <a:extLst>
              <a:ext uri="{FF2B5EF4-FFF2-40B4-BE49-F238E27FC236}">
                <a16:creationId xmlns:a16="http://schemas.microsoft.com/office/drawing/2014/main" id="{ED1747DF-E7C4-AD99-EB09-6B8DDF636E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2A5A44-6895-6C88-73CF-7C5B874F25D5}"/>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1744538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D1AB3-66C4-E7B3-8625-DC6C692F0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6873238-5170-EE06-A6FE-55341AEEE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C259BB-858D-738F-A3A5-2FAEE7EAC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53B54-6155-1CF4-E3CC-5E5ED1EADD08}"/>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6" name="Footer Placeholder 5">
            <a:extLst>
              <a:ext uri="{FF2B5EF4-FFF2-40B4-BE49-F238E27FC236}">
                <a16:creationId xmlns:a16="http://schemas.microsoft.com/office/drawing/2014/main" id="{767C4C39-5AB3-89A3-92FF-1390C911E2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43594-C24E-F78C-B507-AB0CDBD9D352}"/>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966895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67034-1B6A-FC43-91E9-13F5145564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336BF3-E4D0-8DA5-CBCF-A22A024577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074421-3E00-D6BB-F785-C4363B490043}"/>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291E6A88-FE18-A0A0-8174-25E27B0D3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361689-3860-7874-C089-450E208576B3}"/>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2869073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0DA5F-7E93-1308-1E5C-315785F576A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5BD221-ADA0-7968-3D9C-59A0D264C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C959C-3268-3BA6-74E1-1A7D148D5334}"/>
              </a:ext>
            </a:extLst>
          </p:cNvPr>
          <p:cNvSpPr>
            <a:spLocks noGrp="1"/>
          </p:cNvSpPr>
          <p:nvPr>
            <p:ph type="dt" sz="half" idx="10"/>
          </p:nvPr>
        </p:nvSpPr>
        <p:spPr/>
        <p:txBody>
          <a:body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0DE3B6B3-FEAD-AB37-F8E7-BDFDDB0735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AAB9C-D654-EB92-6F1B-974733C987E1}"/>
              </a:ext>
            </a:extLst>
          </p:cNvPr>
          <p:cNvSpPr>
            <a:spLocks noGrp="1"/>
          </p:cNvSpPr>
          <p:nvPr>
            <p:ph type="sldNum" sz="quarter" idx="12"/>
          </p:nvPr>
        </p:nvSpPr>
        <p:spPr/>
        <p:txBody>
          <a:bodyPr/>
          <a:lstStyle/>
          <a:p>
            <a:fld id="{5BFC4F1C-301B-4827-BB12-4B11BDEA88EE}" type="slidenum">
              <a:rPr lang="en-GB" smtClean="0"/>
              <a:t>‹#›</a:t>
            </a:fld>
            <a:endParaRPr lang="en-GB"/>
          </a:p>
        </p:txBody>
      </p:sp>
    </p:spTree>
    <p:extLst>
      <p:ext uri="{BB962C8B-B14F-4D97-AF65-F5344CB8AC3E}">
        <p14:creationId xmlns:p14="http://schemas.microsoft.com/office/powerpoint/2010/main" val="1734831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9BEDF-4C11-41B8-A655-66A1D19A9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A60F6-FE2E-4565-ABEC-A0B23E3BDE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E4B914-87B4-4FC9-A325-E73F2A059896}"/>
              </a:ext>
            </a:extLst>
          </p:cNvPr>
          <p:cNvSpPr>
            <a:spLocks noGrp="1"/>
          </p:cNvSpPr>
          <p:nvPr>
            <p:ph type="dt" sz="half" idx="10"/>
          </p:nvPr>
        </p:nvSpPr>
        <p:spPr/>
        <p:txBody>
          <a:bodyPr/>
          <a:lstStyle/>
          <a:p>
            <a:fld id="{A021D83C-B869-4660-90B7-2EE65113A178}" type="datetime1">
              <a:rPr lang="en-GB" smtClean="0"/>
              <a:t>02/12/2025</a:t>
            </a:fld>
            <a:endParaRPr lang="en-GB"/>
          </a:p>
        </p:txBody>
      </p:sp>
      <p:sp>
        <p:nvSpPr>
          <p:cNvPr id="5" name="Footer Placeholder 4">
            <a:extLst>
              <a:ext uri="{FF2B5EF4-FFF2-40B4-BE49-F238E27FC236}">
                <a16:creationId xmlns:a16="http://schemas.microsoft.com/office/drawing/2014/main" id="{429AC00A-0EC7-43DE-8F57-024BAE6E52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B0AC14-31B5-47C0-846F-833ABBC64B89}"/>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23912081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DD8C-05CA-4F47-88E2-740DABE6CF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F5013B1-348D-4415-B26E-8D9D354DC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EECE27-129F-409C-8C0E-765B133BE0F8}"/>
              </a:ext>
            </a:extLst>
          </p:cNvPr>
          <p:cNvSpPr>
            <a:spLocks noGrp="1"/>
          </p:cNvSpPr>
          <p:nvPr>
            <p:ph type="dt" sz="half" idx="10"/>
          </p:nvPr>
        </p:nvSpPr>
        <p:spPr/>
        <p:txBody>
          <a:bodyPr/>
          <a:lstStyle/>
          <a:p>
            <a:fld id="{2B7A213C-82E8-480A-AE23-5AA865575602}" type="datetime1">
              <a:rPr lang="en-GB" smtClean="0"/>
              <a:t>02/12/2025</a:t>
            </a:fld>
            <a:endParaRPr lang="en-GB"/>
          </a:p>
        </p:txBody>
      </p:sp>
      <p:sp>
        <p:nvSpPr>
          <p:cNvPr id="5" name="Footer Placeholder 4">
            <a:extLst>
              <a:ext uri="{FF2B5EF4-FFF2-40B4-BE49-F238E27FC236}">
                <a16:creationId xmlns:a16="http://schemas.microsoft.com/office/drawing/2014/main" id="{C33D80F1-CB68-4AB8-9D1D-75F5D1D3E0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9F3183-1FF7-4283-A186-43705F246F21}"/>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2943241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5B4D-4C8A-2780-DF9C-28933B85F58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4818566-ED76-E22E-A6BE-7B374B0EC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9DE81BB-58F8-DA4B-CB9A-9A5EF6C82A20}"/>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796B07EB-8D83-8BBB-2528-2E5B6457C2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3FC12E-1BD9-157F-33FC-E1793C4DE9E5}"/>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1560031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97FD-3D12-4760-8673-3D395BD74A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4B0C2D-1745-44FB-AB33-45F1A0D67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470F02-9162-4D6C-9927-00E5C7D69813}"/>
              </a:ext>
            </a:extLst>
          </p:cNvPr>
          <p:cNvSpPr>
            <a:spLocks noGrp="1"/>
          </p:cNvSpPr>
          <p:nvPr>
            <p:ph type="dt" sz="half" idx="10"/>
          </p:nvPr>
        </p:nvSpPr>
        <p:spPr/>
        <p:txBody>
          <a:bodyPr/>
          <a:lstStyle/>
          <a:p>
            <a:fld id="{A2C6BA53-E5A8-4D87-A25C-17CF5F2CD266}" type="datetime1">
              <a:rPr lang="en-GB" smtClean="0"/>
              <a:t>02/12/2025</a:t>
            </a:fld>
            <a:endParaRPr lang="en-GB"/>
          </a:p>
        </p:txBody>
      </p:sp>
      <p:sp>
        <p:nvSpPr>
          <p:cNvPr id="5" name="Footer Placeholder 4">
            <a:extLst>
              <a:ext uri="{FF2B5EF4-FFF2-40B4-BE49-F238E27FC236}">
                <a16:creationId xmlns:a16="http://schemas.microsoft.com/office/drawing/2014/main" id="{0AA287BE-2353-4F14-8F1A-2BC8604646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9A5554-7D79-49DB-85CC-802FD7D6CFC2}"/>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4180498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612C4-9E68-4AB0-BB31-5807BC005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E0845D-57E7-432A-9727-D63A23638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CF05DA-053A-4C49-8B1D-23396B6387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B6DB43-9A3C-4AC9-840E-16B7EB202A38}"/>
              </a:ext>
            </a:extLst>
          </p:cNvPr>
          <p:cNvSpPr>
            <a:spLocks noGrp="1"/>
          </p:cNvSpPr>
          <p:nvPr>
            <p:ph type="dt" sz="half" idx="10"/>
          </p:nvPr>
        </p:nvSpPr>
        <p:spPr/>
        <p:txBody>
          <a:bodyPr/>
          <a:lstStyle/>
          <a:p>
            <a:fld id="{2209C862-D139-41F5-80F7-594B7FAF947A}" type="datetime1">
              <a:rPr lang="en-GB" smtClean="0"/>
              <a:t>02/12/2025</a:t>
            </a:fld>
            <a:endParaRPr lang="en-GB"/>
          </a:p>
        </p:txBody>
      </p:sp>
      <p:sp>
        <p:nvSpPr>
          <p:cNvPr id="6" name="Footer Placeholder 5">
            <a:extLst>
              <a:ext uri="{FF2B5EF4-FFF2-40B4-BE49-F238E27FC236}">
                <a16:creationId xmlns:a16="http://schemas.microsoft.com/office/drawing/2014/main" id="{3B37046D-B666-487E-87C5-3BF4529083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26590F-DCFE-4039-AEE6-EBFC153FC666}"/>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28976642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719A-1B72-4A4A-8D14-8DF42CFFA6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CFD741-0EAC-4443-B25C-E5B606FFC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3B9A9A-A6A3-4CB4-8839-4A8E423673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42EA4F-F4BF-4DAC-87DF-00C506395A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D4E56-C9C6-45A4-BDC6-46C14143AA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41067A-C430-4945-BFFB-0F393DC7FC4C}"/>
              </a:ext>
            </a:extLst>
          </p:cNvPr>
          <p:cNvSpPr>
            <a:spLocks noGrp="1"/>
          </p:cNvSpPr>
          <p:nvPr>
            <p:ph type="dt" sz="half" idx="10"/>
          </p:nvPr>
        </p:nvSpPr>
        <p:spPr/>
        <p:txBody>
          <a:bodyPr/>
          <a:lstStyle/>
          <a:p>
            <a:fld id="{5515F18F-DDEB-4AA9-927A-D2A0ACC014B1}" type="datetime1">
              <a:rPr lang="en-GB" smtClean="0"/>
              <a:t>02/12/2025</a:t>
            </a:fld>
            <a:endParaRPr lang="en-GB"/>
          </a:p>
        </p:txBody>
      </p:sp>
      <p:sp>
        <p:nvSpPr>
          <p:cNvPr id="8" name="Footer Placeholder 7">
            <a:extLst>
              <a:ext uri="{FF2B5EF4-FFF2-40B4-BE49-F238E27FC236}">
                <a16:creationId xmlns:a16="http://schemas.microsoft.com/office/drawing/2014/main" id="{529AB789-715B-48E3-A2DE-1C8BAA5FBB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B830CA-50CC-47CD-9F85-2FB363B9F333}"/>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3748181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4CA68-18F9-4388-A2C4-20AF2F96A5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1171475-C1FF-4CC5-9939-3A22A7126BEE}"/>
              </a:ext>
            </a:extLst>
          </p:cNvPr>
          <p:cNvSpPr>
            <a:spLocks noGrp="1"/>
          </p:cNvSpPr>
          <p:nvPr>
            <p:ph type="dt" sz="half" idx="10"/>
          </p:nvPr>
        </p:nvSpPr>
        <p:spPr/>
        <p:txBody>
          <a:bodyPr/>
          <a:lstStyle/>
          <a:p>
            <a:fld id="{422DB736-D04F-48CA-8CB1-8889CE933B10}" type="datetime1">
              <a:rPr lang="en-GB" smtClean="0"/>
              <a:t>02/12/2025</a:t>
            </a:fld>
            <a:endParaRPr lang="en-GB"/>
          </a:p>
        </p:txBody>
      </p:sp>
      <p:sp>
        <p:nvSpPr>
          <p:cNvPr id="4" name="Footer Placeholder 3">
            <a:extLst>
              <a:ext uri="{FF2B5EF4-FFF2-40B4-BE49-F238E27FC236}">
                <a16:creationId xmlns:a16="http://schemas.microsoft.com/office/drawing/2014/main" id="{88BDC047-E436-4BE1-94E4-23DFB5AB7C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A2F8B7-065F-4C4A-BDFB-5BE1522E3D6C}"/>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400599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A0D5FC-59B9-4A5F-AEE6-1BFE36A7262A}"/>
              </a:ext>
            </a:extLst>
          </p:cNvPr>
          <p:cNvSpPr>
            <a:spLocks noGrp="1"/>
          </p:cNvSpPr>
          <p:nvPr>
            <p:ph type="dt" sz="half" idx="10"/>
          </p:nvPr>
        </p:nvSpPr>
        <p:spPr/>
        <p:txBody>
          <a:bodyPr/>
          <a:lstStyle/>
          <a:p>
            <a:fld id="{37A4E37B-F436-4300-AF96-B01A69691C03}" type="datetime1">
              <a:rPr lang="en-GB" smtClean="0"/>
              <a:t>02/12/2025</a:t>
            </a:fld>
            <a:endParaRPr lang="en-GB"/>
          </a:p>
        </p:txBody>
      </p:sp>
      <p:sp>
        <p:nvSpPr>
          <p:cNvPr id="3" name="Footer Placeholder 2">
            <a:extLst>
              <a:ext uri="{FF2B5EF4-FFF2-40B4-BE49-F238E27FC236}">
                <a16:creationId xmlns:a16="http://schemas.microsoft.com/office/drawing/2014/main" id="{A6FB22BD-4B26-499B-B919-153CFA7690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981BC-493D-4F77-A632-163BF7FAF133}"/>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4039195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B4F1-4431-44B1-B73F-818F9C174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226C08-88D4-422E-9C10-1464A56278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EB8CC0-46B3-45B7-968E-AF362FF3E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783EA3-488C-4000-8FAA-D65488833CFF}"/>
              </a:ext>
            </a:extLst>
          </p:cNvPr>
          <p:cNvSpPr>
            <a:spLocks noGrp="1"/>
          </p:cNvSpPr>
          <p:nvPr>
            <p:ph type="dt" sz="half" idx="10"/>
          </p:nvPr>
        </p:nvSpPr>
        <p:spPr/>
        <p:txBody>
          <a:bodyPr/>
          <a:lstStyle/>
          <a:p>
            <a:fld id="{02E21F5F-C2EF-4D00-A96C-CA849FB7EC10}" type="datetime1">
              <a:rPr lang="en-GB" smtClean="0"/>
              <a:t>02/12/2025</a:t>
            </a:fld>
            <a:endParaRPr lang="en-GB"/>
          </a:p>
        </p:txBody>
      </p:sp>
      <p:sp>
        <p:nvSpPr>
          <p:cNvPr id="6" name="Footer Placeholder 5">
            <a:extLst>
              <a:ext uri="{FF2B5EF4-FFF2-40B4-BE49-F238E27FC236}">
                <a16:creationId xmlns:a16="http://schemas.microsoft.com/office/drawing/2014/main" id="{89B85BC5-785B-4AA0-A236-45E922C294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EB60B4-7208-48D4-A2C4-62FB2D23DB1F}"/>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47923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297A-2B0D-44A7-9F7C-384BB7957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5E3762-4DAE-4A11-80A3-9411E9262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A508E0-F050-4DB0-976E-4F9865A73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913F9-8427-43A4-801B-9662559C09EE}"/>
              </a:ext>
            </a:extLst>
          </p:cNvPr>
          <p:cNvSpPr>
            <a:spLocks noGrp="1"/>
          </p:cNvSpPr>
          <p:nvPr>
            <p:ph type="dt" sz="half" idx="10"/>
          </p:nvPr>
        </p:nvSpPr>
        <p:spPr/>
        <p:txBody>
          <a:bodyPr/>
          <a:lstStyle/>
          <a:p>
            <a:fld id="{E7D09838-DF65-4C1B-9918-1AA770F2D5F1}" type="datetime1">
              <a:rPr lang="en-GB" smtClean="0"/>
              <a:t>02/12/2025</a:t>
            </a:fld>
            <a:endParaRPr lang="en-GB"/>
          </a:p>
        </p:txBody>
      </p:sp>
      <p:sp>
        <p:nvSpPr>
          <p:cNvPr id="6" name="Footer Placeholder 5">
            <a:extLst>
              <a:ext uri="{FF2B5EF4-FFF2-40B4-BE49-F238E27FC236}">
                <a16:creationId xmlns:a16="http://schemas.microsoft.com/office/drawing/2014/main" id="{419B9185-FFF3-4C55-8330-53A4DD8AD3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7F4643-E44A-48D1-9DD1-AF3BA463A78A}"/>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539828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758AC-C92C-43B7-BAE2-8B616429C85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CBDD90-5334-40DF-8824-F076D0CFC7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D2FB85-FBA3-4210-9E1E-65F4794A4945}"/>
              </a:ext>
            </a:extLst>
          </p:cNvPr>
          <p:cNvSpPr>
            <a:spLocks noGrp="1"/>
          </p:cNvSpPr>
          <p:nvPr>
            <p:ph type="dt" sz="half" idx="10"/>
          </p:nvPr>
        </p:nvSpPr>
        <p:spPr/>
        <p:txBody>
          <a:bodyPr/>
          <a:lstStyle/>
          <a:p>
            <a:fld id="{59A62D53-4DBD-471F-8220-BD6B3FAC4F53}" type="datetime1">
              <a:rPr lang="en-GB" smtClean="0"/>
              <a:t>02/12/2025</a:t>
            </a:fld>
            <a:endParaRPr lang="en-GB"/>
          </a:p>
        </p:txBody>
      </p:sp>
      <p:sp>
        <p:nvSpPr>
          <p:cNvPr id="5" name="Footer Placeholder 4">
            <a:extLst>
              <a:ext uri="{FF2B5EF4-FFF2-40B4-BE49-F238E27FC236}">
                <a16:creationId xmlns:a16="http://schemas.microsoft.com/office/drawing/2014/main" id="{01C77C52-DC81-4171-8F65-4A991D8B6A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6C0C87-6581-405A-832C-B3343BC586CF}"/>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340299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FD6AC5-36F9-4C24-BEE1-5447D05A43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84B156-BFB8-47B0-ADB3-B9C5A177B1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F2AF5-8A88-4DC4-A294-7403C78D1E22}"/>
              </a:ext>
            </a:extLst>
          </p:cNvPr>
          <p:cNvSpPr>
            <a:spLocks noGrp="1"/>
          </p:cNvSpPr>
          <p:nvPr>
            <p:ph type="dt" sz="half" idx="10"/>
          </p:nvPr>
        </p:nvSpPr>
        <p:spPr/>
        <p:txBody>
          <a:bodyPr/>
          <a:lstStyle/>
          <a:p>
            <a:fld id="{85D20034-A1D3-4F02-9723-CA387D9E7CE3}" type="datetime1">
              <a:rPr lang="en-GB" smtClean="0"/>
              <a:t>02/12/2025</a:t>
            </a:fld>
            <a:endParaRPr lang="en-GB"/>
          </a:p>
        </p:txBody>
      </p:sp>
      <p:sp>
        <p:nvSpPr>
          <p:cNvPr id="5" name="Footer Placeholder 4">
            <a:extLst>
              <a:ext uri="{FF2B5EF4-FFF2-40B4-BE49-F238E27FC236}">
                <a16:creationId xmlns:a16="http://schemas.microsoft.com/office/drawing/2014/main" id="{82E2363B-EC3E-4B9B-A4AE-4702A9A88D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E4D892-2F48-4E01-B92F-873763C635E7}"/>
              </a:ext>
            </a:extLst>
          </p:cNvPr>
          <p:cNvSpPr>
            <a:spLocks noGrp="1"/>
          </p:cNvSpPr>
          <p:nvPr>
            <p:ph type="sldNum" sz="quarter" idx="12"/>
          </p:nvPr>
        </p:nvSpPr>
        <p:spPr/>
        <p:txBody>
          <a:bodyPr/>
          <a:lstStyle/>
          <a:p>
            <a:fld id="{5CDB9A97-E645-4716-8EFC-62F11088BFC1}" type="slidenum">
              <a:rPr lang="en-GB" smtClean="0"/>
              <a:t>‹#›</a:t>
            </a:fld>
            <a:endParaRPr lang="en-GB"/>
          </a:p>
        </p:txBody>
      </p:sp>
    </p:spTree>
    <p:extLst>
      <p:ext uri="{BB962C8B-B14F-4D97-AF65-F5344CB8AC3E}">
        <p14:creationId xmlns:p14="http://schemas.microsoft.com/office/powerpoint/2010/main" val="31431565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DCC &amp; GDPR">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112ADA-0F97-46B7-8D2D-E5115163B709}" type="slidenum">
              <a:rPr kumimoji="0" lang="en-GB"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36547" y="5819776"/>
            <a:ext cx="5955453" cy="1038225"/>
          </a:xfrm>
          <a:prstGeom prst="rect">
            <a:avLst/>
          </a:prstGeom>
          <a:noFill/>
        </p:spPr>
      </p:pic>
      <p:pic>
        <p:nvPicPr>
          <p:cNvPr id="4" name="Picture 3">
            <a:extLst>
              <a:ext uri="{FF2B5EF4-FFF2-40B4-BE49-F238E27FC236}">
                <a16:creationId xmlns:a16="http://schemas.microsoft.com/office/drawing/2014/main" id="{8E0F6CD6-B608-4701-8081-87A47321180A}"/>
              </a:ext>
            </a:extLst>
          </p:cNvPr>
          <p:cNvPicPr>
            <a:picLocks noChangeAspect="1"/>
          </p:cNvPicPr>
          <p:nvPr userDrawn="1"/>
        </p:nvPicPr>
        <p:blipFill>
          <a:blip r:embed="rId3"/>
          <a:stretch>
            <a:fillRect/>
          </a:stretch>
        </p:blipFill>
        <p:spPr>
          <a:xfrm>
            <a:off x="108940" y="6126164"/>
            <a:ext cx="2560542" cy="701101"/>
          </a:xfrm>
          <a:prstGeom prst="rect">
            <a:avLst/>
          </a:prstGeom>
        </p:spPr>
      </p:pic>
      <p:pic>
        <p:nvPicPr>
          <p:cNvPr id="5" name="Picture 4">
            <a:extLst>
              <a:ext uri="{FF2B5EF4-FFF2-40B4-BE49-F238E27FC236}">
                <a16:creationId xmlns:a16="http://schemas.microsoft.com/office/drawing/2014/main" id="{CD74FDC9-DA62-4613-9576-AFB3DF2EC932}"/>
              </a:ext>
            </a:extLst>
          </p:cNvPr>
          <p:cNvPicPr>
            <a:picLocks noChangeAspect="1"/>
          </p:cNvPicPr>
          <p:nvPr userDrawn="1"/>
        </p:nvPicPr>
        <p:blipFill rotWithShape="1">
          <a:blip r:embed="rId4">
            <a:alphaModFix amt="20000"/>
          </a:blip>
          <a:srcRect b="23076"/>
          <a:stretch/>
        </p:blipFill>
        <p:spPr>
          <a:xfrm>
            <a:off x="917329" y="1696120"/>
            <a:ext cx="10412918" cy="3736507"/>
          </a:xfrm>
          <a:prstGeom prst="rect">
            <a:avLst/>
          </a:prstGeom>
        </p:spPr>
      </p:pic>
    </p:spTree>
    <p:extLst>
      <p:ext uri="{BB962C8B-B14F-4D97-AF65-F5344CB8AC3E}">
        <p14:creationId xmlns:p14="http://schemas.microsoft.com/office/powerpoint/2010/main" val="2574164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903D-2797-9D51-26DC-5A204E1CFD3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209859E-8C4A-F78E-6341-AC5F595BB5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A8801BF-9BBA-8098-EC53-815005402B3C}"/>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633A81EE-C0D7-973E-6D7E-F2CA52E279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B1AC70-47A3-233A-72C1-1513A5281EB7}"/>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254120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DCC &amp; GDPR">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a:solidFill>
                  <a:prstClr val="black"/>
                </a:solidFill>
              </a:rPr>
              <a:pPr/>
              <a:t>‹#›</a:t>
            </a:fld>
            <a:endParaRPr lang="en-GB">
              <a:solidFill>
                <a:prstClr val="black"/>
              </a:solidFill>
            </a:endParaRP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36547" y="5819776"/>
            <a:ext cx="5955453" cy="1038225"/>
          </a:xfrm>
          <a:prstGeom prst="rect">
            <a:avLst/>
          </a:prstGeom>
          <a:noFill/>
        </p:spPr>
      </p:pic>
      <p:pic>
        <p:nvPicPr>
          <p:cNvPr id="8" name="Picture 7"/>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393" y="6032962"/>
            <a:ext cx="3704167" cy="780415"/>
          </a:xfrm>
          <a:prstGeom prst="rect">
            <a:avLst/>
          </a:prstGeom>
          <a:noFill/>
        </p:spPr>
      </p:pic>
      <p:pic>
        <p:nvPicPr>
          <p:cNvPr id="9" name="Picture 2" descr="Image result for gd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34302" y="372331"/>
            <a:ext cx="12190543" cy="4715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287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Box 16"/>
          <p:cNvSpPr txBox="1"/>
          <p:nvPr userDrawn="1"/>
        </p:nvSpPr>
        <p:spPr>
          <a:xfrm>
            <a:off x="6070038" y="4852754"/>
            <a:ext cx="5752253" cy="167259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pPr>
            <a:r>
              <a:rPr lang="en-GB" sz="1200">
                <a:solidFill>
                  <a:srgbClr val="404040"/>
                </a:solidFill>
                <a:latin typeface="Arial"/>
                <a:ea typeface="Calibri"/>
                <a:cs typeface="Times New Roman"/>
              </a:rPr>
              <a:t>XX/XX/XX</a:t>
            </a:r>
            <a:endParaRPr lang="en-GB" sz="1100">
              <a:solidFill>
                <a:prstClr val="black"/>
              </a:solidFill>
              <a:ea typeface="Calibri"/>
              <a:cs typeface="Times New Roman"/>
            </a:endParaRPr>
          </a:p>
          <a:p>
            <a:pPr algn="r">
              <a:lnSpc>
                <a:spcPct val="115000"/>
              </a:lnSpc>
            </a:pPr>
            <a:r>
              <a:rPr lang="en-GB" sz="1200">
                <a:solidFill>
                  <a:srgbClr val="404040"/>
                </a:solidFill>
                <a:latin typeface="Arial"/>
                <a:ea typeface="Calibri"/>
                <a:cs typeface="Times New Roman"/>
              </a:rPr>
              <a:t>Name of Provider Team</a:t>
            </a:r>
            <a:endParaRPr lang="en-GB" sz="1100">
              <a:solidFill>
                <a:prstClr val="black"/>
              </a:solidFill>
              <a:ea typeface="Calibri"/>
              <a:cs typeface="Times New Roman"/>
            </a:endParaRPr>
          </a:p>
          <a:p>
            <a:pPr algn="r">
              <a:lnSpc>
                <a:spcPct val="115000"/>
              </a:lnSpc>
            </a:pPr>
            <a:r>
              <a:rPr lang="en-GB" sz="2000">
                <a:solidFill>
                  <a:srgbClr val="404040"/>
                </a:solidFill>
                <a:latin typeface="Arial"/>
                <a:ea typeface="Calibri"/>
                <a:cs typeface="Times New Roman"/>
              </a:rPr>
              <a:t> </a:t>
            </a:r>
            <a:endParaRPr lang="en-GB" sz="1100">
              <a:solidFill>
                <a:prstClr val="black"/>
              </a:solidFill>
              <a:ea typeface="Calibri"/>
              <a:cs typeface="Times New Roman"/>
            </a:endParaRPr>
          </a:p>
          <a:p>
            <a:pPr algn="r">
              <a:lnSpc>
                <a:spcPct val="115000"/>
              </a:lnSpc>
            </a:pPr>
            <a:r>
              <a:rPr lang="en-GB" sz="2000">
                <a:solidFill>
                  <a:srgbClr val="404040"/>
                </a:solidFill>
                <a:latin typeface="Arial"/>
                <a:ea typeface="Calibri"/>
                <a:cs typeface="Times New Roman"/>
              </a:rPr>
              <a:t>Headline text (Arial 20pt)</a:t>
            </a:r>
            <a:endParaRPr lang="en-GB" sz="1100">
              <a:solidFill>
                <a:prstClr val="black"/>
              </a:solidFill>
              <a:ea typeface="Calibri"/>
              <a:cs typeface="Times New Roman"/>
            </a:endParaRPr>
          </a:p>
          <a:p>
            <a:pPr algn="r">
              <a:lnSpc>
                <a:spcPct val="115000"/>
              </a:lnSpc>
            </a:pPr>
            <a:r>
              <a:rPr lang="en-GB" sz="1400">
                <a:solidFill>
                  <a:srgbClr val="404040"/>
                </a:solidFill>
                <a:latin typeface="Arial"/>
                <a:ea typeface="Calibri"/>
                <a:cs typeface="Times New Roman"/>
              </a:rPr>
              <a:t>Subheading text (Arial 14pt)</a:t>
            </a:r>
            <a:endParaRPr lang="en-GB" sz="1100">
              <a:solidFill>
                <a:prstClr val="black"/>
              </a:solidFill>
              <a:ea typeface="Calibri"/>
              <a:cs typeface="Times New Roman"/>
            </a:endParaRPr>
          </a:p>
        </p:txBody>
      </p:sp>
      <p:pic>
        <p:nvPicPr>
          <p:cNvPr id="1030" name="Picture 6"/>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0463" b="30992"/>
          <a:stretch/>
        </p:blipFill>
        <p:spPr bwMode="auto">
          <a:xfrm>
            <a:off x="0" y="0"/>
            <a:ext cx="12240683"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1103446" y="5229200"/>
            <a:ext cx="7392821"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pic>
        <p:nvPicPr>
          <p:cNvPr id="17" name="Picture 16"/>
          <p:cNvPicPr/>
          <p:nvPr userDrawn="1"/>
        </p:nvPicPr>
        <p:blipFill rotWithShape="1">
          <a:blip r:embed="rId3">
            <a:extLst>
              <a:ext uri="{28A0092B-C50C-407E-A947-70E740481C1C}">
                <a14:useLocalDpi xmlns:a14="http://schemas.microsoft.com/office/drawing/2010/main" val="0"/>
              </a:ext>
            </a:extLst>
          </a:blip>
          <a:srcRect l="10043" t="59856" r="30509" b="31363"/>
          <a:stretch/>
        </p:blipFill>
        <p:spPr>
          <a:xfrm>
            <a:off x="527382" y="4376893"/>
            <a:ext cx="6071119" cy="951723"/>
          </a:xfrm>
          <a:prstGeom prst="rect">
            <a:avLst/>
          </a:prstGeom>
        </p:spPr>
      </p:pic>
      <p:pic>
        <p:nvPicPr>
          <p:cNvPr id="18" name="Picture 17"/>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77115" y="5838531"/>
            <a:ext cx="5955453" cy="1038225"/>
          </a:xfrm>
          <a:prstGeom prst="rect">
            <a:avLst/>
          </a:prstGeom>
          <a:noFill/>
        </p:spPr>
      </p:pic>
    </p:spTree>
    <p:extLst>
      <p:ext uri="{BB962C8B-B14F-4D97-AF65-F5344CB8AC3E}">
        <p14:creationId xmlns:p14="http://schemas.microsoft.com/office/powerpoint/2010/main" val="11027013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pic>
        <p:nvPicPr>
          <p:cNvPr id="7" name="Picture 6"/>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36547" y="5819776"/>
            <a:ext cx="5955453" cy="1038225"/>
          </a:xfrm>
          <a:prstGeom prst="rect">
            <a:avLst/>
          </a:prstGeom>
          <a:noFill/>
        </p:spPr>
      </p:pic>
      <p:pic>
        <p:nvPicPr>
          <p:cNvPr id="8" name="Picture 7"/>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3393" y="6032962"/>
            <a:ext cx="3704167" cy="780415"/>
          </a:xfrm>
          <a:prstGeom prst="rect">
            <a:avLst/>
          </a:prstGeom>
          <a:noFill/>
        </p:spPr>
      </p:pic>
    </p:spTree>
    <p:extLst>
      <p:ext uri="{BB962C8B-B14F-4D97-AF65-F5344CB8AC3E}">
        <p14:creationId xmlns:p14="http://schemas.microsoft.com/office/powerpoint/2010/main" val="1113264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0FA175-00E5-4B1E-B0C9-9C2F575635A8}" type="datetime1">
              <a:rPr lang="en-GB" smtClean="0">
                <a:solidFill>
                  <a:prstClr val="black"/>
                </a:solidFill>
              </a:rPr>
              <a:t>02/12/2025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pic>
        <p:nvPicPr>
          <p:cNvPr id="7" name="Picture 6"/>
          <p:cNvPicPr/>
          <p:nvPr userDrawn="1"/>
        </p:nvPicPr>
        <p:blipFill rotWithShape="1">
          <a:blip r:embed="rId2">
            <a:extLst>
              <a:ext uri="{28A0092B-C50C-407E-A947-70E740481C1C}">
                <a14:useLocalDpi xmlns:a14="http://schemas.microsoft.com/office/drawing/2010/main" val="0"/>
              </a:ext>
            </a:extLst>
          </a:blip>
          <a:srcRect l="10043" t="59856" r="30509" b="31363"/>
          <a:stretch/>
        </p:blipFill>
        <p:spPr>
          <a:xfrm>
            <a:off x="2015413" y="4497356"/>
            <a:ext cx="6071119" cy="951723"/>
          </a:xfrm>
          <a:prstGeom prst="rect">
            <a:avLst/>
          </a:prstGeom>
        </p:spPr>
      </p:pic>
    </p:spTree>
    <p:extLst>
      <p:ext uri="{BB962C8B-B14F-4D97-AF65-F5344CB8AC3E}">
        <p14:creationId xmlns:p14="http://schemas.microsoft.com/office/powerpoint/2010/main" val="710042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EBBB0E07-DE1B-443A-968D-C93209D56BD3}" type="datetime1">
              <a:rPr lang="en-GB" smtClean="0">
                <a:solidFill>
                  <a:prstClr val="black"/>
                </a:solidFill>
              </a:rPr>
              <a:t>02/12/2025</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0235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8F4622CE-C645-4453-92DD-84B82687E31B}" type="datetime1">
              <a:rPr lang="en-GB" smtClean="0">
                <a:solidFill>
                  <a:prstClr val="black"/>
                </a:solidFill>
              </a:rPr>
              <a:t>02/12/2025</a:t>
            </a:fld>
            <a:endParaRPr lang="en-GB">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7472397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CAB33A7C-7B99-4D1D-AFE6-917701CC40F6}" type="datetime1">
              <a:rPr lang="en-GB" smtClean="0">
                <a:solidFill>
                  <a:prstClr val="black"/>
                </a:solidFill>
              </a:rPr>
              <a:t>02/12/2025</a:t>
            </a:fld>
            <a:endParaRPr lang="en-GB">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267676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48E4935-849C-4290-B591-2DEC8CD4993D}" type="datetime1">
              <a:rPr lang="en-GB" smtClean="0">
                <a:solidFill>
                  <a:prstClr val="black"/>
                </a:solidFill>
              </a:rPr>
              <a:t>02/12/2025</a:t>
            </a:fld>
            <a:endParaRPr lang="en-GB">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15326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8D950D0-AB65-4F2F-9C0C-BCD1F8A7CD24}" type="datetime1">
              <a:rPr lang="en-GB" smtClean="0">
                <a:solidFill>
                  <a:prstClr val="black"/>
                </a:solidFill>
              </a:rPr>
              <a:t>02/12/2025</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22164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5BC5A189-78DB-4A18-A72B-C728C16BE268}" type="datetime1">
              <a:rPr lang="en-GB" smtClean="0">
                <a:solidFill>
                  <a:prstClr val="black"/>
                </a:solidFill>
              </a:rPr>
              <a:t>02/12/2025</a:t>
            </a:fld>
            <a:endParaRPr lang="en-GB">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118161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1481-5C2C-83AB-6C66-E0A74BF99D0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A5C725B-6764-C560-1EA7-B8D8836807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0A78703-4C9C-B4BC-E926-BD7E030C0DD1}"/>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B4CFA82F-6CD7-1FEE-54B0-EDF7AB6BB7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54F584-D707-AA27-3369-D47526F61F13}"/>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7088648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59AEE0E-C9BF-412D-B173-B38A23BF8EF3}" type="datetime1">
              <a:rPr lang="en-GB" smtClean="0">
                <a:solidFill>
                  <a:prstClr val="black"/>
                </a:solidFill>
              </a:rPr>
              <a:t>02/12/2025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87918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F01619F-D976-4029-964A-8F91487BE29C}" type="datetime1">
              <a:rPr lang="en-GB" smtClean="0">
                <a:solidFill>
                  <a:prstClr val="black"/>
                </a:solidFill>
              </a:rPr>
              <a:t>02/12/2025</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8112ADA-0F97-46B7-8D2D-E5115163B709}"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33817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9C67-D366-AD83-6394-B25A84B1471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75D3519-2ED5-889A-296C-5B265601438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3F3DBE4-875F-DF09-F770-3C254E7D57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6BC1674-713C-3ABD-BC09-A7A40F7BBA12}"/>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6" name="Footer Placeholder 5">
            <a:extLst>
              <a:ext uri="{FF2B5EF4-FFF2-40B4-BE49-F238E27FC236}">
                <a16:creationId xmlns:a16="http://schemas.microsoft.com/office/drawing/2014/main" id="{094EF9EB-5235-536E-4D83-D04D6ED23C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141688-858C-5316-E750-CA04FF0DA993}"/>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144427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2B134-0B5C-50C4-2087-2D8D24E35BA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80C8F16-285B-2FB8-FEBD-7120AE510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451AB3-3211-5FE0-4D65-273FA5EA0F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A8DD045-EAB8-CDE6-83CC-F869F5F9F4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21EDDA-F1B3-6695-E1B9-9A3429C9CAA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A405AF1-E3D2-1E2F-4604-C29693F60AB4}"/>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8" name="Footer Placeholder 7">
            <a:extLst>
              <a:ext uri="{FF2B5EF4-FFF2-40B4-BE49-F238E27FC236}">
                <a16:creationId xmlns:a16="http://schemas.microsoft.com/office/drawing/2014/main" id="{18D8814C-76E5-559C-E564-C5F734D809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0B3676-E156-28F8-9C11-6745B1441375}"/>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293213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81C1-38C0-4A98-88E7-76769C14380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FA24C06-D02E-ACB3-64DF-A2B7FE669BF0}"/>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4" name="Footer Placeholder 3">
            <a:extLst>
              <a:ext uri="{FF2B5EF4-FFF2-40B4-BE49-F238E27FC236}">
                <a16:creationId xmlns:a16="http://schemas.microsoft.com/office/drawing/2014/main" id="{A7AD7400-1A45-F57E-36F3-1F83EA43E7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2E4438-FB12-E26F-B6A6-F7E23521BD7F}"/>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734839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587AB3-6007-3879-4EBB-A965816C432C}"/>
              </a:ext>
            </a:extLst>
          </p:cNvPr>
          <p:cNvSpPr>
            <a:spLocks noGrp="1"/>
          </p:cNvSpPr>
          <p:nvPr>
            <p:ph type="dt" sz="half" idx="10"/>
          </p:nvPr>
        </p:nvSpPr>
        <p:spPr/>
        <p:txBody>
          <a:bodyPr/>
          <a:lstStyle/>
          <a:p>
            <a:fld id="{7F5B090D-E35C-4CCD-AA13-3A0D6915FB83}" type="datetimeFigureOut">
              <a:rPr lang="en-GB" smtClean="0"/>
              <a:t>02/12/2025</a:t>
            </a:fld>
            <a:endParaRPr lang="en-GB"/>
          </a:p>
        </p:txBody>
      </p:sp>
      <p:sp>
        <p:nvSpPr>
          <p:cNvPr id="3" name="Footer Placeholder 2">
            <a:extLst>
              <a:ext uri="{FF2B5EF4-FFF2-40B4-BE49-F238E27FC236}">
                <a16:creationId xmlns:a16="http://schemas.microsoft.com/office/drawing/2014/main" id="{2020BBB5-90F5-4DF7-5F22-F22081AAFE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0BE59B-C75A-0E3F-BF7E-966D56B1366D}"/>
              </a:ext>
            </a:extLst>
          </p:cNvPr>
          <p:cNvSpPr>
            <a:spLocks noGrp="1"/>
          </p:cNvSpPr>
          <p:nvPr>
            <p:ph type="sldNum" sz="quarter" idx="12"/>
          </p:nvPr>
        </p:nvSpPr>
        <p:spPr/>
        <p:txBody>
          <a:bodyPr/>
          <a:lstStyle/>
          <a:p>
            <a:fld id="{70F470FA-D363-446D-8A26-7004B5223A18}" type="slidenum">
              <a:rPr lang="en-GB" smtClean="0"/>
              <a:t>‹#›</a:t>
            </a:fld>
            <a:endParaRPr lang="en-GB"/>
          </a:p>
        </p:txBody>
      </p:sp>
    </p:spTree>
    <p:extLst>
      <p:ext uri="{BB962C8B-B14F-4D97-AF65-F5344CB8AC3E}">
        <p14:creationId xmlns:p14="http://schemas.microsoft.com/office/powerpoint/2010/main" val="9555657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5CA59-FB83-4215-9812-4E7FD6FD5B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53C275-7C99-444E-B030-F3FEF20B20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60C141-65F1-4BAA-BDF5-9CF067128F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F2DED23-28CA-49FF-83A7-96C6693D0D04}"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02/12/2025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C0F9400-87F2-482D-B46C-7AE9AF4833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010E3E-EBCF-4257-9DF7-7FBF77D3AC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05F7F0-092B-4868-88BA-8A7D2EC0E0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9AB665E-BD55-4BEE-8AC3-9C8A0179CF46}"/>
              </a:ext>
            </a:extLst>
          </p:cNvPr>
          <p:cNvSpPr txBox="1"/>
          <p:nvPr userDrawn="1">
            <p:extLst>
              <p:ext uri="{1162E1C5-73C7-4A58-AE30-91384D911F3F}">
                <p184:classification xmlns:p184="http://schemas.microsoft.com/office/powerpoint/2018/4/main" val="ftr"/>
              </p:ext>
            </p:extLst>
          </p:nvPr>
        </p:nvSpPr>
        <p:spPr>
          <a:xfrm>
            <a:off x="5655437" y="6705600"/>
            <a:ext cx="725488" cy="152400"/>
          </a:xfrm>
          <a:prstGeom prst="rect">
            <a:avLst/>
          </a:prstGeom>
        </p:spPr>
        <p:txBody>
          <a:bodyPr horzOverflow="overflow"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CONTROLLED</a:t>
            </a:r>
          </a:p>
        </p:txBody>
      </p:sp>
      <p:pic>
        <p:nvPicPr>
          <p:cNvPr id="7" name="Picture 6" descr="Background pattern&#10;&#10;Description automatically generated">
            <a:extLst>
              <a:ext uri="{FF2B5EF4-FFF2-40B4-BE49-F238E27FC236}">
                <a16:creationId xmlns:a16="http://schemas.microsoft.com/office/drawing/2014/main" id="{6D16EF47-8FC5-CB5A-B544-C0722C0DA8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513A03B-3DEB-F06B-1FFB-FBA32B0315E0}"/>
              </a:ext>
            </a:extLst>
          </p:cNvPr>
          <p:cNvPicPr>
            <a:picLocks noChangeAspect="1"/>
          </p:cNvPicPr>
          <p:nvPr userDrawn="1"/>
        </p:nvPicPr>
        <p:blipFill>
          <a:blip r:embed="rId5"/>
          <a:stretch>
            <a:fillRect/>
          </a:stretch>
        </p:blipFill>
        <p:spPr>
          <a:xfrm>
            <a:off x="157552" y="6230374"/>
            <a:ext cx="1896020" cy="548688"/>
          </a:xfrm>
          <a:prstGeom prst="rect">
            <a:avLst/>
          </a:prstGeom>
        </p:spPr>
      </p:pic>
      <p:pic>
        <p:nvPicPr>
          <p:cNvPr id="11" name="Picture 10">
            <a:extLst>
              <a:ext uri="{FF2B5EF4-FFF2-40B4-BE49-F238E27FC236}">
                <a16:creationId xmlns:a16="http://schemas.microsoft.com/office/drawing/2014/main" id="{5592A9C1-08A9-F1C0-DCDF-BBD34A9427F9}"/>
              </a:ext>
            </a:extLst>
          </p:cNvPr>
          <p:cNvPicPr>
            <a:picLocks noChangeAspect="1"/>
          </p:cNvPicPr>
          <p:nvPr userDrawn="1"/>
        </p:nvPicPr>
        <p:blipFill>
          <a:blip r:embed="rId6"/>
          <a:stretch>
            <a:fillRect/>
          </a:stretch>
        </p:blipFill>
        <p:spPr>
          <a:xfrm>
            <a:off x="8922680" y="205406"/>
            <a:ext cx="2987299" cy="1566808"/>
          </a:xfrm>
          <a:prstGeom prst="rect">
            <a:avLst/>
          </a:prstGeom>
        </p:spPr>
      </p:pic>
    </p:spTree>
    <p:extLst>
      <p:ext uri="{BB962C8B-B14F-4D97-AF65-F5344CB8AC3E}">
        <p14:creationId xmlns:p14="http://schemas.microsoft.com/office/powerpoint/2010/main" val="60983670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DD0C6-CE66-6BD6-FBB4-FAF22212F5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62092EA-A0ED-7B16-A71B-8F9B28F8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10DB5F7-C535-03B2-0C2B-B93EB26693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B090D-E35C-4CCD-AA13-3A0D6915FB83}" type="datetimeFigureOut">
              <a:rPr lang="en-GB" smtClean="0"/>
              <a:t>02/12/2025</a:t>
            </a:fld>
            <a:endParaRPr lang="en-GB"/>
          </a:p>
        </p:txBody>
      </p:sp>
      <p:sp>
        <p:nvSpPr>
          <p:cNvPr id="5" name="Footer Placeholder 4">
            <a:extLst>
              <a:ext uri="{FF2B5EF4-FFF2-40B4-BE49-F238E27FC236}">
                <a16:creationId xmlns:a16="http://schemas.microsoft.com/office/drawing/2014/main" id="{59A9A215-B760-63C9-B173-2EAEA82B5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8129F2-33BD-7C12-490C-A2F608067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470FA-D363-446D-8A26-7004B5223A18}" type="slidenum">
              <a:rPr lang="en-GB" smtClean="0"/>
              <a:t>‹#›</a:t>
            </a:fld>
            <a:endParaRPr lang="en-GB"/>
          </a:p>
        </p:txBody>
      </p:sp>
      <p:sp>
        <p:nvSpPr>
          <p:cNvPr id="8" name="TextBox 7">
            <a:extLst>
              <a:ext uri="{FF2B5EF4-FFF2-40B4-BE49-F238E27FC236}">
                <a16:creationId xmlns:a16="http://schemas.microsoft.com/office/drawing/2014/main" id="{B95D5354-B884-68A6-97C7-44DB381123D6}"/>
              </a:ext>
            </a:extLst>
          </p:cNvPr>
          <p:cNvSpPr txBox="1"/>
          <p:nvPr userDrawn="1">
            <p:extLst>
              <p:ext uri="{1162E1C5-73C7-4A58-AE30-91384D911F3F}">
                <p184:classification xmlns:p184="http://schemas.microsoft.com/office/powerpoint/2018/4/main" val="ftr"/>
              </p:ext>
            </p:extLst>
          </p:nvPr>
        </p:nvSpPr>
        <p:spPr>
          <a:xfrm>
            <a:off x="5747512" y="6705600"/>
            <a:ext cx="725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CONTROLLED</a:t>
            </a:r>
          </a:p>
        </p:txBody>
      </p:sp>
    </p:spTree>
    <p:extLst>
      <p:ext uri="{BB962C8B-B14F-4D97-AF65-F5344CB8AC3E}">
        <p14:creationId xmlns:p14="http://schemas.microsoft.com/office/powerpoint/2010/main" val="38294546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1C489-6A8F-4ECB-B4D8-DCD2EFE568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FC9B4D-15B1-4C29-85E7-97F1B2341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BFC659C9-4F6F-4B22-BB5F-5D51B4BC764E}"/>
              </a:ext>
            </a:extLst>
          </p:cNvPr>
          <p:cNvPicPr>
            <a:picLocks noChangeAspect="1"/>
          </p:cNvPicPr>
          <p:nvPr userDrawn="1"/>
        </p:nvPicPr>
        <p:blipFill rotWithShape="1">
          <a:blip r:embed="rId5"/>
          <a:srcRect r="15842" b="4023"/>
          <a:stretch/>
        </p:blipFill>
        <p:spPr>
          <a:xfrm>
            <a:off x="838200" y="5059934"/>
            <a:ext cx="8388021" cy="1872880"/>
          </a:xfrm>
          <a:prstGeom prst="rect">
            <a:avLst/>
          </a:prstGeom>
        </p:spPr>
      </p:pic>
      <p:pic>
        <p:nvPicPr>
          <p:cNvPr id="6" name="Picture 5">
            <a:extLst>
              <a:ext uri="{FF2B5EF4-FFF2-40B4-BE49-F238E27FC236}">
                <a16:creationId xmlns:a16="http://schemas.microsoft.com/office/drawing/2014/main" id="{963D37B5-DCBB-D38D-5BB9-0E116C9385BF}"/>
              </a:ext>
            </a:extLst>
          </p:cNvPr>
          <p:cNvPicPr>
            <a:picLocks noChangeAspect="1"/>
          </p:cNvPicPr>
          <p:nvPr userDrawn="1"/>
        </p:nvPicPr>
        <p:blipFill>
          <a:blip r:embed="rId6"/>
          <a:stretch>
            <a:fillRect/>
          </a:stretch>
        </p:blipFill>
        <p:spPr>
          <a:xfrm rot="825506">
            <a:off x="9844529" y="4500506"/>
            <a:ext cx="2472366" cy="2712735"/>
          </a:xfrm>
          <a:prstGeom prst="rect">
            <a:avLst/>
          </a:prstGeom>
        </p:spPr>
      </p:pic>
    </p:spTree>
    <p:extLst>
      <p:ext uri="{BB962C8B-B14F-4D97-AF65-F5344CB8AC3E}">
        <p14:creationId xmlns:p14="http://schemas.microsoft.com/office/powerpoint/2010/main" val="328582896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83AF9-FD70-C33F-EAE6-68221C852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A453F5-EF29-4041-24FC-6165CA9BB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EB4A4A-BFEC-7B4C-6E43-1993B9C65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8F1EF-63C2-4678-9E37-1B77BF685A52}" type="datetimeFigureOut">
              <a:rPr lang="en-GB" smtClean="0"/>
              <a:t>02/12/2025</a:t>
            </a:fld>
            <a:endParaRPr lang="en-GB"/>
          </a:p>
        </p:txBody>
      </p:sp>
      <p:sp>
        <p:nvSpPr>
          <p:cNvPr id="5" name="Footer Placeholder 4">
            <a:extLst>
              <a:ext uri="{FF2B5EF4-FFF2-40B4-BE49-F238E27FC236}">
                <a16:creationId xmlns:a16="http://schemas.microsoft.com/office/drawing/2014/main" id="{4761FEB5-8500-1901-CE52-79AE89D01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C2EB886-F1E0-618B-2001-C081A298E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C4F1C-301B-4827-BB12-4B11BDEA88EE}" type="slidenum">
              <a:rPr lang="en-GB" smtClean="0"/>
              <a:t>‹#›</a:t>
            </a:fld>
            <a:endParaRPr lang="en-GB"/>
          </a:p>
        </p:txBody>
      </p:sp>
      <p:sp>
        <p:nvSpPr>
          <p:cNvPr id="8" name="TextBox 7">
            <a:extLst>
              <a:ext uri="{FF2B5EF4-FFF2-40B4-BE49-F238E27FC236}">
                <a16:creationId xmlns:a16="http://schemas.microsoft.com/office/drawing/2014/main" id="{10472AD5-6410-E22A-74ED-1F5E68FBEE94}"/>
              </a:ext>
            </a:extLst>
          </p:cNvPr>
          <p:cNvSpPr txBox="1"/>
          <p:nvPr userDrawn="1">
            <p:extLst>
              <p:ext uri="{1162E1C5-73C7-4A58-AE30-91384D911F3F}">
                <p184:classification xmlns:p184="http://schemas.microsoft.com/office/powerpoint/2018/4/main" val="ftr"/>
              </p:ext>
            </p:extLst>
          </p:nvPr>
        </p:nvSpPr>
        <p:spPr>
          <a:xfrm>
            <a:off x="5747512" y="6705600"/>
            <a:ext cx="725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CONTROLLED</a:t>
            </a:r>
          </a:p>
        </p:txBody>
      </p:sp>
    </p:spTree>
    <p:extLst>
      <p:ext uri="{BB962C8B-B14F-4D97-AF65-F5344CB8AC3E}">
        <p14:creationId xmlns:p14="http://schemas.microsoft.com/office/powerpoint/2010/main" val="7490281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A4C31B-A11A-4BF4-BFB9-07D5882E96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3AE3A3-CD52-4F39-BCD1-EF9961203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8CF4BD-1A8B-4689-9200-C2E954FDB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A346B-19D4-4A9A-944C-15036449EA74}" type="datetime1">
              <a:rPr lang="en-GB" smtClean="0"/>
              <a:t>02/12/2025</a:t>
            </a:fld>
            <a:endParaRPr lang="en-GB"/>
          </a:p>
        </p:txBody>
      </p:sp>
      <p:sp>
        <p:nvSpPr>
          <p:cNvPr id="5" name="Footer Placeholder 4">
            <a:extLst>
              <a:ext uri="{FF2B5EF4-FFF2-40B4-BE49-F238E27FC236}">
                <a16:creationId xmlns:a16="http://schemas.microsoft.com/office/drawing/2014/main" id="{DC894B72-04C1-4FDC-AD45-DFF35E1E8C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58099A-581B-4A32-972E-D515255D8C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DB9A97-E645-4716-8EFC-62F11088BFC1}" type="slidenum">
              <a:rPr lang="en-GB" smtClean="0"/>
              <a:t>‹#›</a:t>
            </a:fld>
            <a:endParaRPr lang="en-GB"/>
          </a:p>
        </p:txBody>
      </p:sp>
      <p:sp>
        <p:nvSpPr>
          <p:cNvPr id="9" name="TextBox 8">
            <a:extLst>
              <a:ext uri="{FF2B5EF4-FFF2-40B4-BE49-F238E27FC236}">
                <a16:creationId xmlns:a16="http://schemas.microsoft.com/office/drawing/2014/main" id="{0471284A-46A2-F18B-9154-9443FEC9EEAB}"/>
              </a:ext>
            </a:extLst>
          </p:cNvPr>
          <p:cNvSpPr txBox="1"/>
          <p:nvPr userDrawn="1">
            <p:extLst>
              <p:ext uri="{1162E1C5-73C7-4A58-AE30-91384D911F3F}">
                <p184:classification xmlns:p184="http://schemas.microsoft.com/office/powerpoint/2018/4/main" val="ftr"/>
              </p:ext>
            </p:extLst>
          </p:nvPr>
        </p:nvSpPr>
        <p:spPr>
          <a:xfrm>
            <a:off x="5747512" y="6705600"/>
            <a:ext cx="725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CONTROLLED</a:t>
            </a:r>
          </a:p>
        </p:txBody>
      </p:sp>
    </p:spTree>
    <p:extLst>
      <p:ext uri="{BB962C8B-B14F-4D97-AF65-F5344CB8AC3E}">
        <p14:creationId xmlns:p14="http://schemas.microsoft.com/office/powerpoint/2010/main" val="272096677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ABD692-7164-AA6B-E2D1-FACBB97FF476}"/>
              </a:ext>
            </a:extLst>
          </p:cNvPr>
          <p:cNvSpPr txBox="1"/>
          <p:nvPr userDrawn="1">
            <p:extLst>
              <p:ext uri="{1162E1C5-73C7-4A58-AE30-91384D911F3F}">
                <p184:classification xmlns:p184="http://schemas.microsoft.com/office/powerpoint/2018/4/main" val="ftr"/>
              </p:ext>
            </p:extLst>
          </p:nvPr>
        </p:nvSpPr>
        <p:spPr>
          <a:xfrm>
            <a:off x="5747512" y="6705600"/>
            <a:ext cx="725488"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ea typeface="Calibri" panose="020F0502020204030204" pitchFamily="34" charset="0"/>
                <a:cs typeface="Calibri" panose="020F0502020204030204" pitchFamily="34" charset="0"/>
              </a:rPr>
              <a:t>CONTROLLED</a:t>
            </a:r>
          </a:p>
        </p:txBody>
      </p:sp>
    </p:spTree>
    <p:extLst>
      <p:ext uri="{BB962C8B-B14F-4D97-AF65-F5344CB8AC3E}">
        <p14:creationId xmlns:p14="http://schemas.microsoft.com/office/powerpoint/2010/main" val="265551934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5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8.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29.pn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31.png"/><Relationship Id="rId4" Type="http://schemas.openxmlformats.org/officeDocument/2006/relationships/image" Target="../media/image56.png"/><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31.png"/><Relationship Id="rId10" Type="http://schemas.openxmlformats.org/officeDocument/2006/relationships/image" Target="../media/image60.png"/><Relationship Id="rId4" Type="http://schemas.openxmlformats.org/officeDocument/2006/relationships/image" Target="../media/image13.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3.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4.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4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65.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8.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3.png"/><Relationship Id="rId7"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70.png"/><Relationship Id="rId11" Type="http://schemas.openxmlformats.org/officeDocument/2006/relationships/image" Target="../media/image30.png"/><Relationship Id="rId5" Type="http://schemas.openxmlformats.org/officeDocument/2006/relationships/image" Target="../media/image69.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32.pn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32.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80.png"/><Relationship Id="rId4" Type="http://schemas.openxmlformats.org/officeDocument/2006/relationships/image" Target="../media/image31.png"/><Relationship Id="rId9"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81.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81.png"/><Relationship Id="rId4" Type="http://schemas.openxmlformats.org/officeDocument/2006/relationships/image" Target="../media/image34.png"/><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3.xml"/><Relationship Id="rId6" Type="http://schemas.openxmlformats.org/officeDocument/2006/relationships/image" Target="../media/image84.png"/><Relationship Id="rId5" Type="http://schemas.openxmlformats.org/officeDocument/2006/relationships/image" Target="../media/image81.png"/><Relationship Id="rId4" Type="http://schemas.openxmlformats.org/officeDocument/2006/relationships/image" Target="../media/image34.png"/><Relationship Id="rId9"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3.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1.png"/><Relationship Id="rId1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14.png"/><Relationship Id="rId4" Type="http://schemas.openxmlformats.org/officeDocument/2006/relationships/image" Target="../media/image88.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8.png"/><Relationship Id="rId7" Type="http://schemas.openxmlformats.org/officeDocument/2006/relationships/image" Target="../media/image30.png"/><Relationship Id="rId2" Type="http://schemas.openxmlformats.org/officeDocument/2006/relationships/image" Target="../media/image97.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image" Target="../media/image31.png"/></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8" Type="http://schemas.openxmlformats.org/officeDocument/2006/relationships/hyperlink" Target="mailto:educationdatahub@derbyshire.gov.uk" TargetMode="External"/><Relationship Id="rId13" Type="http://schemas.openxmlformats.org/officeDocument/2006/relationships/hyperlink" Target="mailto:ITschoolsupport@derbyshire.gov.uk" TargetMode="External"/><Relationship Id="rId3" Type="http://schemas.openxmlformats.org/officeDocument/2006/relationships/image" Target="../media/image14.png"/><Relationship Id="rId7" Type="http://schemas.openxmlformats.org/officeDocument/2006/relationships/image" Target="../media/image106.png"/><Relationship Id="rId12" Type="http://schemas.openxmlformats.org/officeDocument/2006/relationships/hyperlink" Target="mailto:datamanagement@derbyshire.gov.uk" TargetMode="External"/><Relationship Id="rId2" Type="http://schemas.openxmlformats.org/officeDocument/2006/relationships/image" Target="../media/image13.png"/><Relationship Id="rId16" Type="http://schemas.openxmlformats.org/officeDocument/2006/relationships/image" Target="../media/image109.png"/><Relationship Id="rId1" Type="http://schemas.openxmlformats.org/officeDocument/2006/relationships/slideLayout" Target="../slideLayouts/slideLayout9.xml"/><Relationship Id="rId6" Type="http://schemas.openxmlformats.org/officeDocument/2006/relationships/image" Target="../media/image105.png"/><Relationship Id="rId11" Type="http://schemas.openxmlformats.org/officeDocument/2006/relationships/hyperlink" Target="mailto:onlinesafety@derbyshire.gov.uk" TargetMode="External"/><Relationship Id="rId5" Type="http://schemas.openxmlformats.org/officeDocument/2006/relationships/image" Target="../media/image104.png"/><Relationship Id="rId15" Type="http://schemas.openxmlformats.org/officeDocument/2006/relationships/image" Target="../media/image108.png"/><Relationship Id="rId10" Type="http://schemas.openxmlformats.org/officeDocument/2006/relationships/hyperlink" Target="mailto:cybersupport@derbyshire.gov.uk" TargetMode="External"/><Relationship Id="rId4" Type="http://schemas.openxmlformats.org/officeDocument/2006/relationships/image" Target="../media/image103.png"/><Relationship Id="rId9" Type="http://schemas.openxmlformats.org/officeDocument/2006/relationships/hyperlink" Target="mailto:DPforschools@derbyshire.gov.uk" TargetMode="External"/><Relationship Id="rId1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34.xml"/><Relationship Id="rId5" Type="http://schemas.openxmlformats.org/officeDocument/2006/relationships/image" Target="../media/image32.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png"/><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hyperlink" Target="https://assets.publishing.service.gov.uk/media/68b05263b430435c669c1760/ARAC_Handbook.pdf" TargetMode="External"/><Relationship Id="rId3" Type="http://schemas.openxmlformats.org/officeDocument/2006/relationships/image" Target="../media/image13.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32.pn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2B123AFA-C62B-46B4-8578-C732F418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082C399B-74C8-4201-B8DC-7CD2B5286C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
        <p:nvSpPr>
          <p:cNvPr id="2" name="TextBox 1">
            <a:extLst>
              <a:ext uri="{FF2B5EF4-FFF2-40B4-BE49-F238E27FC236}">
                <a16:creationId xmlns:a16="http://schemas.microsoft.com/office/drawing/2014/main" id="{2208DDA8-3C77-1C84-8220-78DDFE107EF9}"/>
              </a:ext>
            </a:extLst>
          </p:cNvPr>
          <p:cNvSpPr txBox="1"/>
          <p:nvPr/>
        </p:nvSpPr>
        <p:spPr>
          <a:xfrm>
            <a:off x="7068621" y="669310"/>
            <a:ext cx="4438436"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203864"/>
                </a:solidFill>
                <a:effectLst/>
                <a:uLnTx/>
                <a:uFillTx/>
                <a:latin typeface="Calibri" panose="020F0502020204030204"/>
                <a:ea typeface="+mn-ea"/>
                <a:cs typeface="+mn-cs"/>
              </a:rPr>
              <a:t>Clare Wilson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03864"/>
                </a:solidFill>
                <a:effectLst/>
                <a:uLnTx/>
                <a:uFillTx/>
                <a:latin typeface="Calibri" panose="020F0502020204030204"/>
                <a:ea typeface="+mn-ea"/>
                <a:cs typeface="+mn-cs"/>
              </a:rPr>
              <a:t>Head of Digital Traded Services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03864"/>
                </a:solidFill>
                <a:effectLst/>
                <a:uLnTx/>
                <a:uFillTx/>
                <a:latin typeface="Calibri" panose="020F0502020204030204"/>
                <a:ea typeface="+mn-ea"/>
                <a:cs typeface="+mn-cs"/>
              </a:rPr>
              <a:t>Education Data Hub</a:t>
            </a:r>
          </a:p>
        </p:txBody>
      </p:sp>
      <p:sp>
        <p:nvSpPr>
          <p:cNvPr id="12" name="Title 1">
            <a:extLst>
              <a:ext uri="{FF2B5EF4-FFF2-40B4-BE49-F238E27FC236}">
                <a16:creationId xmlns:a16="http://schemas.microsoft.com/office/drawing/2014/main" id="{75AE8A7E-03A6-4E19-AEBB-2D2E93299C24}"/>
              </a:ext>
            </a:extLst>
          </p:cNvPr>
          <p:cNvSpPr txBox="1">
            <a:spLocks/>
          </p:cNvSpPr>
          <p:nvPr/>
        </p:nvSpPr>
        <p:spPr>
          <a:xfrm>
            <a:off x="699749" y="4473905"/>
            <a:ext cx="7752351" cy="12798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203864"/>
                </a:solidFill>
                <a:effectLst/>
                <a:uLnTx/>
                <a:uFillTx/>
                <a:latin typeface="Verdana" panose="020B0604030504040204" pitchFamily="34" charset="0"/>
                <a:ea typeface="Verdana" panose="020B0604030504040204" pitchFamily="34" charset="0"/>
                <a:cs typeface="Times New Roman" panose="02020603050405020304" pitchFamily="18" charset="0"/>
              </a:rPr>
              <a:t>Artificial Intelligence: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a:ln>
                <a:noFill/>
              </a:ln>
              <a:solidFill>
                <a:srgbClr val="203864"/>
              </a:solidFill>
              <a:effectLst/>
              <a:uLnTx/>
              <a:uFillTx/>
              <a:latin typeface="Verdana" panose="020B0604030504040204" pitchFamily="34" charset="0"/>
              <a:ea typeface="Verdana" panose="020B0604030504040204" pitchFamily="34" charset="0"/>
              <a:cs typeface="Times New Roman" panose="02020603050405020304"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srgbClr val="203864"/>
                </a:solidFill>
                <a:effectLst/>
                <a:uLnTx/>
                <a:uFillTx/>
                <a:latin typeface="Verdana" panose="020B0604030504040204" pitchFamily="34" charset="0"/>
                <a:ea typeface="Verdana" panose="020B0604030504040204" pitchFamily="34" charset="0"/>
                <a:cs typeface="Times New Roman" panose="02020603050405020304" pitchFamily="18" charset="0"/>
              </a:rPr>
              <a:t>essential compliance considerations </a:t>
            </a:r>
          </a:p>
        </p:txBody>
      </p:sp>
      <p:grpSp>
        <p:nvGrpSpPr>
          <p:cNvPr id="3" name="Group 2">
            <a:extLst>
              <a:ext uri="{FF2B5EF4-FFF2-40B4-BE49-F238E27FC236}">
                <a16:creationId xmlns:a16="http://schemas.microsoft.com/office/drawing/2014/main" id="{7A996518-8D4E-C631-6D2A-D3D2864190C0}"/>
              </a:ext>
            </a:extLst>
          </p:cNvPr>
          <p:cNvGrpSpPr/>
          <p:nvPr/>
        </p:nvGrpSpPr>
        <p:grpSpPr>
          <a:xfrm>
            <a:off x="149543" y="294769"/>
            <a:ext cx="7129530" cy="3583771"/>
            <a:chOff x="409957" y="390849"/>
            <a:chExt cx="7129530" cy="3583771"/>
          </a:xfrm>
        </p:grpSpPr>
        <p:grpSp>
          <p:nvGrpSpPr>
            <p:cNvPr id="5" name="Group 4">
              <a:extLst>
                <a:ext uri="{FF2B5EF4-FFF2-40B4-BE49-F238E27FC236}">
                  <a16:creationId xmlns:a16="http://schemas.microsoft.com/office/drawing/2014/main" id="{66100E98-D85B-0120-74DE-8E1214E258A3}"/>
                </a:ext>
              </a:extLst>
            </p:cNvPr>
            <p:cNvGrpSpPr/>
            <p:nvPr/>
          </p:nvGrpSpPr>
          <p:grpSpPr>
            <a:xfrm>
              <a:off x="409957" y="390849"/>
              <a:ext cx="7129530" cy="3583771"/>
              <a:chOff x="409957" y="390849"/>
              <a:chExt cx="7129530" cy="3583771"/>
            </a:xfrm>
          </p:grpSpPr>
          <p:pic>
            <p:nvPicPr>
              <p:cNvPr id="7" name="Picture 6" descr="A group of colorful square logos&#10;&#10;Description automatically generated">
                <a:extLst>
                  <a:ext uri="{FF2B5EF4-FFF2-40B4-BE49-F238E27FC236}">
                    <a16:creationId xmlns:a16="http://schemas.microsoft.com/office/drawing/2014/main" id="{E0D3278F-442B-9683-51A5-769A9C6193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957" y="390849"/>
                <a:ext cx="6830568" cy="3583771"/>
              </a:xfrm>
              <a:prstGeom prst="rect">
                <a:avLst/>
              </a:prstGeom>
            </p:spPr>
          </p:pic>
          <p:sp>
            <p:nvSpPr>
              <p:cNvPr id="10" name="Rectangle: Rounded Corners 9">
                <a:extLst>
                  <a:ext uri="{FF2B5EF4-FFF2-40B4-BE49-F238E27FC236}">
                    <a16:creationId xmlns:a16="http://schemas.microsoft.com/office/drawing/2014/main" id="{3F93F145-6D4A-4E85-7F1C-C43C769A563E}"/>
                  </a:ext>
                </a:extLst>
              </p:cNvPr>
              <p:cNvSpPr/>
              <p:nvPr/>
            </p:nvSpPr>
            <p:spPr>
              <a:xfrm>
                <a:off x="5443268" y="2148100"/>
                <a:ext cx="2096219" cy="1644656"/>
              </a:xfrm>
              <a:prstGeom prst="round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5D65D4E2-5EF7-6CB6-CDDE-D9EF3A06660A}"/>
                </a:ext>
              </a:extLst>
            </p:cNvPr>
            <p:cNvPicPr>
              <a:picLocks noChangeAspect="1"/>
            </p:cNvPicPr>
            <p:nvPr/>
          </p:nvPicPr>
          <p:blipFill>
            <a:blip r:embed="rId6"/>
            <a:stretch>
              <a:fillRect/>
            </a:stretch>
          </p:blipFill>
          <p:spPr>
            <a:xfrm>
              <a:off x="5546121" y="2182734"/>
              <a:ext cx="1522500" cy="1517356"/>
            </a:xfrm>
            <a:prstGeom prst="rect">
              <a:avLst/>
            </a:prstGeom>
          </p:spPr>
        </p:pic>
      </p:grpSp>
      <p:pic>
        <p:nvPicPr>
          <p:cNvPr id="4" name="Picture 3" descr="A purple robot with a trophy&#10;&#10;Description automatically generated">
            <a:extLst>
              <a:ext uri="{FF2B5EF4-FFF2-40B4-BE49-F238E27FC236}">
                <a16:creationId xmlns:a16="http://schemas.microsoft.com/office/drawing/2014/main" id="{2F9F6D2E-F43F-DF63-52CE-4D2148387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19628">
            <a:off x="8872890" y="2584505"/>
            <a:ext cx="2366500" cy="2846900"/>
          </a:xfrm>
          <a:prstGeom prst="rect">
            <a:avLst/>
          </a:prstGeom>
        </p:spPr>
      </p:pic>
    </p:spTree>
    <p:extLst>
      <p:ext uri="{BB962C8B-B14F-4D97-AF65-F5344CB8AC3E}">
        <p14:creationId xmlns:p14="http://schemas.microsoft.com/office/powerpoint/2010/main" val="1152724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2B353-C6D9-5D06-AE6F-B77A438E7A80}"/>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3AD6F5C-3B43-E276-F0FA-76705EDA3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ECDFECBA-F243-4482-22D5-9303CDD7D7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591983E8-B3D2-9474-AC12-71F6353F2FE6}"/>
              </a:ext>
            </a:extLst>
          </p:cNvPr>
          <p:cNvSpPr txBox="1">
            <a:spLocks/>
          </p:cNvSpPr>
          <p:nvPr/>
        </p:nvSpPr>
        <p:spPr>
          <a:xfrm>
            <a:off x="4194646"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What is AI?</a:t>
            </a:r>
          </a:p>
        </p:txBody>
      </p:sp>
      <p:pic>
        <p:nvPicPr>
          <p:cNvPr id="8" name="Picture 7" descr="A purple robot with yellow and blue eyes and a shield&#10;&#10;Description automatically generated">
            <a:extLst>
              <a:ext uri="{FF2B5EF4-FFF2-40B4-BE49-F238E27FC236}">
                <a16:creationId xmlns:a16="http://schemas.microsoft.com/office/drawing/2014/main" id="{C9F2BC63-B2FE-1D5E-BB10-239CCEAAC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646136" y="2703484"/>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926303F1-EE63-4051-E5BD-3E9FB4BCFA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D04468D-325A-30C2-BACC-D2887A0F7B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12641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582881" y="1659672"/>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What is Artificial Intelligence (AI)?</a:t>
            </a:r>
          </a:p>
        </p:txBody>
      </p:sp>
      <p:pic>
        <p:nvPicPr>
          <p:cNvPr id="5" name="Picture 4">
            <a:extLst>
              <a:ext uri="{FF2B5EF4-FFF2-40B4-BE49-F238E27FC236}">
                <a16:creationId xmlns:a16="http://schemas.microsoft.com/office/drawing/2014/main" id="{0AFB829E-9715-2668-2242-B96D13B37433}"/>
              </a:ext>
            </a:extLst>
          </p:cNvPr>
          <p:cNvPicPr>
            <a:picLocks noChangeAspect="1"/>
          </p:cNvPicPr>
          <p:nvPr/>
        </p:nvPicPr>
        <p:blipFill>
          <a:blip r:embed="rId6"/>
          <a:stretch>
            <a:fillRect/>
          </a:stretch>
        </p:blipFill>
        <p:spPr>
          <a:xfrm>
            <a:off x="183691" y="2584288"/>
            <a:ext cx="3145809" cy="3987130"/>
          </a:xfrm>
          <a:prstGeom prst="rect">
            <a:avLst/>
          </a:prstGeom>
        </p:spPr>
      </p:pic>
      <p:sp>
        <p:nvSpPr>
          <p:cNvPr id="6" name="Content Placeholder 2"/>
          <p:cNvSpPr txBox="1">
            <a:spLocks/>
          </p:cNvSpPr>
          <p:nvPr/>
        </p:nvSpPr>
        <p:spPr>
          <a:xfrm>
            <a:off x="1028306" y="1075917"/>
            <a:ext cx="7200800" cy="7762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t>“A branch of computer science aimed at creating machines that mimic human intelligence”</a:t>
            </a:r>
          </a:p>
        </p:txBody>
      </p:sp>
      <p:grpSp>
        <p:nvGrpSpPr>
          <p:cNvPr id="12" name="Group 11">
            <a:extLst>
              <a:ext uri="{FF2B5EF4-FFF2-40B4-BE49-F238E27FC236}">
                <a16:creationId xmlns:a16="http://schemas.microsoft.com/office/drawing/2014/main" id="{E8F54608-BB4A-2E6D-9240-574C8EA57CE4}"/>
              </a:ext>
            </a:extLst>
          </p:cNvPr>
          <p:cNvGrpSpPr/>
          <p:nvPr/>
        </p:nvGrpSpPr>
        <p:grpSpPr>
          <a:xfrm>
            <a:off x="3621566" y="2584288"/>
            <a:ext cx="8210093" cy="3096528"/>
            <a:chOff x="444380" y="1951672"/>
            <a:chExt cx="8210093" cy="3096528"/>
          </a:xfrm>
        </p:grpSpPr>
        <p:sp>
          <p:nvSpPr>
            <p:cNvPr id="14" name="TextBox 13">
              <a:extLst>
                <a:ext uri="{FF2B5EF4-FFF2-40B4-BE49-F238E27FC236}">
                  <a16:creationId xmlns:a16="http://schemas.microsoft.com/office/drawing/2014/main" id="{024F2D26-38C1-4EF4-812E-11369CD45DA5}"/>
                </a:ext>
              </a:extLst>
            </p:cNvPr>
            <p:cNvSpPr txBox="1"/>
            <p:nvPr/>
          </p:nvSpPr>
          <p:spPr>
            <a:xfrm>
              <a:off x="444380" y="1951672"/>
              <a:ext cx="7674384" cy="1200329"/>
            </a:xfrm>
            <a:prstGeom prst="rect">
              <a:avLst/>
            </a:prstGeom>
            <a:noFill/>
          </p:spPr>
          <p:txBody>
            <a:bodyPr wrap="square" rtlCol="0">
              <a:spAutoFit/>
            </a:bodyPr>
            <a:lstStyle/>
            <a:p>
              <a:pPr marL="285750" indent="-285750">
                <a:buFontTx/>
                <a:buChar char="-"/>
              </a:pPr>
              <a:r>
                <a:rPr lang="en-GB"/>
                <a:t>Understands and predicts language </a:t>
              </a:r>
            </a:p>
            <a:p>
              <a:pPr marL="285750" indent="-285750">
                <a:buFontTx/>
                <a:buChar char="-"/>
              </a:pPr>
              <a:r>
                <a:rPr lang="en-GB"/>
                <a:t>Recognises patterns </a:t>
              </a:r>
            </a:p>
            <a:p>
              <a:pPr marL="285750" indent="-285750">
                <a:buFontTx/>
                <a:buChar char="-"/>
              </a:pPr>
              <a:r>
                <a:rPr lang="en-GB"/>
                <a:t>Makes decisions</a:t>
              </a:r>
            </a:p>
            <a:p>
              <a:pPr marL="285750" indent="-285750">
                <a:buFontTx/>
                <a:buChar char="-"/>
              </a:pPr>
              <a:r>
                <a:rPr lang="en-GB"/>
                <a:t>Can be reactive (Alexa, Roomba), predictive (Netflix) or generative (</a:t>
              </a:r>
              <a:r>
                <a:rPr lang="en-GB" err="1"/>
                <a:t>ChatGPT</a:t>
              </a:r>
              <a:r>
                <a:rPr lang="en-GB"/>
                <a:t>)</a:t>
              </a:r>
            </a:p>
          </p:txBody>
        </p:sp>
        <p:sp>
          <p:nvSpPr>
            <p:cNvPr id="15" name="TextBox 14">
              <a:extLst>
                <a:ext uri="{FF2B5EF4-FFF2-40B4-BE49-F238E27FC236}">
                  <a16:creationId xmlns:a16="http://schemas.microsoft.com/office/drawing/2014/main" id="{3EA2B768-F942-2DE2-1BE2-43FF4EB72CD2}"/>
                </a:ext>
              </a:extLst>
            </p:cNvPr>
            <p:cNvSpPr txBox="1"/>
            <p:nvPr/>
          </p:nvSpPr>
          <p:spPr>
            <a:xfrm>
              <a:off x="519373" y="3293874"/>
              <a:ext cx="8135100" cy="1754326"/>
            </a:xfrm>
            <a:prstGeom prst="rect">
              <a:avLst/>
            </a:prstGeom>
            <a:noFill/>
          </p:spPr>
          <p:txBody>
            <a:bodyPr wrap="square" rtlCol="0">
              <a:spAutoFit/>
            </a:bodyPr>
            <a:lstStyle/>
            <a:p>
              <a:r>
                <a:rPr lang="en-GB" b="1"/>
                <a:t>More</a:t>
              </a:r>
              <a:r>
                <a:rPr lang="en-GB"/>
                <a:t> than an algorithm:</a:t>
              </a:r>
            </a:p>
            <a:p>
              <a:pPr marL="285750" indent="-285750">
                <a:buFont typeface="Arial" panose="020B0604020202020204" pitchFamily="34" charset="0"/>
                <a:buChar char="•"/>
              </a:pPr>
              <a:r>
                <a:rPr lang="en-GB"/>
                <a:t>Algorithms will always generate the same output for a given input- a fixed set of instructions for a computer to follow</a:t>
              </a:r>
            </a:p>
            <a:p>
              <a:endParaRPr lang="en-GB"/>
            </a:p>
            <a:p>
              <a:pPr marL="285750" indent="-285750">
                <a:buFont typeface="Arial" panose="020B0604020202020204" pitchFamily="34" charset="0"/>
                <a:buChar char="•"/>
              </a:pPr>
              <a:r>
                <a:rPr lang="en-GB"/>
                <a:t>AI creates algorithms that allow computers to learn from unpredictable/unstructured data and then autonomously build on that learning</a:t>
              </a:r>
            </a:p>
          </p:txBody>
        </p:sp>
      </p:grpSp>
      <p:pic>
        <p:nvPicPr>
          <p:cNvPr id="10" name="Picture 9" descr="A close-up of a sign&#10;&#10;AI-generated content may be incorrect.">
            <a:extLst>
              <a:ext uri="{FF2B5EF4-FFF2-40B4-BE49-F238E27FC236}">
                <a16:creationId xmlns:a16="http://schemas.microsoft.com/office/drawing/2014/main" id="{1954DAD6-0D7C-CE8F-7732-17A159E039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428456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080FD4F-1D88-02B7-FDE1-96C40347D096}"/>
              </a:ext>
            </a:extLst>
          </p:cNvPr>
          <p:cNvPicPr>
            <a:picLocks noChangeAspect="1"/>
          </p:cNvPicPr>
          <p:nvPr/>
        </p:nvPicPr>
        <p:blipFill>
          <a:blip r:embed="rId2"/>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287739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582881" y="1659672"/>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What is Generative AI?</a:t>
            </a:r>
          </a:p>
        </p:txBody>
      </p:sp>
      <p:sp>
        <p:nvSpPr>
          <p:cNvPr id="5" name="Content Placeholder 2">
            <a:extLst>
              <a:ext uri="{FF2B5EF4-FFF2-40B4-BE49-F238E27FC236}">
                <a16:creationId xmlns:a16="http://schemas.microsoft.com/office/drawing/2014/main" id="{0DBBB673-C31C-F71E-6A94-B7A69346D7BA}"/>
              </a:ext>
            </a:extLst>
          </p:cNvPr>
          <p:cNvSpPr txBox="1">
            <a:spLocks/>
          </p:cNvSpPr>
          <p:nvPr/>
        </p:nvSpPr>
        <p:spPr>
          <a:xfrm>
            <a:off x="1371601" y="1125190"/>
            <a:ext cx="6357938" cy="776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a:t>Generative AI models learn the patterns and structure of their input training data and then generate new data that has similar characteristics</a:t>
            </a:r>
          </a:p>
        </p:txBody>
      </p:sp>
      <p:sp>
        <p:nvSpPr>
          <p:cNvPr id="6" name="TextBox 5">
            <a:extLst>
              <a:ext uri="{FF2B5EF4-FFF2-40B4-BE49-F238E27FC236}">
                <a16:creationId xmlns:a16="http://schemas.microsoft.com/office/drawing/2014/main" id="{762B8E4B-C1DB-C1B3-7301-55DEFDF31E07}"/>
              </a:ext>
            </a:extLst>
          </p:cNvPr>
          <p:cNvSpPr txBox="1"/>
          <p:nvPr/>
        </p:nvSpPr>
        <p:spPr>
          <a:xfrm>
            <a:off x="9241060" y="1699338"/>
            <a:ext cx="4909751" cy="3737946"/>
          </a:xfrm>
          <a:prstGeom prst="rect">
            <a:avLst/>
          </a:prstGeom>
          <a:noFill/>
        </p:spPr>
        <p:txBody>
          <a:bodyPr wrap="square" rtlCol="0">
            <a:spAutoFit/>
          </a:bodyPr>
          <a:lstStyle/>
          <a:p>
            <a:pPr>
              <a:lnSpc>
                <a:spcPct val="150000"/>
              </a:lnSpc>
            </a:pPr>
            <a:r>
              <a:rPr lang="en-GB" sz="2000"/>
              <a:t>Text</a:t>
            </a:r>
          </a:p>
          <a:p>
            <a:pPr>
              <a:lnSpc>
                <a:spcPct val="150000"/>
              </a:lnSpc>
            </a:pPr>
            <a:r>
              <a:rPr lang="en-GB" sz="2000"/>
              <a:t>Code</a:t>
            </a:r>
          </a:p>
          <a:p>
            <a:pPr>
              <a:lnSpc>
                <a:spcPct val="150000"/>
              </a:lnSpc>
            </a:pPr>
            <a:r>
              <a:rPr lang="en-GB" sz="2000"/>
              <a:t>Images</a:t>
            </a:r>
          </a:p>
          <a:p>
            <a:pPr>
              <a:lnSpc>
                <a:spcPct val="150000"/>
              </a:lnSpc>
            </a:pPr>
            <a:r>
              <a:rPr lang="en-GB" sz="2000"/>
              <a:t>Audio</a:t>
            </a:r>
          </a:p>
          <a:p>
            <a:pPr>
              <a:lnSpc>
                <a:spcPct val="150000"/>
              </a:lnSpc>
            </a:pPr>
            <a:r>
              <a:rPr lang="en-GB" sz="2000"/>
              <a:t>Music</a:t>
            </a:r>
          </a:p>
          <a:p>
            <a:pPr>
              <a:lnSpc>
                <a:spcPct val="150000"/>
              </a:lnSpc>
            </a:pPr>
            <a:r>
              <a:rPr lang="en-GB" sz="2000"/>
              <a:t>Video</a:t>
            </a:r>
          </a:p>
          <a:p>
            <a:pPr>
              <a:lnSpc>
                <a:spcPct val="150000"/>
              </a:lnSpc>
            </a:pPr>
            <a:r>
              <a:rPr lang="en-GB" sz="2000"/>
              <a:t>Robotics</a:t>
            </a:r>
          </a:p>
          <a:p>
            <a:pPr>
              <a:lnSpc>
                <a:spcPct val="150000"/>
              </a:lnSpc>
            </a:pPr>
            <a:r>
              <a:rPr lang="en-GB" sz="2000"/>
              <a:t>Design</a:t>
            </a:r>
          </a:p>
        </p:txBody>
      </p:sp>
      <p:pic>
        <p:nvPicPr>
          <p:cNvPr id="12" name="Picture 11">
            <a:extLst>
              <a:ext uri="{FF2B5EF4-FFF2-40B4-BE49-F238E27FC236}">
                <a16:creationId xmlns:a16="http://schemas.microsoft.com/office/drawing/2014/main" id="{572B5F05-E794-234C-E5F0-63018648B63F}"/>
              </a:ext>
            </a:extLst>
          </p:cNvPr>
          <p:cNvPicPr>
            <a:picLocks noChangeAspect="1"/>
          </p:cNvPicPr>
          <p:nvPr/>
        </p:nvPicPr>
        <p:blipFill>
          <a:blip r:embed="rId6"/>
          <a:stretch>
            <a:fillRect/>
          </a:stretch>
        </p:blipFill>
        <p:spPr>
          <a:xfrm>
            <a:off x="401804" y="3530516"/>
            <a:ext cx="2969009" cy="2975106"/>
          </a:xfrm>
          <a:prstGeom prst="rect">
            <a:avLst/>
          </a:prstGeom>
        </p:spPr>
      </p:pic>
      <p:sp>
        <p:nvSpPr>
          <p:cNvPr id="14" name="TextBox 13">
            <a:extLst>
              <a:ext uri="{FF2B5EF4-FFF2-40B4-BE49-F238E27FC236}">
                <a16:creationId xmlns:a16="http://schemas.microsoft.com/office/drawing/2014/main" id="{92A05CDC-994C-1E3D-E528-AB7231FAEEA0}"/>
              </a:ext>
            </a:extLst>
          </p:cNvPr>
          <p:cNvSpPr txBox="1"/>
          <p:nvPr/>
        </p:nvSpPr>
        <p:spPr>
          <a:xfrm rot="20578561">
            <a:off x="4687443" y="2699970"/>
            <a:ext cx="3402576" cy="2862322"/>
          </a:xfrm>
          <a:prstGeom prst="rect">
            <a:avLst/>
          </a:prstGeom>
          <a:noFill/>
          <a:ln w="57150">
            <a:solidFill>
              <a:srgbClr val="FF0000"/>
            </a:solidFill>
          </a:ln>
        </p:spPr>
        <p:txBody>
          <a:bodyPr wrap="square" rtlCol="0">
            <a:spAutoFit/>
          </a:bodyPr>
          <a:lstStyle/>
          <a:p>
            <a:pPr algn="ctr"/>
            <a:r>
              <a:rPr lang="en-GB" sz="3600">
                <a:solidFill>
                  <a:srgbClr val="FF0000"/>
                </a:solidFill>
                <a:latin typeface="Verdana Pro Semibold" panose="020B0704030504040204" pitchFamily="34" charset="0"/>
              </a:rPr>
              <a:t>stores and learns from the data it finds &amp; is given</a:t>
            </a:r>
          </a:p>
        </p:txBody>
      </p:sp>
      <p:pic>
        <p:nvPicPr>
          <p:cNvPr id="10" name="Picture 9" descr="A close-up of a sign&#10;&#10;AI-generated content may be incorrect.">
            <a:extLst>
              <a:ext uri="{FF2B5EF4-FFF2-40B4-BE49-F238E27FC236}">
                <a16:creationId xmlns:a16="http://schemas.microsoft.com/office/drawing/2014/main" id="{62FF4487-C6A2-191E-A5A4-0F1885AE35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184766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0E7292-2A53-2690-DB28-85A41BDB900C}"/>
              </a:ext>
            </a:extLst>
          </p:cNvPr>
          <p:cNvPicPr>
            <a:picLocks noChangeAspect="1"/>
          </p:cNvPicPr>
          <p:nvPr/>
        </p:nvPicPr>
        <p:blipFill>
          <a:blip r:embed="rId2"/>
          <a:srcRect t="168" b="15578"/>
          <a:stretch>
            <a:fillRect/>
          </a:stretch>
        </p:blipFill>
        <p:spPr>
          <a:xfrm>
            <a:off x="20" y="1282"/>
            <a:ext cx="12191980" cy="6856718"/>
          </a:xfrm>
          <a:prstGeom prst="rect">
            <a:avLst/>
          </a:prstGeom>
        </p:spPr>
      </p:pic>
    </p:spTree>
    <p:extLst>
      <p:ext uri="{BB962C8B-B14F-4D97-AF65-F5344CB8AC3E}">
        <p14:creationId xmlns:p14="http://schemas.microsoft.com/office/powerpoint/2010/main" val="418813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7929B-B4CB-2EF7-31BB-203513216994}"/>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0E5309CF-8903-C0CD-17EF-2A0241BAB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1EC846E5-FBC7-28A3-692B-CA45163A22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BB8A3067-36B2-8648-A064-FCD318A78FAA}"/>
              </a:ext>
            </a:extLst>
          </p:cNvPr>
          <p:cNvSpPr txBox="1">
            <a:spLocks/>
          </p:cNvSpPr>
          <p:nvPr/>
        </p:nvSpPr>
        <p:spPr>
          <a:xfrm>
            <a:off x="3357884"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Regulation &amp; Governance</a:t>
            </a:r>
          </a:p>
        </p:txBody>
      </p:sp>
      <p:pic>
        <p:nvPicPr>
          <p:cNvPr id="8" name="Picture 7" descr="A purple robot with yellow and blue eyes and a shield&#10;&#10;Description automatically generated">
            <a:extLst>
              <a:ext uri="{FF2B5EF4-FFF2-40B4-BE49-F238E27FC236}">
                <a16:creationId xmlns:a16="http://schemas.microsoft.com/office/drawing/2014/main" id="{BC40FE4A-9408-0BFA-24B7-969233F989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8793262" y="2860546"/>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CDCA790D-1C0E-E709-84BD-BFF6DD2355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EDE2B5F3-78BC-A411-557E-1B6BE1682A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75724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582881" y="1659672"/>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Regulation? </a:t>
            </a:r>
          </a:p>
        </p:txBody>
      </p:sp>
      <p:pic>
        <p:nvPicPr>
          <p:cNvPr id="10" name="Picture 9">
            <a:extLst>
              <a:ext uri="{FF2B5EF4-FFF2-40B4-BE49-F238E27FC236}">
                <a16:creationId xmlns:a16="http://schemas.microsoft.com/office/drawing/2014/main" id="{790373D6-74CB-0873-5143-3390CF125539}"/>
              </a:ext>
            </a:extLst>
          </p:cNvPr>
          <p:cNvPicPr>
            <a:picLocks noChangeAspect="1"/>
          </p:cNvPicPr>
          <p:nvPr/>
        </p:nvPicPr>
        <p:blipFill>
          <a:blip r:embed="rId6"/>
          <a:stretch>
            <a:fillRect/>
          </a:stretch>
        </p:blipFill>
        <p:spPr>
          <a:xfrm>
            <a:off x="274524" y="1486378"/>
            <a:ext cx="3792041" cy="4986960"/>
          </a:xfrm>
          <a:prstGeom prst="rect">
            <a:avLst/>
          </a:prstGeom>
        </p:spPr>
      </p:pic>
      <p:sp>
        <p:nvSpPr>
          <p:cNvPr id="17" name="TextBox 16">
            <a:extLst>
              <a:ext uri="{FF2B5EF4-FFF2-40B4-BE49-F238E27FC236}">
                <a16:creationId xmlns:a16="http://schemas.microsoft.com/office/drawing/2014/main" id="{3096D085-9E8D-5370-47B9-FE229093AD4E}"/>
              </a:ext>
            </a:extLst>
          </p:cNvPr>
          <p:cNvSpPr txBox="1"/>
          <p:nvPr/>
        </p:nvSpPr>
        <p:spPr>
          <a:xfrm>
            <a:off x="4571576" y="5606750"/>
            <a:ext cx="5562600" cy="646331"/>
          </a:xfrm>
          <a:prstGeom prst="rect">
            <a:avLst/>
          </a:prstGeom>
          <a:noFill/>
        </p:spPr>
        <p:txBody>
          <a:bodyPr wrap="square" rtlCol="0">
            <a:spAutoFit/>
          </a:bodyPr>
          <a:lstStyle/>
          <a:p>
            <a:r>
              <a:rPr lang="en-GB"/>
              <a:t>EU Regulatory concerns have meant that Apple &amp; Meta have decided not to launch all their AI features</a:t>
            </a:r>
          </a:p>
        </p:txBody>
      </p:sp>
      <p:sp>
        <p:nvSpPr>
          <p:cNvPr id="18" name="TextBox 17">
            <a:extLst>
              <a:ext uri="{FF2B5EF4-FFF2-40B4-BE49-F238E27FC236}">
                <a16:creationId xmlns:a16="http://schemas.microsoft.com/office/drawing/2014/main" id="{15A017F8-8886-CFED-3F6A-A84249221B09}"/>
              </a:ext>
            </a:extLst>
          </p:cNvPr>
          <p:cNvSpPr txBox="1"/>
          <p:nvPr/>
        </p:nvSpPr>
        <p:spPr>
          <a:xfrm>
            <a:off x="4537709" y="2137150"/>
            <a:ext cx="5596467" cy="2862322"/>
          </a:xfrm>
          <a:prstGeom prst="rect">
            <a:avLst/>
          </a:prstGeom>
          <a:noFill/>
        </p:spPr>
        <p:txBody>
          <a:bodyPr wrap="square" rtlCol="0">
            <a:spAutoFit/>
          </a:bodyPr>
          <a:lstStyle/>
          <a:p>
            <a:r>
              <a:rPr lang="en-GB"/>
              <a:t>Unacceptable risk list – 2 Feb 2025:</a:t>
            </a:r>
          </a:p>
          <a:p>
            <a:pPr marL="285750" indent="-285750">
              <a:buFont typeface="Arial" panose="020B0604020202020204" pitchFamily="34" charset="0"/>
              <a:buChar char="•"/>
            </a:pPr>
            <a:r>
              <a:rPr lang="en-GB"/>
              <a:t>Infers emotion</a:t>
            </a:r>
          </a:p>
          <a:p>
            <a:pPr marL="285750" indent="-285750">
              <a:buFont typeface="Arial" panose="020B0604020202020204" pitchFamily="34" charset="0"/>
              <a:buChar char="•"/>
            </a:pPr>
            <a:r>
              <a:rPr lang="en-GB"/>
              <a:t>Distorts behaviour</a:t>
            </a:r>
          </a:p>
          <a:p>
            <a:pPr marL="285750" indent="-285750">
              <a:buFont typeface="Arial" panose="020B0604020202020204" pitchFamily="34" charset="0"/>
              <a:buChar char="•"/>
            </a:pPr>
            <a:r>
              <a:rPr lang="en-GB"/>
              <a:t>Manipulative measures</a:t>
            </a:r>
          </a:p>
          <a:p>
            <a:endParaRPr lang="en-GB"/>
          </a:p>
          <a:p>
            <a:r>
              <a:rPr lang="en-GB"/>
              <a:t>Function &amp; Technical Documents:</a:t>
            </a:r>
          </a:p>
          <a:p>
            <a:pPr marL="285750" indent="-285750">
              <a:buFont typeface="Arial" panose="020B0604020202020204" pitchFamily="34" charset="0"/>
              <a:buChar char="•"/>
            </a:pPr>
            <a:r>
              <a:rPr lang="en-GB"/>
              <a:t>Requirement by Aug 2025</a:t>
            </a:r>
          </a:p>
          <a:p>
            <a:pPr marL="285750" indent="-285750">
              <a:buFont typeface="Arial" panose="020B0604020202020204" pitchFamily="34" charset="0"/>
              <a:buChar char="•"/>
            </a:pPr>
            <a:r>
              <a:rPr lang="en-GB"/>
              <a:t>Will help in interrogating providers</a:t>
            </a:r>
          </a:p>
          <a:p>
            <a:endParaRPr lang="en-GB"/>
          </a:p>
          <a:p>
            <a:r>
              <a:rPr lang="en-GB"/>
              <a:t>Bigger fines than GDPR</a:t>
            </a:r>
          </a:p>
        </p:txBody>
      </p:sp>
      <p:pic>
        <p:nvPicPr>
          <p:cNvPr id="5" name="Picture 4" descr="A close-up of a sign&#10;&#10;AI-generated content may be incorrect.">
            <a:extLst>
              <a:ext uri="{FF2B5EF4-FFF2-40B4-BE49-F238E27FC236}">
                <a16:creationId xmlns:a16="http://schemas.microsoft.com/office/drawing/2014/main" id="{96B7E562-0EA6-775D-5C8E-684C168448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2683616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4961-D2B7-5AFC-936B-AE1615A1E6AE}"/>
            </a:ext>
          </a:extLst>
        </p:cNvPr>
        <p:cNvGrpSpPr/>
        <p:nvPr/>
      </p:nvGrpSpPr>
      <p:grpSpPr>
        <a:xfrm>
          <a:off x="0" y="0"/>
          <a:ext cx="0" cy="0"/>
          <a:chOff x="0" y="0"/>
          <a:chExt cx="0" cy="0"/>
        </a:xfrm>
      </p:grpSpPr>
      <p:pic>
        <p:nvPicPr>
          <p:cNvPr id="2" name="Picture 1" descr="A blue square with white text and white dots&#10;&#10;Description automatically generated">
            <a:extLst>
              <a:ext uri="{FF2B5EF4-FFF2-40B4-BE49-F238E27FC236}">
                <a16:creationId xmlns:a16="http://schemas.microsoft.com/office/drawing/2014/main" id="{D71D5CB5-8817-32B5-7E6A-16F4129EB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304CEFBB-E315-811A-97B5-109F4ADCCE30}"/>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mn-lt"/>
              </a:rPr>
              <a:t>Regulation? </a:t>
            </a:r>
            <a:r>
              <a:rPr lang="en-GB" sz="2000" b="1" dirty="0">
                <a:latin typeface="+mn-lt"/>
              </a:rPr>
              <a:t>Italy’s new AI law! 10 areas stand out:</a:t>
            </a:r>
          </a:p>
          <a:p>
            <a:endParaRPr lang="en-GB" sz="3200" b="1" dirty="0">
              <a:latin typeface="+mn-lt"/>
            </a:endParaRPr>
          </a:p>
        </p:txBody>
      </p:sp>
      <p:pic>
        <p:nvPicPr>
          <p:cNvPr id="5" name="Picture 4" descr="A close-up of a sign&#10;&#10;AI-generated content may be incorrect.">
            <a:extLst>
              <a:ext uri="{FF2B5EF4-FFF2-40B4-BE49-F238E27FC236}">
                <a16:creationId xmlns:a16="http://schemas.microsoft.com/office/drawing/2014/main" id="{BB4272E2-E2BE-1A46-B11B-DBD7DC0E96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
        <p:nvSpPr>
          <p:cNvPr id="7" name="TextBox 6">
            <a:extLst>
              <a:ext uri="{FF2B5EF4-FFF2-40B4-BE49-F238E27FC236}">
                <a16:creationId xmlns:a16="http://schemas.microsoft.com/office/drawing/2014/main" id="{76CDD5BD-4087-A35B-C693-00ADCA7B23C8}"/>
              </a:ext>
            </a:extLst>
          </p:cNvPr>
          <p:cNvSpPr txBox="1"/>
          <p:nvPr/>
        </p:nvSpPr>
        <p:spPr>
          <a:xfrm>
            <a:off x="15002" y="1235908"/>
            <a:ext cx="12161996" cy="5424562"/>
          </a:xfrm>
          <a:prstGeom prst="rect">
            <a:avLst/>
          </a:prstGeom>
          <a:noFill/>
        </p:spPr>
        <p:txBody>
          <a:bodyPr wrap="square">
            <a:spAutoFit/>
          </a:bodyPr>
          <a:lstStyle/>
          <a:p>
            <a:r>
              <a:rPr lang="en-GB" sz="1400" b="1" dirty="0"/>
              <a:t>1. Respect for human autonomy:</a:t>
            </a:r>
            <a:endParaRPr lang="en-GB" sz="1400" dirty="0"/>
          </a:p>
          <a:p>
            <a:r>
              <a:rPr lang="en-GB" sz="1050" dirty="0"/>
              <a:t>"AI systems and models for general purposes must be developed and applied with respect for human autonomy and decision-making power, harm prevention, knowability, transparency, explainability, and the principles set out in paragraph 1, ensuring human oversight and intervention."</a:t>
            </a:r>
          </a:p>
          <a:p>
            <a:endParaRPr lang="en-GB" sz="800" dirty="0"/>
          </a:p>
          <a:p>
            <a:r>
              <a:rPr lang="en-GB" sz="1400" b="1" dirty="0"/>
              <a:t>2. Freedom of expression:</a:t>
            </a:r>
          </a:p>
          <a:p>
            <a:r>
              <a:rPr lang="en-GB" sz="1050" dirty="0"/>
              <a:t>"The use of AI systems in information occurs without compromising the freedom and pluralism of the media, freedom of expression, and the objectivity, completeness, impartiality, and fairness of information.""</a:t>
            </a:r>
          </a:p>
          <a:p>
            <a:endParaRPr lang="en-GB" sz="800" dirty="0"/>
          </a:p>
          <a:p>
            <a:r>
              <a:rPr lang="en-GB" sz="1400" b="1" dirty="0"/>
              <a:t>3. Consent for minors:</a:t>
            </a:r>
          </a:p>
          <a:p>
            <a:r>
              <a:rPr lang="en-GB" sz="1050" dirty="0"/>
              <a:t>"Access to AI technologies by minors under the age of 14 requires the consent of the person exercising parental responsibility"</a:t>
            </a:r>
          </a:p>
          <a:p>
            <a:endParaRPr lang="en-GB" sz="800" dirty="0"/>
          </a:p>
          <a:p>
            <a:r>
              <a:rPr lang="en-GB" sz="1400" b="1" dirty="0"/>
              <a:t>4. Protection of sensitive data:</a:t>
            </a:r>
          </a:p>
          <a:p>
            <a:r>
              <a:rPr lang="en-GB" sz="1050" dirty="0"/>
              <a:t>"AI systems intended for public use must be installed on servers located within the national territory, in order to guarantee the privacy and security of citizens' sensitive data."</a:t>
            </a:r>
          </a:p>
          <a:p>
            <a:endParaRPr lang="en-GB" sz="800" dirty="0"/>
          </a:p>
          <a:p>
            <a:r>
              <a:rPr lang="en-GB" sz="1400" b="1" dirty="0"/>
              <a:t>5. AI in healthcare:</a:t>
            </a:r>
          </a:p>
          <a:p>
            <a:r>
              <a:rPr lang="en-GB" sz="1050" dirty="0"/>
              <a:t>"The introduction of AI systems in the healthcare system cannot select and condition access to healthcare services according to discriminatory criteria."</a:t>
            </a:r>
          </a:p>
          <a:p>
            <a:endParaRPr lang="en-GB" sz="800" dirty="0"/>
          </a:p>
          <a:p>
            <a:r>
              <a:rPr lang="en-GB" sz="1400" b="1" dirty="0"/>
              <a:t>6. AI in the public administration:</a:t>
            </a:r>
          </a:p>
          <a:p>
            <a:r>
              <a:rPr lang="en-GB" sz="1050" dirty="0"/>
              <a:t>"The use of AI is supportive of the administrative activity, respecting the autonomy and decision-making power of the person who remains solely responsible for the measures and procedures in which AI has been used."</a:t>
            </a:r>
          </a:p>
          <a:p>
            <a:endParaRPr lang="en-GB" sz="800" dirty="0"/>
          </a:p>
          <a:p>
            <a:r>
              <a:rPr lang="en-GB" sz="1400" b="1" dirty="0"/>
              <a:t>7. Professional ethics:</a:t>
            </a:r>
            <a:endParaRPr lang="en-GB" sz="1400" dirty="0"/>
          </a:p>
          <a:p>
            <a:r>
              <a:rPr lang="en-GB" sz="1050" dirty="0"/>
              <a:t>"To ensure the relationship of trust between the professional and the client, information relating to the AI systems used by the professional is communicated to the recipient of the intellectual service in clear, simple, and comprehensive language."</a:t>
            </a:r>
          </a:p>
          <a:p>
            <a:endParaRPr lang="en-GB" sz="800" dirty="0"/>
          </a:p>
          <a:p>
            <a:r>
              <a:rPr lang="en-GB" sz="1400" b="1" dirty="0"/>
              <a:t>8. Non-consensual AI deepfakes:</a:t>
            </a:r>
          </a:p>
          <a:p>
            <a:r>
              <a:rPr lang="en-GB" sz="1050" dirty="0"/>
              <a:t>"Anyone who causes unjust harm to a person by providing, publishing, or otherwise disseminating, without their consent, images, videos, or voices falsified or altered through the use of AI systems and capable of misleading as to their authenticity, is punishable by imprisonment for one to five years."</a:t>
            </a:r>
          </a:p>
          <a:p>
            <a:endParaRPr lang="en-GB" sz="800" dirty="0"/>
          </a:p>
          <a:p>
            <a:r>
              <a:rPr lang="en-GB" sz="1400" b="1" dirty="0"/>
              <a:t>9. Copyrightability:</a:t>
            </a:r>
          </a:p>
          <a:p>
            <a:r>
              <a:rPr lang="en-GB" sz="1050" dirty="0"/>
              <a:t>"even when created with the aid of AI tools, provided they constitute the result of the intellectual work of the author."</a:t>
            </a:r>
          </a:p>
          <a:p>
            <a:endParaRPr lang="en-GB" sz="800" dirty="0"/>
          </a:p>
          <a:p>
            <a:r>
              <a:rPr lang="en-GB" sz="1400" b="1" dirty="0"/>
              <a:t>10. AI in the judicial system:</a:t>
            </a:r>
          </a:p>
          <a:p>
            <a:r>
              <a:rPr lang="en-GB" sz="1050" dirty="0"/>
              <a:t>“The judge always retains all decisions regarding the interpretation and application of the law, the assessment of facts and evidence, and the adoption of measures."</a:t>
            </a:r>
          </a:p>
        </p:txBody>
      </p:sp>
    </p:spTree>
    <p:extLst>
      <p:ext uri="{BB962C8B-B14F-4D97-AF65-F5344CB8AC3E}">
        <p14:creationId xmlns:p14="http://schemas.microsoft.com/office/powerpoint/2010/main" val="1099981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287150" y="3883725"/>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Regulation? </a:t>
            </a:r>
          </a:p>
        </p:txBody>
      </p:sp>
      <p:pic>
        <p:nvPicPr>
          <p:cNvPr id="16" name="Picture 15">
            <a:extLst>
              <a:ext uri="{FF2B5EF4-FFF2-40B4-BE49-F238E27FC236}">
                <a16:creationId xmlns:a16="http://schemas.microsoft.com/office/drawing/2014/main" id="{2E6248F9-A2F2-2744-7CD8-A6E04E24C75C}"/>
              </a:ext>
            </a:extLst>
          </p:cNvPr>
          <p:cNvPicPr>
            <a:picLocks noChangeAspect="1"/>
          </p:cNvPicPr>
          <p:nvPr/>
        </p:nvPicPr>
        <p:blipFill>
          <a:blip r:embed="rId6"/>
          <a:stretch>
            <a:fillRect/>
          </a:stretch>
        </p:blipFill>
        <p:spPr>
          <a:xfrm>
            <a:off x="515549" y="1838778"/>
            <a:ext cx="11180387" cy="2075348"/>
          </a:xfrm>
          <a:prstGeom prst="rect">
            <a:avLst/>
          </a:prstGeom>
        </p:spPr>
      </p:pic>
      <p:pic>
        <p:nvPicPr>
          <p:cNvPr id="5" name="Picture 4" descr="A close-up of a sign&#10;&#10;AI-generated content may be incorrect.">
            <a:extLst>
              <a:ext uri="{FF2B5EF4-FFF2-40B4-BE49-F238E27FC236}">
                <a16:creationId xmlns:a16="http://schemas.microsoft.com/office/drawing/2014/main" id="{343DA5AD-AADB-8AC6-0B6E-407AD50B1E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
        <p:nvSpPr>
          <p:cNvPr id="6" name="TextBox 5">
            <a:extLst>
              <a:ext uri="{FF2B5EF4-FFF2-40B4-BE49-F238E27FC236}">
                <a16:creationId xmlns:a16="http://schemas.microsoft.com/office/drawing/2014/main" id="{1F6BBF49-FA9E-4795-6936-146A9C9796A1}"/>
              </a:ext>
            </a:extLst>
          </p:cNvPr>
          <p:cNvSpPr txBox="1"/>
          <p:nvPr/>
        </p:nvSpPr>
        <p:spPr>
          <a:xfrm>
            <a:off x="3792671" y="4621938"/>
            <a:ext cx="3143838" cy="1697068"/>
          </a:xfrm>
          <a:prstGeom prst="rect">
            <a:avLst/>
          </a:prstGeom>
          <a:noFill/>
        </p:spPr>
        <p:txBody>
          <a:bodyPr wrap="square" rtlCol="0">
            <a:spAutoFit/>
          </a:bodyPr>
          <a:lstStyle/>
          <a:p>
            <a:pPr>
              <a:lnSpc>
                <a:spcPct val="150000"/>
              </a:lnSpc>
            </a:pPr>
            <a:r>
              <a:rPr lang="en-GB" sz="2400" dirty="0"/>
              <a:t>Laws relating to:</a:t>
            </a:r>
          </a:p>
          <a:p>
            <a:pPr marL="342900" indent="-342900">
              <a:lnSpc>
                <a:spcPct val="150000"/>
              </a:lnSpc>
              <a:buFont typeface="+mj-lt"/>
              <a:buAutoNum type="arabicPeriod"/>
            </a:pPr>
            <a:r>
              <a:rPr lang="en-GB" sz="2400" dirty="0"/>
              <a:t>Data Protection</a:t>
            </a:r>
          </a:p>
          <a:p>
            <a:pPr marL="342900" indent="-342900">
              <a:lnSpc>
                <a:spcPct val="150000"/>
              </a:lnSpc>
              <a:buFont typeface="+mj-lt"/>
              <a:buAutoNum type="arabicPeriod"/>
            </a:pPr>
            <a:r>
              <a:rPr lang="en-GB" sz="2400" dirty="0"/>
              <a:t>Intellectual Property</a:t>
            </a:r>
          </a:p>
        </p:txBody>
      </p:sp>
      <p:pic>
        <p:nvPicPr>
          <p:cNvPr id="7" name="Picture 6" descr="A picture containing icon&#10;&#10;Description automatically generated">
            <a:extLst>
              <a:ext uri="{FF2B5EF4-FFF2-40B4-BE49-F238E27FC236}">
                <a16:creationId xmlns:a16="http://schemas.microsoft.com/office/drawing/2014/main" id="{A5732FEF-8F18-A6BA-8876-3871031EFF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4612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grpSp>
        <p:nvGrpSpPr>
          <p:cNvPr id="18" name="Group 17">
            <a:extLst>
              <a:ext uri="{FF2B5EF4-FFF2-40B4-BE49-F238E27FC236}">
                <a16:creationId xmlns:a16="http://schemas.microsoft.com/office/drawing/2014/main" id="{91A4FB40-2B8D-A54B-C137-D72CA9C05F96}"/>
              </a:ext>
            </a:extLst>
          </p:cNvPr>
          <p:cNvGrpSpPr/>
          <p:nvPr/>
        </p:nvGrpSpPr>
        <p:grpSpPr>
          <a:xfrm>
            <a:off x="2794000" y="0"/>
            <a:ext cx="5649575" cy="6858000"/>
            <a:chOff x="3722255" y="272364"/>
            <a:chExt cx="5246253" cy="6588574"/>
          </a:xfrm>
        </p:grpSpPr>
        <p:pic>
          <p:nvPicPr>
            <p:cNvPr id="17" name="Picture 16">
              <a:extLst>
                <a:ext uri="{FF2B5EF4-FFF2-40B4-BE49-F238E27FC236}">
                  <a16:creationId xmlns:a16="http://schemas.microsoft.com/office/drawing/2014/main" id="{0A9A3592-6106-8884-297B-EEB6B3121192}"/>
                </a:ext>
              </a:extLst>
            </p:cNvPr>
            <p:cNvPicPr>
              <a:picLocks noChangeAspect="1"/>
            </p:cNvPicPr>
            <p:nvPr/>
          </p:nvPicPr>
          <p:blipFill>
            <a:blip r:embed="rId5"/>
            <a:stretch>
              <a:fillRect/>
            </a:stretch>
          </p:blipFill>
          <p:spPr>
            <a:xfrm>
              <a:off x="3722255" y="1332797"/>
              <a:ext cx="5246253" cy="5528141"/>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3944162" y="272364"/>
              <a:ext cx="1490020" cy="1792494"/>
            </a:xfrm>
            <a:prstGeom prst="rect">
              <a:avLst/>
            </a:prstGeom>
          </p:spPr>
        </p:pic>
      </p:grpSp>
      <p:pic>
        <p:nvPicPr>
          <p:cNvPr id="3" name="Picture 2" descr="A close-up of a sign&#10;&#10;AI-generated content may be incorrect.">
            <a:extLst>
              <a:ext uri="{FF2B5EF4-FFF2-40B4-BE49-F238E27FC236}">
                <a16:creationId xmlns:a16="http://schemas.microsoft.com/office/drawing/2014/main" id="{16ABD704-D2CC-0751-ABEB-502429C3E4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
        <p:nvSpPr>
          <p:cNvPr id="5" name="Title 1">
            <a:extLst>
              <a:ext uri="{FF2B5EF4-FFF2-40B4-BE49-F238E27FC236}">
                <a16:creationId xmlns:a16="http://schemas.microsoft.com/office/drawing/2014/main" id="{A75BF203-3D20-003B-F58E-5EF86268C197}"/>
              </a:ext>
            </a:extLst>
          </p:cNvPr>
          <p:cNvSpPr txBox="1">
            <a:spLocks/>
          </p:cNvSpPr>
          <p:nvPr/>
        </p:nvSpPr>
        <p:spPr>
          <a:xfrm>
            <a:off x="1371601" y="3429000"/>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Regulation</a:t>
            </a:r>
          </a:p>
        </p:txBody>
      </p:sp>
      <p:sp>
        <p:nvSpPr>
          <p:cNvPr id="6" name="Title 1">
            <a:extLst>
              <a:ext uri="{FF2B5EF4-FFF2-40B4-BE49-F238E27FC236}">
                <a16:creationId xmlns:a16="http://schemas.microsoft.com/office/drawing/2014/main" id="{3F79A0AB-3C92-5EE6-AF3E-7191C2A6B708}"/>
              </a:ext>
            </a:extLst>
          </p:cNvPr>
          <p:cNvSpPr txBox="1">
            <a:spLocks/>
          </p:cNvSpPr>
          <p:nvPr/>
        </p:nvSpPr>
        <p:spPr>
          <a:xfrm>
            <a:off x="8602745" y="3428999"/>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Governance</a:t>
            </a:r>
          </a:p>
        </p:txBody>
      </p:sp>
      <p:pic>
        <p:nvPicPr>
          <p:cNvPr id="7" name="Picture 6" descr="A picture containing icon&#10;&#10;Description automatically generated">
            <a:extLst>
              <a:ext uri="{FF2B5EF4-FFF2-40B4-BE49-F238E27FC236}">
                <a16:creationId xmlns:a16="http://schemas.microsoft.com/office/drawing/2014/main" id="{E671C3A1-DAD5-C68D-2CBF-778799C5D0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9700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3D99E8-B7EE-358B-A9BC-0E2C4F959A44}"/>
              </a:ext>
            </a:extLst>
          </p:cNvPr>
          <p:cNvPicPr>
            <a:picLocks noChangeAspect="1"/>
          </p:cNvPicPr>
          <p:nvPr/>
        </p:nvPicPr>
        <p:blipFill>
          <a:blip r:embed="rId3"/>
          <a:stretch>
            <a:fillRect/>
          </a:stretch>
        </p:blipFill>
        <p:spPr>
          <a:xfrm>
            <a:off x="207536" y="2704845"/>
            <a:ext cx="2461561" cy="2217784"/>
          </a:xfrm>
          <a:prstGeom prst="rect">
            <a:avLst/>
          </a:prstGeom>
          <a:ln>
            <a:noFill/>
          </a:ln>
          <a:effectLst>
            <a:outerShdw blurRad="292100" dist="139700" dir="2700000" algn="tl" rotWithShape="0">
              <a:srgbClr val="333333">
                <a:alpha val="65000"/>
              </a:srgbClr>
            </a:outerShdw>
          </a:effectLst>
        </p:spPr>
      </p:pic>
      <p:pic>
        <p:nvPicPr>
          <p:cNvPr id="11" name="Picture 10" descr="A group of awards on a table&#10;&#10;Description automatically generated">
            <a:extLst>
              <a:ext uri="{FF2B5EF4-FFF2-40B4-BE49-F238E27FC236}">
                <a16:creationId xmlns:a16="http://schemas.microsoft.com/office/drawing/2014/main" id="{55E5131A-03E1-A46E-F7AC-097021528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3156" y="182232"/>
            <a:ext cx="1984868" cy="2676472"/>
          </a:xfrm>
          <a:prstGeom prst="rect">
            <a:avLst/>
          </a:prstGeom>
          <a:ln>
            <a:noFill/>
          </a:ln>
          <a:effectLst>
            <a:outerShdw blurRad="292100" dist="139700" dir="2700000" algn="tl" rotWithShape="0">
              <a:srgbClr val="333333">
                <a:alpha val="65000"/>
              </a:srgbClr>
            </a:outerShdw>
          </a:effectLst>
        </p:spPr>
      </p:pic>
      <p:pic>
        <p:nvPicPr>
          <p:cNvPr id="15" name="Picture 14" descr="A black and gold sign with text&#10;&#10;Description automatically generated">
            <a:extLst>
              <a:ext uri="{FF2B5EF4-FFF2-40B4-BE49-F238E27FC236}">
                <a16:creationId xmlns:a16="http://schemas.microsoft.com/office/drawing/2014/main" id="{9430691D-F882-786F-3C85-F5B53B483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040" y="2542072"/>
            <a:ext cx="2203840" cy="2203840"/>
          </a:xfrm>
          <a:prstGeom prst="rect">
            <a:avLst/>
          </a:prstGeom>
          <a:ln>
            <a:noFill/>
          </a:ln>
          <a:effectLst>
            <a:outerShdw blurRad="292100" dist="139700" dir="2700000" algn="tl" rotWithShape="0">
              <a:srgbClr val="333333">
                <a:alpha val="65000"/>
              </a:srgbClr>
            </a:outerShdw>
          </a:effectLst>
        </p:spPr>
      </p:pic>
      <p:pic>
        <p:nvPicPr>
          <p:cNvPr id="25" name="Picture 24" descr="A glass star shaped award&#10;&#10;Description automatically generated">
            <a:extLst>
              <a:ext uri="{FF2B5EF4-FFF2-40B4-BE49-F238E27FC236}">
                <a16:creationId xmlns:a16="http://schemas.microsoft.com/office/drawing/2014/main" id="{44ABFEC7-6DAC-CC88-C3B6-7748316F689D}"/>
              </a:ext>
            </a:extLst>
          </p:cNvPr>
          <p:cNvPicPr>
            <a:picLocks noChangeAspect="1"/>
          </p:cNvPicPr>
          <p:nvPr/>
        </p:nvPicPr>
        <p:blipFill rotWithShape="1">
          <a:blip r:embed="rId6">
            <a:extLst>
              <a:ext uri="{28A0092B-C50C-407E-A947-70E740481C1C}">
                <a14:useLocalDpi xmlns:a14="http://schemas.microsoft.com/office/drawing/2010/main" val="0"/>
              </a:ext>
            </a:extLst>
          </a:blip>
          <a:srcRect t="12162" b="7027"/>
          <a:stretch/>
        </p:blipFill>
        <p:spPr>
          <a:xfrm>
            <a:off x="2055165" y="4616046"/>
            <a:ext cx="1965912" cy="2119182"/>
          </a:xfrm>
          <a:prstGeom prst="rect">
            <a:avLst/>
          </a:prstGeom>
          <a:ln>
            <a:noFill/>
          </a:ln>
          <a:effectLst>
            <a:outerShdw blurRad="292100" dist="139700" dir="2700000" algn="tl" rotWithShape="0">
              <a:srgbClr val="333333">
                <a:alpha val="65000"/>
              </a:srgbClr>
            </a:outerShdw>
          </a:effectLst>
        </p:spPr>
      </p:pic>
      <p:pic>
        <p:nvPicPr>
          <p:cNvPr id="13" name="Picture 12" descr="A black and gold text with a circle and stars&#10;&#10;Description automatically generated">
            <a:extLst>
              <a:ext uri="{FF2B5EF4-FFF2-40B4-BE49-F238E27FC236}">
                <a16:creationId xmlns:a16="http://schemas.microsoft.com/office/drawing/2014/main" id="{8838E969-5629-BFBB-6197-8A27FB590A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9225" y="1756784"/>
            <a:ext cx="2203840" cy="2203840"/>
          </a:xfrm>
          <a:prstGeom prst="rect">
            <a:avLst/>
          </a:prstGeom>
          <a:ln>
            <a:noFill/>
          </a:ln>
          <a:effectLst>
            <a:outerShdw blurRad="292100" dist="139700" dir="2700000" algn="tl" rotWithShape="0">
              <a:srgbClr val="333333">
                <a:alpha val="65000"/>
              </a:srgbClr>
            </a:outerShdw>
          </a:effectLst>
        </p:spPr>
      </p:pic>
      <p:pic>
        <p:nvPicPr>
          <p:cNvPr id="29" name="Picture 28" descr="A purple award on a glass table&#10;&#10;Description automatically generated">
            <a:extLst>
              <a:ext uri="{FF2B5EF4-FFF2-40B4-BE49-F238E27FC236}">
                <a16:creationId xmlns:a16="http://schemas.microsoft.com/office/drawing/2014/main" id="{E82D045F-3C0D-C253-0748-0ECB3E85C8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6726" y="3960624"/>
            <a:ext cx="2029262" cy="2767913"/>
          </a:xfrm>
          <a:prstGeom prst="rect">
            <a:avLst/>
          </a:prstGeom>
          <a:ln>
            <a:noFill/>
          </a:ln>
          <a:effectLst>
            <a:outerShdw blurRad="292100" dist="139700" dir="2700000" algn="tl" rotWithShape="0">
              <a:srgbClr val="333333">
                <a:alpha val="65000"/>
              </a:srgbClr>
            </a:outerShdw>
          </a:effectLst>
        </p:spPr>
      </p:pic>
      <p:pic>
        <p:nvPicPr>
          <p:cNvPr id="31" name="Picture 30" descr="A group of women posing for a photo&#10;&#10;Description automatically generated">
            <a:extLst>
              <a:ext uri="{FF2B5EF4-FFF2-40B4-BE49-F238E27FC236}">
                <a16:creationId xmlns:a16="http://schemas.microsoft.com/office/drawing/2014/main" id="{E40D005E-A630-55FB-AC08-5CF1CA8A0A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0083" y="5069705"/>
            <a:ext cx="1822591" cy="1211863"/>
          </a:xfrm>
          <a:prstGeom prst="rect">
            <a:avLst/>
          </a:prstGeom>
          <a:ln>
            <a:noFill/>
          </a:ln>
          <a:effectLst>
            <a:outerShdw blurRad="292100" dist="139700" dir="2700000" algn="tl" rotWithShape="0">
              <a:srgbClr val="333333">
                <a:alpha val="65000"/>
              </a:srgbClr>
            </a:outerShdw>
          </a:effectLst>
        </p:spPr>
      </p:pic>
      <p:pic>
        <p:nvPicPr>
          <p:cNvPr id="33" name="Picture 32" descr="A group of women posing for a photo&#10;&#10;Description automatically generated">
            <a:extLst>
              <a:ext uri="{FF2B5EF4-FFF2-40B4-BE49-F238E27FC236}">
                <a16:creationId xmlns:a16="http://schemas.microsoft.com/office/drawing/2014/main" id="{7DB1D463-60AB-73A7-C334-5139A4B6F6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6509" y="168979"/>
            <a:ext cx="2029262" cy="1351489"/>
          </a:xfrm>
          <a:prstGeom prst="rect">
            <a:avLst/>
          </a:prstGeom>
          <a:ln>
            <a:noFill/>
          </a:ln>
          <a:effectLst>
            <a:outerShdw blurRad="292100" dist="139700" dir="2700000" algn="tl" rotWithShape="0">
              <a:srgbClr val="333333">
                <a:alpha val="65000"/>
              </a:srgbClr>
            </a:outerShdw>
          </a:effectLst>
        </p:spPr>
      </p:pic>
      <p:pic>
        <p:nvPicPr>
          <p:cNvPr id="35" name="Picture 34" descr="A group of women posing for a photo&#10;&#10;Description automatically generated">
            <a:extLst>
              <a:ext uri="{FF2B5EF4-FFF2-40B4-BE49-F238E27FC236}">
                <a16:creationId xmlns:a16="http://schemas.microsoft.com/office/drawing/2014/main" id="{54F8AB6E-3EC1-4ECF-71E3-38CD4FFE97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1158" y="4971668"/>
            <a:ext cx="2200275" cy="1466850"/>
          </a:xfrm>
          <a:prstGeom prst="rect">
            <a:avLst/>
          </a:prstGeom>
          <a:ln>
            <a:noFill/>
          </a:ln>
          <a:effectLst>
            <a:outerShdw blurRad="292100" dist="139700" dir="2700000" algn="tl" rotWithShape="0">
              <a:srgbClr val="333333">
                <a:alpha val="65000"/>
              </a:srgbClr>
            </a:outerShdw>
          </a:effectLst>
        </p:spPr>
      </p:pic>
      <p:pic>
        <p:nvPicPr>
          <p:cNvPr id="37" name="Picture 36" descr="A purple robot with a trophy&#10;&#10;Description automatically generated">
            <a:extLst>
              <a:ext uri="{FF2B5EF4-FFF2-40B4-BE49-F238E27FC236}">
                <a16:creationId xmlns:a16="http://schemas.microsoft.com/office/drawing/2014/main" id="{5AD0FE81-2E17-5ED4-5D60-43BEA0600B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8818" y="1949556"/>
            <a:ext cx="1627999" cy="1958483"/>
          </a:xfrm>
          <a:prstGeom prst="rect">
            <a:avLst/>
          </a:prstGeom>
        </p:spPr>
      </p:pic>
      <p:pic>
        <p:nvPicPr>
          <p:cNvPr id="3" name="Picture 2">
            <a:extLst>
              <a:ext uri="{FF2B5EF4-FFF2-40B4-BE49-F238E27FC236}">
                <a16:creationId xmlns:a16="http://schemas.microsoft.com/office/drawing/2014/main" id="{FAFD3AAA-3849-CF19-324A-792007E74804}"/>
              </a:ext>
            </a:extLst>
          </p:cNvPr>
          <p:cNvPicPr>
            <a:picLocks noChangeAspect="1"/>
          </p:cNvPicPr>
          <p:nvPr/>
        </p:nvPicPr>
        <p:blipFill rotWithShape="1">
          <a:blip r:embed="rId13"/>
          <a:srcRect l="15050" t="4297" r="11606" b="8405"/>
          <a:stretch/>
        </p:blipFill>
        <p:spPr>
          <a:xfrm>
            <a:off x="9446602" y="4253246"/>
            <a:ext cx="2046463" cy="2435843"/>
          </a:xfrm>
          <a:prstGeom prst="rect">
            <a:avLst/>
          </a:prstGeom>
          <a:ln>
            <a:noFill/>
          </a:ln>
          <a:effectLst>
            <a:outerShdw blurRad="292100" dist="139700" dir="2700000" algn="tl" rotWithShape="0">
              <a:srgbClr val="333333">
                <a:alpha val="65000"/>
              </a:srgbClr>
            </a:outerShdw>
          </a:effectLst>
        </p:spPr>
      </p:pic>
      <p:grpSp>
        <p:nvGrpSpPr>
          <p:cNvPr id="23" name="Group 22">
            <a:extLst>
              <a:ext uri="{FF2B5EF4-FFF2-40B4-BE49-F238E27FC236}">
                <a16:creationId xmlns:a16="http://schemas.microsoft.com/office/drawing/2014/main" id="{197122EA-03B3-A225-0823-D245E263CD1B}"/>
              </a:ext>
            </a:extLst>
          </p:cNvPr>
          <p:cNvGrpSpPr/>
          <p:nvPr/>
        </p:nvGrpSpPr>
        <p:grpSpPr>
          <a:xfrm>
            <a:off x="59141" y="122772"/>
            <a:ext cx="3639983" cy="2347473"/>
            <a:chOff x="59141" y="122772"/>
            <a:chExt cx="3639983" cy="2347473"/>
          </a:xfrm>
        </p:grpSpPr>
        <p:pic>
          <p:nvPicPr>
            <p:cNvPr id="17" name="Picture 16" descr="A white rectangular object with text&#10;&#10;Description automatically generated">
              <a:extLst>
                <a:ext uri="{FF2B5EF4-FFF2-40B4-BE49-F238E27FC236}">
                  <a16:creationId xmlns:a16="http://schemas.microsoft.com/office/drawing/2014/main" id="{ED4DEF61-099E-8E24-E462-15033A50085E}"/>
                </a:ext>
              </a:extLst>
            </p:cNvPr>
            <p:cNvPicPr>
              <a:picLocks noChangeAspect="1"/>
            </p:cNvPicPr>
            <p:nvPr/>
          </p:nvPicPr>
          <p:blipFill rotWithShape="1">
            <a:blip r:embed="rId14">
              <a:extLst>
                <a:ext uri="{28A0092B-C50C-407E-A947-70E740481C1C}">
                  <a14:useLocalDpi xmlns:a14="http://schemas.microsoft.com/office/drawing/2010/main" val="0"/>
                </a:ext>
              </a:extLst>
            </a:blip>
            <a:srcRect l="18502" r="17223" b="20667"/>
            <a:stretch/>
          </p:blipFill>
          <p:spPr>
            <a:xfrm>
              <a:off x="59141" y="122772"/>
              <a:ext cx="3639983" cy="2347473"/>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1F606B59-9449-795D-1B39-B3C70B52C990}"/>
                </a:ext>
              </a:extLst>
            </p:cNvPr>
            <p:cNvSpPr txBox="1"/>
            <p:nvPr/>
          </p:nvSpPr>
          <p:spPr>
            <a:xfrm>
              <a:off x="2743200" y="179407"/>
              <a:ext cx="885983" cy="477054"/>
            </a:xfrm>
            <a:prstGeom prst="rect">
              <a:avLst/>
            </a:prstGeom>
            <a:noFill/>
          </p:spPr>
          <p:txBody>
            <a:bodyPr wrap="square" rtlCol="0">
              <a:spAutoFit/>
            </a:bodyPr>
            <a:lstStyle/>
            <a:p>
              <a:r>
                <a:rPr lang="en-GB" sz="2500" b="1">
                  <a:solidFill>
                    <a:srgbClr val="4A2A7D"/>
                  </a:solidFill>
                </a:rPr>
                <a:t>2024</a:t>
              </a:r>
            </a:p>
          </p:txBody>
        </p:sp>
      </p:grpSp>
      <p:pic>
        <p:nvPicPr>
          <p:cNvPr id="5" name="Picture 4" descr="A purple and gold background with text&#10;&#10;Description automatically generated">
            <a:extLst>
              <a:ext uri="{FF2B5EF4-FFF2-40B4-BE49-F238E27FC236}">
                <a16:creationId xmlns:a16="http://schemas.microsoft.com/office/drawing/2014/main" id="{086F9C83-8A4B-F042-E6EE-E415AF0E7FEA}"/>
              </a:ext>
            </a:extLst>
          </p:cNvPr>
          <p:cNvPicPr>
            <a:picLocks noChangeAspect="1"/>
          </p:cNvPicPr>
          <p:nvPr/>
        </p:nvPicPr>
        <p:blipFill rotWithShape="1">
          <a:blip r:embed="rId15">
            <a:extLst>
              <a:ext uri="{28A0092B-C50C-407E-A947-70E740481C1C}">
                <a14:useLocalDpi xmlns:a14="http://schemas.microsoft.com/office/drawing/2010/main" val="0"/>
              </a:ext>
            </a:extLst>
          </a:blip>
          <a:srcRect l="19874" t="4296" r="19350" b="8405"/>
          <a:stretch/>
        </p:blipFill>
        <p:spPr>
          <a:xfrm>
            <a:off x="3125252" y="1896970"/>
            <a:ext cx="1862876" cy="2675774"/>
          </a:xfrm>
          <a:prstGeom prst="rect">
            <a:avLst/>
          </a:prstGeom>
          <a:ln>
            <a:noFill/>
          </a:ln>
          <a:effectLst>
            <a:outerShdw blurRad="292100" dist="139700" dir="2700000" algn="tl" rotWithShape="0">
              <a:srgbClr val="333333">
                <a:alpha val="65000"/>
              </a:srgbClr>
            </a:outerShdw>
          </a:effectLst>
        </p:spPr>
      </p:pic>
      <p:pic>
        <p:nvPicPr>
          <p:cNvPr id="2" name="Picture 1" descr="A close-up of a sign&#10;&#10;AI-generated content may be incorrect.">
            <a:extLst>
              <a:ext uri="{FF2B5EF4-FFF2-40B4-BE49-F238E27FC236}">
                <a16:creationId xmlns:a16="http://schemas.microsoft.com/office/drawing/2014/main" id="{386DF81D-98EE-C82E-E861-FBA23EBA40F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1835986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7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4F128992-5594-B4D0-2210-9A3889D801D3}"/>
              </a:ext>
            </a:extLst>
          </p:cNvPr>
          <p:cNvPicPr>
            <a:picLocks noChangeAspect="1"/>
          </p:cNvPicPr>
          <p:nvPr/>
        </p:nvPicPr>
        <p:blipFill>
          <a:blip r:embed="rId2"/>
          <a:stretch>
            <a:fillRect/>
          </a:stretch>
        </p:blipFill>
        <p:spPr>
          <a:xfrm>
            <a:off x="1404924" y="643467"/>
            <a:ext cx="9382152" cy="5571066"/>
          </a:xfrm>
          <a:prstGeom prst="rect">
            <a:avLst/>
          </a:prstGeom>
        </p:spPr>
      </p:pic>
    </p:spTree>
    <p:extLst>
      <p:ext uri="{BB962C8B-B14F-4D97-AF65-F5344CB8AC3E}">
        <p14:creationId xmlns:p14="http://schemas.microsoft.com/office/powerpoint/2010/main" val="121889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357529" y="1233031"/>
            <a:ext cx="1604570" cy="1865794"/>
          </a:xfrm>
          <a:prstGeom prst="rect">
            <a:avLst/>
          </a:prstGeom>
        </p:spPr>
      </p:pic>
      <p:pic>
        <p:nvPicPr>
          <p:cNvPr id="3" name="Picture 2" descr="A close-up of a sign&#10;&#10;AI-generated content may be incorrect.">
            <a:extLst>
              <a:ext uri="{FF2B5EF4-FFF2-40B4-BE49-F238E27FC236}">
                <a16:creationId xmlns:a16="http://schemas.microsoft.com/office/drawing/2014/main" id="{A27AC205-175B-7C39-D9C3-F8267443C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a:extLst>
              <a:ext uri="{FF2B5EF4-FFF2-40B4-BE49-F238E27FC236}">
                <a16:creationId xmlns:a16="http://schemas.microsoft.com/office/drawing/2014/main" id="{1324DBDB-34F3-FE04-96B6-78F85EEE48ED}"/>
              </a:ext>
            </a:extLst>
          </p:cNvPr>
          <p:cNvPicPr>
            <a:picLocks noChangeAspect="1"/>
          </p:cNvPicPr>
          <p:nvPr/>
        </p:nvPicPr>
        <p:blipFill>
          <a:blip r:embed="rId7"/>
          <a:stretch>
            <a:fillRect/>
          </a:stretch>
        </p:blipFill>
        <p:spPr>
          <a:xfrm>
            <a:off x="2138789" y="912457"/>
            <a:ext cx="7036162" cy="5340624"/>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C1EDB4C3-6F58-30DA-6B78-A9953FC132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500758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322216" y="3872476"/>
            <a:ext cx="1490020" cy="1792494"/>
          </a:xfrm>
          <a:prstGeom prst="rect">
            <a:avLst/>
          </a:prstGeom>
        </p:spPr>
      </p:pic>
      <p:grpSp>
        <p:nvGrpSpPr>
          <p:cNvPr id="18" name="Group 17">
            <a:extLst>
              <a:ext uri="{FF2B5EF4-FFF2-40B4-BE49-F238E27FC236}">
                <a16:creationId xmlns:a16="http://schemas.microsoft.com/office/drawing/2014/main" id="{B5DCDFE7-FB7A-274D-2CC2-9414C2E5355A}"/>
              </a:ext>
            </a:extLst>
          </p:cNvPr>
          <p:cNvGrpSpPr/>
          <p:nvPr/>
        </p:nvGrpSpPr>
        <p:grpSpPr>
          <a:xfrm>
            <a:off x="2813867" y="1332797"/>
            <a:ext cx="5640020" cy="4058712"/>
            <a:chOff x="3486727" y="853528"/>
            <a:chExt cx="5223164" cy="3672507"/>
          </a:xfrm>
        </p:grpSpPr>
        <p:pic>
          <p:nvPicPr>
            <p:cNvPr id="17" name="Picture 16">
              <a:extLst>
                <a:ext uri="{FF2B5EF4-FFF2-40B4-BE49-F238E27FC236}">
                  <a16:creationId xmlns:a16="http://schemas.microsoft.com/office/drawing/2014/main" id="{8CBE3B5D-2BBB-E33A-2316-36CC86E58044}"/>
                </a:ext>
              </a:extLst>
            </p:cNvPr>
            <p:cNvPicPr>
              <a:picLocks noChangeAspect="1"/>
            </p:cNvPicPr>
            <p:nvPr/>
          </p:nvPicPr>
          <p:blipFill>
            <a:blip r:embed="rId6"/>
            <a:srcRect b="85328"/>
            <a:stretch/>
          </p:blipFill>
          <p:spPr>
            <a:xfrm>
              <a:off x="3491345" y="853528"/>
              <a:ext cx="5218546" cy="958537"/>
            </a:xfrm>
            <a:prstGeom prst="rect">
              <a:avLst/>
            </a:prstGeom>
          </p:spPr>
        </p:pic>
        <p:pic>
          <p:nvPicPr>
            <p:cNvPr id="15" name="Picture 14">
              <a:extLst>
                <a:ext uri="{FF2B5EF4-FFF2-40B4-BE49-F238E27FC236}">
                  <a16:creationId xmlns:a16="http://schemas.microsoft.com/office/drawing/2014/main" id="{88151E15-1ECB-2DB9-489D-69B2D3A67A56}"/>
                </a:ext>
              </a:extLst>
            </p:cNvPr>
            <p:cNvPicPr>
              <a:picLocks noChangeAspect="1"/>
            </p:cNvPicPr>
            <p:nvPr/>
          </p:nvPicPr>
          <p:blipFill>
            <a:blip r:embed="rId6"/>
            <a:srcRect t="93140"/>
            <a:stretch/>
          </p:blipFill>
          <p:spPr>
            <a:xfrm>
              <a:off x="3486727" y="4077854"/>
              <a:ext cx="5218546" cy="448181"/>
            </a:xfrm>
            <a:prstGeom prst="rect">
              <a:avLst/>
            </a:prstGeom>
          </p:spPr>
        </p:pic>
        <p:pic>
          <p:nvPicPr>
            <p:cNvPr id="16" name="Picture 15">
              <a:extLst>
                <a:ext uri="{FF2B5EF4-FFF2-40B4-BE49-F238E27FC236}">
                  <a16:creationId xmlns:a16="http://schemas.microsoft.com/office/drawing/2014/main" id="{4B48123B-C302-DCE9-F36F-E8AD73F3CFE8}"/>
                </a:ext>
              </a:extLst>
            </p:cNvPr>
            <p:cNvPicPr>
              <a:picLocks noChangeAspect="1"/>
            </p:cNvPicPr>
            <p:nvPr/>
          </p:nvPicPr>
          <p:blipFill>
            <a:blip r:embed="rId6"/>
            <a:srcRect t="41464" b="23474"/>
            <a:stretch/>
          </p:blipFill>
          <p:spPr>
            <a:xfrm>
              <a:off x="3486727" y="1708728"/>
              <a:ext cx="5218546" cy="2290617"/>
            </a:xfrm>
            <a:prstGeom prst="rect">
              <a:avLst/>
            </a:prstGeom>
          </p:spPr>
        </p:pic>
      </p:grpSp>
      <p:pic>
        <p:nvPicPr>
          <p:cNvPr id="3" name="Picture 2" descr="A close-up of a sign&#10;&#10;AI-generated content may be incorrect.">
            <a:extLst>
              <a:ext uri="{FF2B5EF4-FFF2-40B4-BE49-F238E27FC236}">
                <a16:creationId xmlns:a16="http://schemas.microsoft.com/office/drawing/2014/main" id="{9D4F13AE-BAB0-97B7-4BC7-940740AF03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399DFB6-7770-B9FC-98AC-019D1CFEA7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410158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16" name="Picture 15">
            <a:extLst>
              <a:ext uri="{FF2B5EF4-FFF2-40B4-BE49-F238E27FC236}">
                <a16:creationId xmlns:a16="http://schemas.microsoft.com/office/drawing/2014/main" id="{02E373FA-419E-B059-F003-B308C97807FF}"/>
              </a:ext>
            </a:extLst>
          </p:cNvPr>
          <p:cNvPicPr>
            <a:picLocks noChangeAspect="1"/>
          </p:cNvPicPr>
          <p:nvPr/>
        </p:nvPicPr>
        <p:blipFill>
          <a:blip r:embed="rId4"/>
          <a:stretch>
            <a:fillRect/>
          </a:stretch>
        </p:blipFill>
        <p:spPr>
          <a:xfrm>
            <a:off x="6522027" y="946382"/>
            <a:ext cx="5874327" cy="6087110"/>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5" name="Picture 4">
            <a:extLst>
              <a:ext uri="{FF2B5EF4-FFF2-40B4-BE49-F238E27FC236}">
                <a16:creationId xmlns:a16="http://schemas.microsoft.com/office/drawing/2014/main" id="{6FCF87E3-03FF-ACC6-6870-508B4F177347}"/>
              </a:ext>
            </a:extLst>
          </p:cNvPr>
          <p:cNvPicPr>
            <a:picLocks noChangeAspect="1"/>
          </p:cNvPicPr>
          <p:nvPr/>
        </p:nvPicPr>
        <p:blipFill>
          <a:blip r:embed="rId6"/>
          <a:stretch>
            <a:fillRect/>
          </a:stretch>
        </p:blipFill>
        <p:spPr>
          <a:xfrm>
            <a:off x="64959" y="1882695"/>
            <a:ext cx="6178868" cy="3092609"/>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621">
            <a:off x="3833194" y="436549"/>
            <a:ext cx="1490020" cy="1792494"/>
          </a:xfrm>
          <a:prstGeom prst="rect">
            <a:avLst/>
          </a:prstGeom>
        </p:spPr>
      </p:pic>
      <p:pic>
        <p:nvPicPr>
          <p:cNvPr id="3" name="Picture 2" descr="A close-up of a sign&#10;&#10;AI-generated content may be incorrect.">
            <a:extLst>
              <a:ext uri="{FF2B5EF4-FFF2-40B4-BE49-F238E27FC236}">
                <a16:creationId xmlns:a16="http://schemas.microsoft.com/office/drawing/2014/main" id="{184C924D-9357-40E5-5085-CB3082A3F8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A91A8F61-63A3-62A6-F145-6A675F86AF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973964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903B8D-2DB0-2278-D143-7ABB42D97907}"/>
              </a:ext>
            </a:extLst>
          </p:cNvPr>
          <p:cNvPicPr>
            <a:picLocks noChangeAspect="1"/>
          </p:cNvPicPr>
          <p:nvPr/>
        </p:nvPicPr>
        <p:blipFill>
          <a:blip r:embed="rId3"/>
          <a:srcRect r="5039"/>
          <a:stretch>
            <a:fillRect/>
          </a:stretch>
        </p:blipFill>
        <p:spPr>
          <a:xfrm>
            <a:off x="96775" y="2055574"/>
            <a:ext cx="5411205" cy="2210599"/>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5" name="Picture 4" descr="A close-up of a sign&#10;&#10;AI-generated content may be incorrect.">
            <a:extLst>
              <a:ext uri="{FF2B5EF4-FFF2-40B4-BE49-F238E27FC236}">
                <a16:creationId xmlns:a16="http://schemas.microsoft.com/office/drawing/2014/main" id="{635B30EB-ED15-57A6-1661-6B5B8CF142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9" name="Picture 8">
            <a:extLst>
              <a:ext uri="{FF2B5EF4-FFF2-40B4-BE49-F238E27FC236}">
                <a16:creationId xmlns:a16="http://schemas.microsoft.com/office/drawing/2014/main" id="{8040C171-165C-127A-7900-2E112EB07319}"/>
              </a:ext>
            </a:extLst>
          </p:cNvPr>
          <p:cNvPicPr>
            <a:picLocks noChangeAspect="1"/>
          </p:cNvPicPr>
          <p:nvPr/>
        </p:nvPicPr>
        <p:blipFill>
          <a:blip r:embed="rId7"/>
          <a:stretch>
            <a:fillRect/>
          </a:stretch>
        </p:blipFill>
        <p:spPr>
          <a:xfrm>
            <a:off x="6415734" y="1262971"/>
            <a:ext cx="5776266" cy="4198051"/>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79621">
            <a:off x="3365821" y="231257"/>
            <a:ext cx="1490020" cy="1792494"/>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3F4ACABB-F3BE-948E-1C7C-A2A725C613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089" y="6220905"/>
            <a:ext cx="1666701" cy="542287"/>
          </a:xfrm>
          <a:prstGeom prst="rect">
            <a:avLst/>
          </a:prstGeom>
        </p:spPr>
      </p:pic>
      <p:pic>
        <p:nvPicPr>
          <p:cNvPr id="3" name="Picture 2">
            <a:extLst>
              <a:ext uri="{FF2B5EF4-FFF2-40B4-BE49-F238E27FC236}">
                <a16:creationId xmlns:a16="http://schemas.microsoft.com/office/drawing/2014/main" id="{D2C5355E-C69C-3031-3BBA-9B6310A2221C}"/>
              </a:ext>
            </a:extLst>
          </p:cNvPr>
          <p:cNvPicPr>
            <a:picLocks noChangeAspect="1"/>
          </p:cNvPicPr>
          <p:nvPr/>
        </p:nvPicPr>
        <p:blipFill>
          <a:blip r:embed="rId10"/>
          <a:stretch>
            <a:fillRect/>
          </a:stretch>
        </p:blipFill>
        <p:spPr>
          <a:xfrm>
            <a:off x="96775" y="4988950"/>
            <a:ext cx="6450578" cy="1157581"/>
          </a:xfrm>
          <a:prstGeom prst="rect">
            <a:avLst/>
          </a:prstGeom>
        </p:spPr>
      </p:pic>
    </p:spTree>
    <p:extLst>
      <p:ext uri="{BB962C8B-B14F-4D97-AF65-F5344CB8AC3E}">
        <p14:creationId xmlns:p14="http://schemas.microsoft.com/office/powerpoint/2010/main" val="247452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E24F-FC1F-9A3A-48EF-1B6B70DDECAB}"/>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35340B12-9CD5-B0C7-E4A4-5D98D6248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8C3EC1D-7CFA-BAAC-507C-27A1BE340C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56785DCF-D25F-2F80-7F31-7C8094743EA0}"/>
              </a:ext>
            </a:extLst>
          </p:cNvPr>
          <p:cNvSpPr txBox="1">
            <a:spLocks/>
          </p:cNvSpPr>
          <p:nvPr/>
        </p:nvSpPr>
        <p:spPr>
          <a:xfrm>
            <a:off x="4235642"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Where to get started</a:t>
            </a:r>
          </a:p>
        </p:txBody>
      </p:sp>
      <p:pic>
        <p:nvPicPr>
          <p:cNvPr id="8" name="Picture 7" descr="A purple robot with yellow and blue eyes and a shield&#10;&#10;Description automatically generated">
            <a:extLst>
              <a:ext uri="{FF2B5EF4-FFF2-40B4-BE49-F238E27FC236}">
                <a16:creationId xmlns:a16="http://schemas.microsoft.com/office/drawing/2014/main" id="{5915ED29-87E3-2160-1470-3EADF0E53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646135" y="2703484"/>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0054E656-1725-68D9-69EE-7FF89147E1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C9366851-CB39-D606-E04A-A761EBF345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42291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11DC4127-31DF-B53B-5161-908F599EB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3211911" y="5086036"/>
            <a:ext cx="1490020" cy="1792494"/>
          </a:xfrm>
          <a:prstGeom prst="rect">
            <a:avLst/>
          </a:prstGeom>
        </p:spPr>
      </p:pic>
      <p:sp>
        <p:nvSpPr>
          <p:cNvPr id="10" name="Title 1">
            <a:extLst>
              <a:ext uri="{FF2B5EF4-FFF2-40B4-BE49-F238E27FC236}">
                <a16:creationId xmlns:a16="http://schemas.microsoft.com/office/drawing/2014/main" id="{CFF97ABD-BD88-9621-17EB-77BB5E47A8F7}"/>
              </a:ext>
            </a:extLst>
          </p:cNvPr>
          <p:cNvSpPr txBox="1">
            <a:spLocks/>
          </p:cNvSpPr>
          <p:nvPr/>
        </p:nvSpPr>
        <p:spPr>
          <a:xfrm>
            <a:off x="1583266" y="167342"/>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The </a:t>
            </a:r>
            <a:r>
              <a:rPr lang="en-GB" sz="3200" b="1">
                <a:solidFill>
                  <a:prstClr val="black"/>
                </a:solidFill>
                <a:latin typeface="Calibri" panose="020F0502020204030204"/>
              </a:rPr>
              <a:t>p</a:t>
            </a:r>
            <a:r>
              <a:rPr kumimoji="0" lang="en-GB" sz="3200" b="1" i="0" u="none" strike="noStrike" kern="1200" cap="none" spc="0" normalizeH="0" baseline="0" noProof="0" err="1">
                <a:ln>
                  <a:noFill/>
                </a:ln>
                <a:solidFill>
                  <a:prstClr val="black"/>
                </a:solidFill>
                <a:effectLst/>
                <a:uLnTx/>
                <a:uFillTx/>
                <a:latin typeface="Calibri" panose="020F0502020204030204"/>
                <a:ea typeface="+mj-ea"/>
                <a:cs typeface="+mj-cs"/>
              </a:rPr>
              <a:t>rinciples</a:t>
            </a:r>
            <a:endParaRPr kumimoji="0" lang="en-GB" sz="3200" b="1" i="0" u="none" strike="noStrike" kern="1200" cap="none" spc="0" normalizeH="0" baseline="0" noProof="0">
              <a:ln>
                <a:noFill/>
              </a:ln>
              <a:solidFill>
                <a:prstClr val="black"/>
              </a:solidFill>
              <a:effectLst/>
              <a:uLnTx/>
              <a:uFillTx/>
              <a:latin typeface="Calibri" panose="020F0502020204030204"/>
              <a:ea typeface="+mj-ea"/>
              <a:cs typeface="+mj-cs"/>
            </a:endParaRPr>
          </a:p>
        </p:txBody>
      </p:sp>
      <p:grpSp>
        <p:nvGrpSpPr>
          <p:cNvPr id="25" name="Group 24">
            <a:extLst>
              <a:ext uri="{FF2B5EF4-FFF2-40B4-BE49-F238E27FC236}">
                <a16:creationId xmlns:a16="http://schemas.microsoft.com/office/drawing/2014/main" id="{D871371F-6928-D46F-6C1B-C3DE71D64271}"/>
              </a:ext>
            </a:extLst>
          </p:cNvPr>
          <p:cNvGrpSpPr/>
          <p:nvPr/>
        </p:nvGrpSpPr>
        <p:grpSpPr>
          <a:xfrm>
            <a:off x="3123372" y="768529"/>
            <a:ext cx="5554427" cy="5213755"/>
            <a:chOff x="4176344" y="733407"/>
            <a:chExt cx="5882350" cy="5674731"/>
          </a:xfrm>
        </p:grpSpPr>
        <p:sp>
          <p:nvSpPr>
            <p:cNvPr id="12" name="Hexagon 11">
              <a:extLst>
                <a:ext uri="{FF2B5EF4-FFF2-40B4-BE49-F238E27FC236}">
                  <a16:creationId xmlns:a16="http://schemas.microsoft.com/office/drawing/2014/main" id="{99C40029-142F-FD85-5A71-B1C1737F9027}"/>
                </a:ext>
              </a:extLst>
            </p:cNvPr>
            <p:cNvSpPr>
              <a:spLocks noChangeAspect="1"/>
            </p:cNvSpPr>
            <p:nvPr/>
          </p:nvSpPr>
          <p:spPr>
            <a:xfrm>
              <a:off x="6044497" y="733407"/>
              <a:ext cx="2177635" cy="1800000"/>
            </a:xfrm>
            <a:prstGeom prst="hexag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Lawful, fair and transparent</a:t>
              </a:r>
            </a:p>
          </p:txBody>
        </p:sp>
        <p:sp>
          <p:nvSpPr>
            <p:cNvPr id="18" name="Hexagon 17">
              <a:extLst>
                <a:ext uri="{FF2B5EF4-FFF2-40B4-BE49-F238E27FC236}">
                  <a16:creationId xmlns:a16="http://schemas.microsoft.com/office/drawing/2014/main" id="{0E09BE96-4102-6AC5-E13B-AA09BA604DFE}"/>
                </a:ext>
              </a:extLst>
            </p:cNvPr>
            <p:cNvSpPr>
              <a:spLocks noChangeAspect="1"/>
            </p:cNvSpPr>
            <p:nvPr/>
          </p:nvSpPr>
          <p:spPr>
            <a:xfrm>
              <a:off x="4176344" y="1698453"/>
              <a:ext cx="2177633" cy="1800000"/>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Security</a:t>
              </a:r>
            </a:p>
          </p:txBody>
        </p:sp>
        <p:sp>
          <p:nvSpPr>
            <p:cNvPr id="19" name="Hexagon 18">
              <a:extLst>
                <a:ext uri="{FF2B5EF4-FFF2-40B4-BE49-F238E27FC236}">
                  <a16:creationId xmlns:a16="http://schemas.microsoft.com/office/drawing/2014/main" id="{85289D72-5887-80C6-885A-B4B8E59483D6}"/>
                </a:ext>
              </a:extLst>
            </p:cNvPr>
            <p:cNvSpPr>
              <a:spLocks noChangeAspect="1"/>
            </p:cNvSpPr>
            <p:nvPr/>
          </p:nvSpPr>
          <p:spPr>
            <a:xfrm>
              <a:off x="7881061" y="3625429"/>
              <a:ext cx="2177633" cy="1800000"/>
            </a:xfrm>
            <a:prstGeom prst="hexag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Data minimisation</a:t>
              </a:r>
            </a:p>
          </p:txBody>
        </p:sp>
        <p:sp>
          <p:nvSpPr>
            <p:cNvPr id="20" name="Hexagon 19">
              <a:extLst>
                <a:ext uri="{FF2B5EF4-FFF2-40B4-BE49-F238E27FC236}">
                  <a16:creationId xmlns:a16="http://schemas.microsoft.com/office/drawing/2014/main" id="{B015C11F-7CF4-D998-3C7A-EC1F8482158C}"/>
                </a:ext>
              </a:extLst>
            </p:cNvPr>
            <p:cNvSpPr>
              <a:spLocks noChangeAspect="1"/>
            </p:cNvSpPr>
            <p:nvPr/>
          </p:nvSpPr>
          <p:spPr>
            <a:xfrm>
              <a:off x="6031217" y="4608138"/>
              <a:ext cx="2177633" cy="1800000"/>
            </a:xfrm>
            <a:prstGeom prst="hexagon">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Accuracy</a:t>
              </a:r>
            </a:p>
          </p:txBody>
        </p:sp>
        <p:sp>
          <p:nvSpPr>
            <p:cNvPr id="21" name="Hexagon 20">
              <a:extLst>
                <a:ext uri="{FF2B5EF4-FFF2-40B4-BE49-F238E27FC236}">
                  <a16:creationId xmlns:a16="http://schemas.microsoft.com/office/drawing/2014/main" id="{AD41EE72-F645-CD98-26BF-D8293084123D}"/>
                </a:ext>
              </a:extLst>
            </p:cNvPr>
            <p:cNvSpPr>
              <a:spLocks noChangeAspect="1"/>
            </p:cNvSpPr>
            <p:nvPr/>
          </p:nvSpPr>
          <p:spPr>
            <a:xfrm>
              <a:off x="7881061" y="1697414"/>
              <a:ext cx="2177633" cy="1800000"/>
            </a:xfrm>
            <a:prstGeom prst="hexagon">
              <a:avLst/>
            </a:prstGeom>
            <a:solidFill>
              <a:srgbClr val="E527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Purpose limitation</a:t>
              </a:r>
            </a:p>
          </p:txBody>
        </p:sp>
        <p:sp>
          <p:nvSpPr>
            <p:cNvPr id="22" name="Hexagon 21">
              <a:extLst>
                <a:ext uri="{FF2B5EF4-FFF2-40B4-BE49-F238E27FC236}">
                  <a16:creationId xmlns:a16="http://schemas.microsoft.com/office/drawing/2014/main" id="{19F61280-1778-F1CC-FFFC-2D9D2573B7B5}"/>
                </a:ext>
              </a:extLst>
            </p:cNvPr>
            <p:cNvSpPr>
              <a:spLocks noChangeAspect="1"/>
            </p:cNvSpPr>
            <p:nvPr/>
          </p:nvSpPr>
          <p:spPr>
            <a:xfrm>
              <a:off x="4181373" y="3636834"/>
              <a:ext cx="2177633" cy="18000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t>Storage</a:t>
              </a:r>
              <a:r>
                <a:rPr lang="en-GB" sz="2400" b="1"/>
                <a:t> </a:t>
              </a:r>
              <a:r>
                <a:rPr lang="en-GB" sz="2000" b="1"/>
                <a:t>Limitation</a:t>
              </a:r>
            </a:p>
          </p:txBody>
        </p:sp>
        <p:sp>
          <p:nvSpPr>
            <p:cNvPr id="23" name="Hexagon 22">
              <a:extLst>
                <a:ext uri="{FF2B5EF4-FFF2-40B4-BE49-F238E27FC236}">
                  <a16:creationId xmlns:a16="http://schemas.microsoft.com/office/drawing/2014/main" id="{BC0F80E4-18FA-57BB-6021-FC1466B24677}"/>
                </a:ext>
              </a:extLst>
            </p:cNvPr>
            <p:cNvSpPr>
              <a:spLocks noChangeAspect="1"/>
            </p:cNvSpPr>
            <p:nvPr/>
          </p:nvSpPr>
          <p:spPr>
            <a:xfrm>
              <a:off x="6031218" y="2663499"/>
              <a:ext cx="2177633" cy="1800000"/>
            </a:xfrm>
            <a:prstGeom prst="hexagon">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rPr>
                <a:t>The Data Protection Principles</a:t>
              </a:r>
            </a:p>
          </p:txBody>
        </p:sp>
      </p:grpSp>
      <p:grpSp>
        <p:nvGrpSpPr>
          <p:cNvPr id="26" name="Group 25">
            <a:extLst>
              <a:ext uri="{FF2B5EF4-FFF2-40B4-BE49-F238E27FC236}">
                <a16:creationId xmlns:a16="http://schemas.microsoft.com/office/drawing/2014/main" id="{E4F704D1-4464-B62F-43C2-108DC19D8BA1}"/>
              </a:ext>
            </a:extLst>
          </p:cNvPr>
          <p:cNvGrpSpPr/>
          <p:nvPr/>
        </p:nvGrpSpPr>
        <p:grpSpPr>
          <a:xfrm>
            <a:off x="554825" y="2783618"/>
            <a:ext cx="2878064" cy="1260680"/>
            <a:chOff x="492675" y="2544761"/>
            <a:chExt cx="2878064" cy="1260680"/>
          </a:xfrm>
        </p:grpSpPr>
        <p:pic>
          <p:nvPicPr>
            <p:cNvPr id="27" name="Graphic 26" descr="Bee with solid fill">
              <a:extLst>
                <a:ext uri="{FF2B5EF4-FFF2-40B4-BE49-F238E27FC236}">
                  <a16:creationId xmlns:a16="http://schemas.microsoft.com/office/drawing/2014/main" id="{4A90C93C-512F-2E44-4535-B107B6D308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400000" flipH="1">
              <a:off x="2110059" y="2544761"/>
              <a:ext cx="1260680" cy="1260680"/>
            </a:xfrm>
            <a:prstGeom prst="rect">
              <a:avLst/>
            </a:prstGeom>
          </p:spPr>
        </p:pic>
        <p:sp>
          <p:nvSpPr>
            <p:cNvPr id="28" name="TextBox 27">
              <a:extLst>
                <a:ext uri="{FF2B5EF4-FFF2-40B4-BE49-F238E27FC236}">
                  <a16:creationId xmlns:a16="http://schemas.microsoft.com/office/drawing/2014/main" id="{B4F47AC9-5317-5A52-66F5-1454422A498B}"/>
                </a:ext>
              </a:extLst>
            </p:cNvPr>
            <p:cNvSpPr txBox="1"/>
            <p:nvPr/>
          </p:nvSpPr>
          <p:spPr>
            <a:xfrm>
              <a:off x="492675" y="2990435"/>
              <a:ext cx="1571625" cy="369332"/>
            </a:xfrm>
            <a:prstGeom prst="rect">
              <a:avLst/>
            </a:prstGeom>
            <a:noFill/>
          </p:spPr>
          <p:txBody>
            <a:bodyPr wrap="square" rtlCol="0">
              <a:spAutoFit/>
            </a:bodyPr>
            <a:lstStyle/>
            <a:p>
              <a:r>
                <a:rPr lang="en-GB"/>
                <a:t>Accountability</a:t>
              </a:r>
            </a:p>
          </p:txBody>
        </p:sp>
      </p:grpSp>
      <p:grpSp>
        <p:nvGrpSpPr>
          <p:cNvPr id="29" name="Group 28">
            <a:extLst>
              <a:ext uri="{FF2B5EF4-FFF2-40B4-BE49-F238E27FC236}">
                <a16:creationId xmlns:a16="http://schemas.microsoft.com/office/drawing/2014/main" id="{6A14CDDE-04BF-722C-E6D0-0743CC83F974}"/>
              </a:ext>
            </a:extLst>
          </p:cNvPr>
          <p:cNvGrpSpPr/>
          <p:nvPr/>
        </p:nvGrpSpPr>
        <p:grpSpPr>
          <a:xfrm>
            <a:off x="8307730" y="2783618"/>
            <a:ext cx="3559248" cy="1260680"/>
            <a:chOff x="8463418" y="2545681"/>
            <a:chExt cx="3559248" cy="1260680"/>
          </a:xfrm>
        </p:grpSpPr>
        <p:pic>
          <p:nvPicPr>
            <p:cNvPr id="30" name="Graphic 29" descr="Bee with solid fill">
              <a:extLst>
                <a:ext uri="{FF2B5EF4-FFF2-40B4-BE49-F238E27FC236}">
                  <a16:creationId xmlns:a16="http://schemas.microsoft.com/office/drawing/2014/main" id="{16501727-64E3-D93C-12AC-51CBFCC658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8463418" y="2545681"/>
              <a:ext cx="1260680" cy="1260680"/>
            </a:xfrm>
            <a:prstGeom prst="rect">
              <a:avLst/>
            </a:prstGeom>
          </p:spPr>
        </p:pic>
        <p:sp>
          <p:nvSpPr>
            <p:cNvPr id="31" name="TextBox 30">
              <a:extLst>
                <a:ext uri="{FF2B5EF4-FFF2-40B4-BE49-F238E27FC236}">
                  <a16:creationId xmlns:a16="http://schemas.microsoft.com/office/drawing/2014/main" id="{9A71364E-827A-F177-5472-0FC22840BE48}"/>
                </a:ext>
              </a:extLst>
            </p:cNvPr>
            <p:cNvSpPr txBox="1"/>
            <p:nvPr/>
          </p:nvSpPr>
          <p:spPr>
            <a:xfrm>
              <a:off x="9895867" y="2931362"/>
              <a:ext cx="2126799" cy="369332"/>
            </a:xfrm>
            <a:prstGeom prst="rect">
              <a:avLst/>
            </a:prstGeom>
            <a:noFill/>
          </p:spPr>
          <p:txBody>
            <a:bodyPr wrap="square" rtlCol="0">
              <a:spAutoFit/>
            </a:bodyPr>
            <a:lstStyle/>
            <a:p>
              <a:r>
                <a:rPr lang="en-GB"/>
                <a:t>Data Subject Rights</a:t>
              </a:r>
            </a:p>
          </p:txBody>
        </p:sp>
      </p:grpSp>
      <p:sp>
        <p:nvSpPr>
          <p:cNvPr id="32" name="TextBox 31">
            <a:extLst>
              <a:ext uri="{FF2B5EF4-FFF2-40B4-BE49-F238E27FC236}">
                <a16:creationId xmlns:a16="http://schemas.microsoft.com/office/drawing/2014/main" id="{1E04D942-BC44-F6C0-9BE5-F16CC31F750D}"/>
              </a:ext>
            </a:extLst>
          </p:cNvPr>
          <p:cNvSpPr txBox="1"/>
          <p:nvPr/>
        </p:nvSpPr>
        <p:spPr>
          <a:xfrm>
            <a:off x="161734" y="4231129"/>
            <a:ext cx="3242733" cy="107721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You must have appropriate measures and records to demonstrate your compliance with data protection law</a:t>
            </a:r>
          </a:p>
        </p:txBody>
      </p:sp>
      <p:sp>
        <p:nvSpPr>
          <p:cNvPr id="33" name="TextBox 32">
            <a:extLst>
              <a:ext uri="{FF2B5EF4-FFF2-40B4-BE49-F238E27FC236}">
                <a16:creationId xmlns:a16="http://schemas.microsoft.com/office/drawing/2014/main" id="{76DB92C2-220E-28F1-9826-B762B647F444}"/>
              </a:ext>
            </a:extLst>
          </p:cNvPr>
          <p:cNvSpPr txBox="1"/>
          <p:nvPr/>
        </p:nvSpPr>
        <p:spPr>
          <a:xfrm>
            <a:off x="8596608" y="4096935"/>
            <a:ext cx="3595392" cy="286232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You must ensure that data subjects are able to exercise their rights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Right to be Informed (Privacy Notice)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Right of Access (Subject Access Request)</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Right to withdraw consent</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1600" b="0" i="0" u="none" strike="noStrike" kern="0" cap="none" spc="0" normalizeH="0" baseline="0" noProof="0">
                <a:ln>
                  <a:noFill/>
                </a:ln>
                <a:solidFill>
                  <a:prstClr val="black"/>
                </a:solidFill>
                <a:effectLst/>
                <a:uLnTx/>
                <a:uFillTx/>
              </a:rPr>
              <a:t>Also other Rights e.g. Erasure, Restrict, Object</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1800" b="0" i="0" u="none" strike="noStrike" kern="0" cap="none" spc="0" normalizeH="0" baseline="0" noProof="0">
              <a:ln>
                <a:noFill/>
              </a:ln>
              <a:solidFill>
                <a:prstClr val="black"/>
              </a:solidFill>
              <a:effectLst/>
              <a:uLnTx/>
              <a:uFillTx/>
            </a:endParaRPr>
          </a:p>
        </p:txBody>
      </p:sp>
      <p:pic>
        <p:nvPicPr>
          <p:cNvPr id="3" name="Picture 2" descr="A close-up of a sign&#10;&#10;AI-generated content may be incorrect.">
            <a:extLst>
              <a:ext uri="{FF2B5EF4-FFF2-40B4-BE49-F238E27FC236}">
                <a16:creationId xmlns:a16="http://schemas.microsoft.com/office/drawing/2014/main" id="{F5BFE499-F7FD-3560-D090-6C1299F61B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1094179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ue square with white text and white dots&#10;&#10;Description automatically generated">
            <a:extLst>
              <a:ext uri="{FF2B5EF4-FFF2-40B4-BE49-F238E27FC236}">
                <a16:creationId xmlns:a16="http://schemas.microsoft.com/office/drawing/2014/main" id="{A12CEBFB-3F44-9038-4C3C-58733DB75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D22F2A37-C2C8-13BB-C503-5B9F9AF3C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18" name="Picture 17" descr="A purple robot with yellow and blue eyes and a shield&#10;&#10;Description automatically generated">
            <a:extLst>
              <a:ext uri="{FF2B5EF4-FFF2-40B4-BE49-F238E27FC236}">
                <a16:creationId xmlns:a16="http://schemas.microsoft.com/office/drawing/2014/main" id="{38029F71-0EC4-3EAC-6D57-11F94E185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79621">
            <a:off x="3471253" y="3399280"/>
            <a:ext cx="1490020" cy="1792494"/>
          </a:xfrm>
          <a:prstGeom prst="rect">
            <a:avLst/>
          </a:prstGeom>
        </p:spPr>
      </p:pic>
      <p:pic>
        <p:nvPicPr>
          <p:cNvPr id="9" name="Picture 8">
            <a:extLst>
              <a:ext uri="{FF2B5EF4-FFF2-40B4-BE49-F238E27FC236}">
                <a16:creationId xmlns:a16="http://schemas.microsoft.com/office/drawing/2014/main" id="{EE490ABE-0945-8627-BF01-9EB8B9D3ED07}"/>
              </a:ext>
            </a:extLst>
          </p:cNvPr>
          <p:cNvPicPr>
            <a:picLocks noChangeAspect="1"/>
          </p:cNvPicPr>
          <p:nvPr/>
        </p:nvPicPr>
        <p:blipFill>
          <a:blip r:embed="rId5"/>
          <a:stretch>
            <a:fillRect/>
          </a:stretch>
        </p:blipFill>
        <p:spPr>
          <a:xfrm>
            <a:off x="1744565" y="217946"/>
            <a:ext cx="3524431" cy="2730640"/>
          </a:xfrm>
          <a:prstGeom prst="rect">
            <a:avLst/>
          </a:prstGeom>
        </p:spPr>
      </p:pic>
      <p:pic>
        <p:nvPicPr>
          <p:cNvPr id="10" name="Picture 9">
            <a:extLst>
              <a:ext uri="{FF2B5EF4-FFF2-40B4-BE49-F238E27FC236}">
                <a16:creationId xmlns:a16="http://schemas.microsoft.com/office/drawing/2014/main" id="{D8B59F29-9015-4F81-18C2-2B764A2210F0}"/>
              </a:ext>
            </a:extLst>
          </p:cNvPr>
          <p:cNvPicPr>
            <a:picLocks noChangeAspect="1"/>
          </p:cNvPicPr>
          <p:nvPr/>
        </p:nvPicPr>
        <p:blipFill>
          <a:blip r:embed="rId6"/>
          <a:stretch>
            <a:fillRect/>
          </a:stretch>
        </p:blipFill>
        <p:spPr>
          <a:xfrm>
            <a:off x="5609522" y="2550850"/>
            <a:ext cx="6151397" cy="3243353"/>
          </a:xfrm>
          <a:prstGeom prst="rect">
            <a:avLst/>
          </a:prstGeom>
        </p:spPr>
      </p:pic>
      <p:pic>
        <p:nvPicPr>
          <p:cNvPr id="6" name="Picture 5" descr="A close-up of a sign&#10;&#10;AI-generated content may be incorrect.">
            <a:extLst>
              <a:ext uri="{FF2B5EF4-FFF2-40B4-BE49-F238E27FC236}">
                <a16:creationId xmlns:a16="http://schemas.microsoft.com/office/drawing/2014/main" id="{5D48418A-89C6-80FF-1505-99094EE29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3D646358-B357-FF56-BF36-04C9BB3D1B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082237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Where to get started</a:t>
            </a:r>
          </a:p>
        </p:txBody>
      </p:sp>
      <p:pic>
        <p:nvPicPr>
          <p:cNvPr id="6" name="Picture 5">
            <a:extLst>
              <a:ext uri="{FF2B5EF4-FFF2-40B4-BE49-F238E27FC236}">
                <a16:creationId xmlns:a16="http://schemas.microsoft.com/office/drawing/2014/main" id="{6F50B5E3-A591-7FC1-7727-1E4051EBD643}"/>
              </a:ext>
            </a:extLst>
          </p:cNvPr>
          <p:cNvPicPr>
            <a:picLocks noChangeAspect="1"/>
          </p:cNvPicPr>
          <p:nvPr/>
        </p:nvPicPr>
        <p:blipFill>
          <a:blip r:embed="rId5"/>
          <a:stretch>
            <a:fillRect/>
          </a:stretch>
        </p:blipFill>
        <p:spPr>
          <a:xfrm>
            <a:off x="183691" y="1332796"/>
            <a:ext cx="5868219" cy="4477375"/>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3245881" y="1849580"/>
            <a:ext cx="1490020" cy="1792494"/>
          </a:xfrm>
          <a:prstGeom prst="rect">
            <a:avLst/>
          </a:prstGeom>
        </p:spPr>
      </p:pic>
      <p:sp>
        <p:nvSpPr>
          <p:cNvPr id="16" name="Rectangle: Rounded Corners 15">
            <a:extLst>
              <a:ext uri="{FF2B5EF4-FFF2-40B4-BE49-F238E27FC236}">
                <a16:creationId xmlns:a16="http://schemas.microsoft.com/office/drawing/2014/main" id="{B4345F5A-70D1-70C0-92B1-9380C9B37CD2}"/>
              </a:ext>
            </a:extLst>
          </p:cNvPr>
          <p:cNvSpPr/>
          <p:nvPr/>
        </p:nvSpPr>
        <p:spPr>
          <a:xfrm>
            <a:off x="3720662" y="5044966"/>
            <a:ext cx="2331248" cy="76520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D35BBFC-9765-AB16-4A6E-C2388FABC6A8}"/>
              </a:ext>
            </a:extLst>
          </p:cNvPr>
          <p:cNvSpPr txBox="1"/>
          <p:nvPr/>
        </p:nvSpPr>
        <p:spPr>
          <a:xfrm>
            <a:off x="5097517" y="1125305"/>
            <a:ext cx="6758523" cy="5142305"/>
          </a:xfrm>
          <a:prstGeom prst="rect">
            <a:avLst/>
          </a:prstGeom>
          <a:noFill/>
        </p:spPr>
        <p:txBody>
          <a:bodyPr wrap="square" rtlCol="0">
            <a:spAutoFit/>
          </a:bodyPr>
          <a:lstStyle/>
          <a:p>
            <a:pPr>
              <a:lnSpc>
                <a:spcPct val="200000"/>
              </a:lnSpc>
            </a:pPr>
            <a:r>
              <a:rPr lang="en-GB" sz="2800" dirty="0"/>
              <a:t>1. Zero trust model – no AI</a:t>
            </a:r>
          </a:p>
          <a:p>
            <a:pPr>
              <a:lnSpc>
                <a:spcPct val="200000"/>
              </a:lnSpc>
            </a:pPr>
            <a:r>
              <a:rPr lang="en-GB" sz="2800" dirty="0"/>
              <a:t>2. Amnesty – what has been used, by whom, for what?</a:t>
            </a:r>
          </a:p>
          <a:p>
            <a:pPr>
              <a:lnSpc>
                <a:spcPct val="200000"/>
              </a:lnSpc>
            </a:pPr>
            <a:r>
              <a:rPr lang="en-GB" sz="2800" dirty="0"/>
              <a:t>3. Cyber Hygiene</a:t>
            </a:r>
          </a:p>
          <a:p>
            <a:pPr>
              <a:lnSpc>
                <a:spcPct val="200000"/>
              </a:lnSpc>
            </a:pPr>
            <a:r>
              <a:rPr lang="en-GB" sz="2800" dirty="0"/>
              <a:t>4. Data Protection governance in place</a:t>
            </a:r>
          </a:p>
          <a:p>
            <a:pPr>
              <a:lnSpc>
                <a:spcPct val="200000"/>
              </a:lnSpc>
            </a:pPr>
            <a:r>
              <a:rPr lang="en-GB" sz="2800" dirty="0"/>
              <a:t>5. Establish an AI Governance structure</a:t>
            </a:r>
          </a:p>
        </p:txBody>
      </p:sp>
      <p:pic>
        <p:nvPicPr>
          <p:cNvPr id="17" name="Picture 16" descr="A close-up of a sign&#10;&#10;AI-generated content may be incorrect.">
            <a:extLst>
              <a:ext uri="{FF2B5EF4-FFF2-40B4-BE49-F238E27FC236}">
                <a16:creationId xmlns:a16="http://schemas.microsoft.com/office/drawing/2014/main" id="{30B3A979-8ABB-1B1B-A042-44D1BB519E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9A30B9E3-8CD0-EAE8-3702-32925A5975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35273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7848-ADD8-C7A8-55CA-DB9DEE094A3B}"/>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0AF71B32-1513-E493-5686-539F6FFC7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8E522CAB-A729-D58C-1751-F17A3B73A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EFA61521-78ED-B66D-473D-B9406E784F9A}"/>
              </a:ext>
            </a:extLst>
          </p:cNvPr>
          <p:cNvSpPr txBox="1">
            <a:spLocks/>
          </p:cNvSpPr>
          <p:nvPr/>
        </p:nvSpPr>
        <p:spPr>
          <a:xfrm>
            <a:off x="4235642"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Can we trust it?</a:t>
            </a:r>
            <a:endParaRPr lang="en-GB" sz="3200" b="1" dirty="0">
              <a:solidFill>
                <a:prstClr val="black"/>
              </a:solidFill>
              <a:latin typeface="Calibri" panose="020F0502020204030204"/>
            </a:endParaRPr>
          </a:p>
        </p:txBody>
      </p:sp>
      <p:pic>
        <p:nvPicPr>
          <p:cNvPr id="8" name="Picture 7" descr="A purple robot with yellow and blue eyes and a shield&#10;&#10;Description automatically generated">
            <a:extLst>
              <a:ext uri="{FF2B5EF4-FFF2-40B4-BE49-F238E27FC236}">
                <a16:creationId xmlns:a16="http://schemas.microsoft.com/office/drawing/2014/main" id="{712A5D4B-C032-3D43-0A26-66CA2AC3EC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057641" y="2413507"/>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042F004E-7404-C6AC-4C3D-8A0C88B9A6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289808B-03BD-60C6-622B-3412E001B4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333903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782305" y="2398084"/>
            <a:ext cx="1490020" cy="1792494"/>
          </a:xfrm>
          <a:prstGeom prst="rect">
            <a:avLst/>
          </a:prstGeom>
        </p:spPr>
      </p:pic>
      <p:sp>
        <p:nvSpPr>
          <p:cNvPr id="6" name="Title 1">
            <a:extLst>
              <a:ext uri="{FF2B5EF4-FFF2-40B4-BE49-F238E27FC236}">
                <a16:creationId xmlns:a16="http://schemas.microsoft.com/office/drawing/2014/main" id="{0D5E1E17-84ED-E1D1-F0BC-5CFBBF52F364}"/>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Agenda</a:t>
            </a:r>
          </a:p>
        </p:txBody>
      </p:sp>
      <p:sp>
        <p:nvSpPr>
          <p:cNvPr id="10" name="TextBox 9">
            <a:extLst>
              <a:ext uri="{FF2B5EF4-FFF2-40B4-BE49-F238E27FC236}">
                <a16:creationId xmlns:a16="http://schemas.microsoft.com/office/drawing/2014/main" id="{F274505B-E91F-6E58-CCC6-3276312331C0}"/>
              </a:ext>
            </a:extLst>
          </p:cNvPr>
          <p:cNvSpPr txBox="1"/>
          <p:nvPr/>
        </p:nvSpPr>
        <p:spPr>
          <a:xfrm>
            <a:off x="1476448" y="1270337"/>
            <a:ext cx="7307451" cy="4955203"/>
          </a:xfrm>
          <a:prstGeom prst="rect">
            <a:avLst/>
          </a:prstGeom>
          <a:noFill/>
        </p:spPr>
        <p:txBody>
          <a:bodyPr wrap="square" rtlCol="0">
            <a:spAutoFit/>
          </a:bodyPr>
          <a:lstStyle/>
          <a:p>
            <a:pPr marL="285750" indent="-285750">
              <a:buFont typeface="Arial" panose="020B0604020202020204" pitchFamily="34" charset="0"/>
              <a:buChar char="•"/>
            </a:pPr>
            <a:r>
              <a:rPr lang="en-GB" sz="2000"/>
              <a:t>Why do we need to think about this?</a:t>
            </a:r>
          </a:p>
          <a:p>
            <a:pPr marL="285750" indent="-285750">
              <a:buFont typeface="Arial" panose="020B0604020202020204" pitchFamily="34" charset="0"/>
              <a:buChar char="•"/>
            </a:pPr>
            <a:r>
              <a:rPr lang="en-GB" sz="2000"/>
              <a:t>What is AI</a:t>
            </a:r>
          </a:p>
          <a:p>
            <a:pPr marL="285750" indent="-285750">
              <a:buFont typeface="Arial" panose="020B0604020202020204" pitchFamily="34" charset="0"/>
              <a:buChar char="•"/>
            </a:pPr>
            <a:r>
              <a:rPr lang="en-GB" sz="2000"/>
              <a:t>Regulation</a:t>
            </a:r>
          </a:p>
          <a:p>
            <a:pPr marL="285750" indent="-285750">
              <a:buFont typeface="Arial" panose="020B0604020202020204" pitchFamily="34" charset="0"/>
              <a:buChar char="•"/>
            </a:pPr>
            <a:r>
              <a:rPr lang="en-GB" sz="2000"/>
              <a:t>The regulators</a:t>
            </a:r>
          </a:p>
          <a:p>
            <a:pPr marL="285750" indent="-285750">
              <a:buFont typeface="Arial" panose="020B0604020202020204" pitchFamily="34" charset="0"/>
              <a:buChar char="•"/>
            </a:pPr>
            <a:r>
              <a:rPr lang="en-GB" sz="2000"/>
              <a:t>Why schools need AI governance</a:t>
            </a:r>
          </a:p>
          <a:p>
            <a:pPr marL="285750" indent="-285750">
              <a:buFont typeface="Arial" panose="020B0604020202020204" pitchFamily="34" charset="0"/>
              <a:buChar char="•"/>
            </a:pPr>
            <a:r>
              <a:rPr lang="en-GB" sz="2000"/>
              <a:t>Principles and Policy</a:t>
            </a:r>
          </a:p>
          <a:p>
            <a:pPr marL="285750" indent="-285750">
              <a:buFont typeface="Arial" panose="020B0604020202020204" pitchFamily="34" charset="0"/>
              <a:buChar char="•"/>
            </a:pPr>
            <a:r>
              <a:rPr lang="en-GB" sz="2000"/>
              <a:t>Personal data collected by AI</a:t>
            </a:r>
          </a:p>
          <a:p>
            <a:pPr marL="285750" indent="-285750">
              <a:buFont typeface="Arial" panose="020B0604020202020204" pitchFamily="34" charset="0"/>
              <a:buChar char="•"/>
            </a:pPr>
            <a:r>
              <a:rPr lang="en-GB" sz="2000"/>
              <a:t>But…..</a:t>
            </a:r>
          </a:p>
          <a:p>
            <a:pPr marL="285750" indent="-285750">
              <a:buFont typeface="Arial" panose="020B0604020202020204" pitchFamily="34" charset="0"/>
              <a:buChar char="•"/>
            </a:pPr>
            <a:r>
              <a:rPr lang="en-GB" sz="2000"/>
              <a:t>Where to get started</a:t>
            </a:r>
          </a:p>
          <a:p>
            <a:pPr marL="285750" indent="-285750">
              <a:buFont typeface="Arial" panose="020B0604020202020204" pitchFamily="34" charset="0"/>
              <a:buChar char="•"/>
            </a:pPr>
            <a:r>
              <a:rPr lang="en-GB" sz="2000"/>
              <a:t>Open v Closed</a:t>
            </a:r>
          </a:p>
          <a:p>
            <a:pPr marL="285750" indent="-285750">
              <a:buFont typeface="Arial" panose="020B0604020202020204" pitchFamily="34" charset="0"/>
              <a:buChar char="•"/>
            </a:pPr>
            <a:r>
              <a:rPr lang="en-GB" sz="2000"/>
              <a:t>DPIAs</a:t>
            </a:r>
          </a:p>
          <a:p>
            <a:pPr marL="285750" indent="-285750">
              <a:buFont typeface="Arial" panose="020B0604020202020204" pitchFamily="34" charset="0"/>
              <a:buChar char="•"/>
            </a:pPr>
            <a:r>
              <a:rPr lang="en-GB" sz="2000"/>
              <a:t>DfE Position Statement</a:t>
            </a:r>
          </a:p>
          <a:p>
            <a:pPr marL="285750" indent="-285750">
              <a:buFont typeface="Arial" panose="020B0604020202020204" pitchFamily="34" charset="0"/>
              <a:buChar char="•"/>
            </a:pPr>
            <a:r>
              <a:rPr lang="en-GB" sz="2000"/>
              <a:t>Cyber Security</a:t>
            </a:r>
          </a:p>
          <a:p>
            <a:pPr marL="285750" indent="-285750">
              <a:buFont typeface="Arial" panose="020B0604020202020204" pitchFamily="34" charset="0"/>
              <a:buChar char="•"/>
            </a:pPr>
            <a:r>
              <a:rPr lang="en-GB" sz="2000"/>
              <a:t>Online Safety</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pic>
        <p:nvPicPr>
          <p:cNvPr id="3" name="Picture 2" descr="A close-up of a sign&#10;&#10;AI-generated content may be incorrect.">
            <a:extLst>
              <a:ext uri="{FF2B5EF4-FFF2-40B4-BE49-F238E27FC236}">
                <a16:creationId xmlns:a16="http://schemas.microsoft.com/office/drawing/2014/main" id="{14BB5D78-4415-C0F7-F3DB-07CACA49E9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BD348602-0B41-68C1-B76B-36AD7B442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906181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Shape 18">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79" y="983891"/>
            <a:ext cx="3316796" cy="3993126"/>
          </a:xfrm>
          <a:prstGeom prst="rect">
            <a:avLst/>
          </a:prstGeom>
        </p:spPr>
      </p:pic>
      <p:sp>
        <p:nvSpPr>
          <p:cNvPr id="24" name="Freeform: Shape 20">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ABBAC69-28D8-B273-7390-0102C24EA36C}"/>
              </a:ext>
            </a:extLst>
          </p:cNvPr>
          <p:cNvPicPr>
            <a:picLocks noChangeAspect="1"/>
          </p:cNvPicPr>
          <p:nvPr/>
        </p:nvPicPr>
        <p:blipFill>
          <a:blip r:embed="rId4"/>
          <a:stretch>
            <a:fillRect/>
          </a:stretch>
        </p:blipFill>
        <p:spPr>
          <a:xfrm>
            <a:off x="5545244" y="1877315"/>
            <a:ext cx="6020730" cy="3642541"/>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D16F838C-2E34-3DC0-5EBD-4BF65E5CD6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417104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BEB9407-3C3B-890D-0A56-82DEB287C699}"/>
              </a:ext>
            </a:extLst>
          </p:cNvPr>
          <p:cNvPicPr>
            <a:picLocks noChangeAspect="1"/>
          </p:cNvPicPr>
          <p:nvPr/>
        </p:nvPicPr>
        <p:blipFill>
          <a:blip r:embed="rId2"/>
          <a:srcRect r="872" b="1"/>
          <a:stretch>
            <a:fillRect/>
          </a:stretch>
        </p:blipFill>
        <p:spPr>
          <a:xfrm>
            <a:off x="20" y="1282"/>
            <a:ext cx="12191980" cy="6856718"/>
          </a:xfrm>
          <a:prstGeom prst="rect">
            <a:avLst/>
          </a:prstGeom>
        </p:spPr>
      </p:pic>
    </p:spTree>
    <p:extLst>
      <p:ext uri="{BB962C8B-B14F-4D97-AF65-F5344CB8AC3E}">
        <p14:creationId xmlns:p14="http://schemas.microsoft.com/office/powerpoint/2010/main" val="4230876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7C942-36B2-D56F-3BB5-BCD73550C32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6BF23FD-EAAE-68A3-A529-27C1E9180509}"/>
              </a:ext>
            </a:extLst>
          </p:cNvPr>
          <p:cNvPicPr>
            <a:picLocks noChangeAspect="1"/>
          </p:cNvPicPr>
          <p:nvPr/>
        </p:nvPicPr>
        <p:blipFill>
          <a:blip r:embed="rId3"/>
          <a:stretch>
            <a:fillRect/>
          </a:stretch>
        </p:blipFill>
        <p:spPr>
          <a:xfrm>
            <a:off x="1642486" y="244915"/>
            <a:ext cx="8907028" cy="6187976"/>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3374F61D-44F0-CFE8-5169-6733EF449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FD0D9D9D-6A45-89F9-5EA3-F614CE790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5" name="Picture 4" descr="A close-up of a sign&#10;&#10;AI-generated content may be incorrect.">
            <a:extLst>
              <a:ext uri="{FF2B5EF4-FFF2-40B4-BE49-F238E27FC236}">
                <a16:creationId xmlns:a16="http://schemas.microsoft.com/office/drawing/2014/main" id="{D3825219-CDC1-7CA4-9D52-A3A8297ECA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C0A82D4A-C67F-06A3-1587-6D77BD919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089" y="6220905"/>
            <a:ext cx="1666701" cy="542287"/>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20C006F4-6519-2F29-2C0B-36772E72A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79621">
            <a:off x="10613053" y="4223461"/>
            <a:ext cx="1490020" cy="1792494"/>
          </a:xfrm>
          <a:prstGeom prst="rect">
            <a:avLst/>
          </a:prstGeom>
        </p:spPr>
      </p:pic>
    </p:spTree>
    <p:extLst>
      <p:ext uri="{BB962C8B-B14F-4D97-AF65-F5344CB8AC3E}">
        <p14:creationId xmlns:p14="http://schemas.microsoft.com/office/powerpoint/2010/main" val="524675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6" name="Picture 5">
            <a:extLst>
              <a:ext uri="{FF2B5EF4-FFF2-40B4-BE49-F238E27FC236}">
                <a16:creationId xmlns:a16="http://schemas.microsoft.com/office/drawing/2014/main" id="{8E3C5B3A-F062-077F-FE36-DDC17E4C9A51}"/>
              </a:ext>
            </a:extLst>
          </p:cNvPr>
          <p:cNvPicPr>
            <a:picLocks noChangeAspect="1"/>
          </p:cNvPicPr>
          <p:nvPr/>
        </p:nvPicPr>
        <p:blipFill>
          <a:blip r:embed="rId5"/>
          <a:stretch>
            <a:fillRect/>
          </a:stretch>
        </p:blipFill>
        <p:spPr>
          <a:xfrm>
            <a:off x="183691" y="5656427"/>
            <a:ext cx="9668266" cy="1056686"/>
          </a:xfrm>
          <a:prstGeom prst="rect">
            <a:avLst/>
          </a:prstGeom>
        </p:spPr>
      </p:pic>
      <p:pic>
        <p:nvPicPr>
          <p:cNvPr id="12" name="Picture 11">
            <a:extLst>
              <a:ext uri="{FF2B5EF4-FFF2-40B4-BE49-F238E27FC236}">
                <a16:creationId xmlns:a16="http://schemas.microsoft.com/office/drawing/2014/main" id="{5379D433-A55E-3F7B-61A3-9A3474FF7293}"/>
              </a:ext>
            </a:extLst>
          </p:cNvPr>
          <p:cNvPicPr>
            <a:picLocks noChangeAspect="1"/>
          </p:cNvPicPr>
          <p:nvPr/>
        </p:nvPicPr>
        <p:blipFill rotWithShape="1">
          <a:blip r:embed="rId6"/>
          <a:srcRect l="19733" t="6505"/>
          <a:stretch/>
        </p:blipFill>
        <p:spPr>
          <a:xfrm>
            <a:off x="192921" y="1420091"/>
            <a:ext cx="5389645" cy="4017818"/>
          </a:xfrm>
          <a:prstGeom prst="rect">
            <a:avLst/>
          </a:prstGeom>
        </p:spPr>
      </p:pic>
      <p:pic>
        <p:nvPicPr>
          <p:cNvPr id="15" name="Picture 14">
            <a:extLst>
              <a:ext uri="{FF2B5EF4-FFF2-40B4-BE49-F238E27FC236}">
                <a16:creationId xmlns:a16="http://schemas.microsoft.com/office/drawing/2014/main" id="{8BC8804B-6C74-36ED-7091-CDF7C73935E8}"/>
              </a:ext>
            </a:extLst>
          </p:cNvPr>
          <p:cNvPicPr>
            <a:picLocks noChangeAspect="1"/>
          </p:cNvPicPr>
          <p:nvPr/>
        </p:nvPicPr>
        <p:blipFill>
          <a:blip r:embed="rId7"/>
          <a:stretch>
            <a:fillRect/>
          </a:stretch>
        </p:blipFill>
        <p:spPr>
          <a:xfrm>
            <a:off x="6096000" y="1365103"/>
            <a:ext cx="5032635" cy="2499978"/>
          </a:xfrm>
          <a:prstGeom prst="rect">
            <a:avLst/>
          </a:prstGeom>
        </p:spPr>
      </p:pic>
      <p:pic>
        <p:nvPicPr>
          <p:cNvPr id="17" name="Picture 16">
            <a:extLst>
              <a:ext uri="{FF2B5EF4-FFF2-40B4-BE49-F238E27FC236}">
                <a16:creationId xmlns:a16="http://schemas.microsoft.com/office/drawing/2014/main" id="{D85EE5F9-F53E-3C97-3387-D2E5E099DC8F}"/>
              </a:ext>
            </a:extLst>
          </p:cNvPr>
          <p:cNvPicPr>
            <a:picLocks noChangeAspect="1"/>
          </p:cNvPicPr>
          <p:nvPr/>
        </p:nvPicPr>
        <p:blipFill>
          <a:blip r:embed="rId8"/>
          <a:stretch>
            <a:fillRect/>
          </a:stretch>
        </p:blipFill>
        <p:spPr>
          <a:xfrm>
            <a:off x="6096000" y="4155061"/>
            <a:ext cx="5158374" cy="1617666"/>
          </a:xfrm>
          <a:prstGeom prst="rect">
            <a:avLst/>
          </a:prstGeom>
        </p:spPr>
      </p:pic>
      <p:pic>
        <p:nvPicPr>
          <p:cNvPr id="18" name="Picture 17">
            <a:extLst>
              <a:ext uri="{FF2B5EF4-FFF2-40B4-BE49-F238E27FC236}">
                <a16:creationId xmlns:a16="http://schemas.microsoft.com/office/drawing/2014/main" id="{5CB16A06-79F8-FC5C-9D35-20084021A3DD}"/>
              </a:ext>
            </a:extLst>
          </p:cNvPr>
          <p:cNvPicPr>
            <a:picLocks noChangeAspect="1"/>
          </p:cNvPicPr>
          <p:nvPr/>
        </p:nvPicPr>
        <p:blipFill rotWithShape="1">
          <a:blip r:embed="rId9"/>
          <a:srcRect r="82858" b="92449"/>
          <a:stretch/>
        </p:blipFill>
        <p:spPr>
          <a:xfrm>
            <a:off x="1434656" y="276110"/>
            <a:ext cx="3288601" cy="925463"/>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79621">
            <a:off x="10690262" y="2968833"/>
            <a:ext cx="1490020" cy="1792494"/>
          </a:xfrm>
          <a:prstGeom prst="rect">
            <a:avLst/>
          </a:prstGeom>
        </p:spPr>
      </p:pic>
      <p:pic>
        <p:nvPicPr>
          <p:cNvPr id="3" name="Picture 2" descr="A close-up of a sign&#10;&#10;AI-generated content may be incorrect.">
            <a:extLst>
              <a:ext uri="{FF2B5EF4-FFF2-40B4-BE49-F238E27FC236}">
                <a16:creationId xmlns:a16="http://schemas.microsoft.com/office/drawing/2014/main" id="{6052D3FB-F50A-758B-23DF-EA24F09941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3963870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D92743-3801-3D38-C2B1-A68B88C956B8}"/>
              </a:ext>
            </a:extLst>
          </p:cNvPr>
          <p:cNvPicPr>
            <a:picLocks noChangeAspect="1"/>
          </p:cNvPicPr>
          <p:nvPr/>
        </p:nvPicPr>
        <p:blipFill>
          <a:blip r:embed="rId3"/>
          <a:stretch>
            <a:fillRect/>
          </a:stretch>
        </p:blipFill>
        <p:spPr>
          <a:xfrm>
            <a:off x="1496678" y="860275"/>
            <a:ext cx="7821034" cy="582993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9892449" y="2672064"/>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DfE - Open &amp; Closed AI</a:t>
            </a:r>
            <a:endParaRPr kumimoji="0" lang="en-GB" sz="3200" b="1"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5" name="Picture 4" descr="A close-up of a sign&#10;&#10;AI-generated content may be incorrect.">
            <a:extLst>
              <a:ext uri="{FF2B5EF4-FFF2-40B4-BE49-F238E27FC236}">
                <a16:creationId xmlns:a16="http://schemas.microsoft.com/office/drawing/2014/main" id="{5904B6E6-2FFB-90E0-C2FB-AB10CF9690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3145011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2B5EB-AB91-8253-C445-322ABBDD8EE0}"/>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8051B65B-5C04-DCE1-C1A5-84FF11421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690143B9-7482-BF19-CCCB-0953F1BB3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A8C1C4C-58A3-4E36-E49B-FCE50E5E5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582881" y="1659672"/>
            <a:ext cx="1490020" cy="1792494"/>
          </a:xfrm>
          <a:prstGeom prst="rect">
            <a:avLst/>
          </a:prstGeom>
        </p:spPr>
      </p:pic>
      <p:sp>
        <p:nvSpPr>
          <p:cNvPr id="3" name="Title 1">
            <a:extLst>
              <a:ext uri="{FF2B5EF4-FFF2-40B4-BE49-F238E27FC236}">
                <a16:creationId xmlns:a16="http://schemas.microsoft.com/office/drawing/2014/main" id="{6DA45A30-EB18-0503-0817-1F2AD71B8F2D}"/>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Types of AI for school compliance</a:t>
            </a:r>
            <a:endParaRPr kumimoji="0" lang="en-GB"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5" name="Picture 4" descr="A close-up of a sign&#10;&#10;AI-generated content may be incorrect.">
            <a:extLst>
              <a:ext uri="{FF2B5EF4-FFF2-40B4-BE49-F238E27FC236}">
                <a16:creationId xmlns:a16="http://schemas.microsoft.com/office/drawing/2014/main" id="{910EB69D-484E-2558-9649-4F9826BE9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grpSp>
        <p:nvGrpSpPr>
          <p:cNvPr id="12" name="Group 11">
            <a:extLst>
              <a:ext uri="{FF2B5EF4-FFF2-40B4-BE49-F238E27FC236}">
                <a16:creationId xmlns:a16="http://schemas.microsoft.com/office/drawing/2014/main" id="{1F52FF79-7248-5300-C1F7-31A7751EC36A}"/>
              </a:ext>
            </a:extLst>
          </p:cNvPr>
          <p:cNvGrpSpPr/>
          <p:nvPr/>
        </p:nvGrpSpPr>
        <p:grpSpPr>
          <a:xfrm>
            <a:off x="3765406" y="2203595"/>
            <a:ext cx="4188488" cy="4049486"/>
            <a:chOff x="4001756" y="2120202"/>
            <a:chExt cx="4188488" cy="4049486"/>
          </a:xfrm>
        </p:grpSpPr>
        <p:cxnSp>
          <p:nvCxnSpPr>
            <p:cNvPr id="9" name="Straight Connector 8">
              <a:extLst>
                <a:ext uri="{FF2B5EF4-FFF2-40B4-BE49-F238E27FC236}">
                  <a16:creationId xmlns:a16="http://schemas.microsoft.com/office/drawing/2014/main" id="{6516C656-9821-E734-2B41-6BD5E9ED4CB9}"/>
                </a:ext>
              </a:extLst>
            </p:cNvPr>
            <p:cNvCxnSpPr/>
            <p:nvPr/>
          </p:nvCxnSpPr>
          <p:spPr>
            <a:xfrm>
              <a:off x="6096000" y="2120202"/>
              <a:ext cx="0" cy="4049486"/>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F98AC3AC-20A9-7F04-A2DF-BD75F62F19CA}"/>
                </a:ext>
              </a:extLst>
            </p:cNvPr>
            <p:cNvCxnSpPr>
              <a:cxnSpLocks/>
            </p:cNvCxnSpPr>
            <p:nvPr/>
          </p:nvCxnSpPr>
          <p:spPr>
            <a:xfrm>
              <a:off x="4001756" y="4091354"/>
              <a:ext cx="4188488" cy="0"/>
            </a:xfrm>
            <a:prstGeom prst="line">
              <a:avLst/>
            </a:prstGeom>
            <a:ln w="38100">
              <a:solidFill>
                <a:srgbClr val="7030A0"/>
              </a:solidFill>
            </a:ln>
          </p:spPr>
          <p:style>
            <a:lnRef idx="3">
              <a:schemeClr val="accent1"/>
            </a:lnRef>
            <a:fillRef idx="0">
              <a:schemeClr val="accent1"/>
            </a:fillRef>
            <a:effectRef idx="2">
              <a:schemeClr val="accent1"/>
            </a:effectRef>
            <a:fontRef idx="minor">
              <a:schemeClr val="tx1"/>
            </a:fontRef>
          </p:style>
        </p:cxnSp>
      </p:grpSp>
      <p:sp>
        <p:nvSpPr>
          <p:cNvPr id="13" name="TextBox 12">
            <a:extLst>
              <a:ext uri="{FF2B5EF4-FFF2-40B4-BE49-F238E27FC236}">
                <a16:creationId xmlns:a16="http://schemas.microsoft.com/office/drawing/2014/main" id="{F8375E9D-20E1-80FF-D901-84716CD7F76C}"/>
              </a:ext>
            </a:extLst>
          </p:cNvPr>
          <p:cNvSpPr txBox="1"/>
          <p:nvPr/>
        </p:nvSpPr>
        <p:spPr>
          <a:xfrm>
            <a:off x="2961537" y="936510"/>
            <a:ext cx="1607737" cy="369332"/>
          </a:xfrm>
          <a:prstGeom prst="rect">
            <a:avLst/>
          </a:prstGeom>
          <a:noFill/>
          <a:ln w="28575">
            <a:solidFill>
              <a:srgbClr val="7030A0"/>
            </a:solidFill>
          </a:ln>
        </p:spPr>
        <p:txBody>
          <a:bodyPr wrap="square" rtlCol="0">
            <a:spAutoFit/>
          </a:bodyPr>
          <a:lstStyle/>
          <a:p>
            <a:pPr algn="ctr"/>
            <a:r>
              <a:rPr lang="en-GB" b="1" dirty="0">
                <a:solidFill>
                  <a:srgbClr val="7030A0"/>
                </a:solidFill>
              </a:rPr>
              <a:t>Open</a:t>
            </a:r>
          </a:p>
        </p:txBody>
      </p:sp>
      <p:sp>
        <p:nvSpPr>
          <p:cNvPr id="14" name="TextBox 13">
            <a:extLst>
              <a:ext uri="{FF2B5EF4-FFF2-40B4-BE49-F238E27FC236}">
                <a16:creationId xmlns:a16="http://schemas.microsoft.com/office/drawing/2014/main" id="{8D8D01A1-2BF6-CD15-FE83-97C1D959E5D9}"/>
              </a:ext>
            </a:extLst>
          </p:cNvPr>
          <p:cNvSpPr txBox="1"/>
          <p:nvPr/>
        </p:nvSpPr>
        <p:spPr>
          <a:xfrm>
            <a:off x="6818859" y="910275"/>
            <a:ext cx="1607737" cy="369332"/>
          </a:xfrm>
          <a:prstGeom prst="rect">
            <a:avLst/>
          </a:prstGeom>
          <a:noFill/>
          <a:ln w="28575">
            <a:solidFill>
              <a:srgbClr val="7030A0"/>
            </a:solidFill>
          </a:ln>
        </p:spPr>
        <p:txBody>
          <a:bodyPr wrap="square" rtlCol="0">
            <a:spAutoFit/>
          </a:bodyPr>
          <a:lstStyle/>
          <a:p>
            <a:pPr algn="ctr"/>
            <a:r>
              <a:rPr lang="en-GB" b="1" dirty="0">
                <a:solidFill>
                  <a:srgbClr val="7030A0"/>
                </a:solidFill>
              </a:rPr>
              <a:t>Closed</a:t>
            </a:r>
          </a:p>
        </p:txBody>
      </p:sp>
      <p:sp>
        <p:nvSpPr>
          <p:cNvPr id="15" name="TextBox 14">
            <a:extLst>
              <a:ext uri="{FF2B5EF4-FFF2-40B4-BE49-F238E27FC236}">
                <a16:creationId xmlns:a16="http://schemas.microsoft.com/office/drawing/2014/main" id="{6A81CCCB-9471-9DE1-AC3C-53BBEE0FC5A2}"/>
              </a:ext>
            </a:extLst>
          </p:cNvPr>
          <p:cNvSpPr txBox="1"/>
          <p:nvPr/>
        </p:nvSpPr>
        <p:spPr>
          <a:xfrm>
            <a:off x="263797" y="5318460"/>
            <a:ext cx="1607737" cy="369332"/>
          </a:xfrm>
          <a:prstGeom prst="rect">
            <a:avLst/>
          </a:prstGeom>
          <a:noFill/>
          <a:ln w="28575">
            <a:solidFill>
              <a:srgbClr val="7030A0"/>
            </a:solidFill>
          </a:ln>
        </p:spPr>
        <p:txBody>
          <a:bodyPr wrap="square" rtlCol="0">
            <a:spAutoFit/>
          </a:bodyPr>
          <a:lstStyle/>
          <a:p>
            <a:pPr algn="ctr"/>
            <a:r>
              <a:rPr lang="en-GB" b="1" dirty="0">
                <a:solidFill>
                  <a:srgbClr val="7030A0"/>
                </a:solidFill>
              </a:rPr>
              <a:t>Licenced</a:t>
            </a:r>
          </a:p>
        </p:txBody>
      </p:sp>
      <p:sp>
        <p:nvSpPr>
          <p:cNvPr id="16" name="TextBox 15">
            <a:extLst>
              <a:ext uri="{FF2B5EF4-FFF2-40B4-BE49-F238E27FC236}">
                <a16:creationId xmlns:a16="http://schemas.microsoft.com/office/drawing/2014/main" id="{6BB9A7C9-10BA-54EB-5F01-E6619DC9515F}"/>
              </a:ext>
            </a:extLst>
          </p:cNvPr>
          <p:cNvSpPr txBox="1"/>
          <p:nvPr/>
        </p:nvSpPr>
        <p:spPr>
          <a:xfrm>
            <a:off x="183691" y="2710211"/>
            <a:ext cx="1767950" cy="369332"/>
          </a:xfrm>
          <a:prstGeom prst="rect">
            <a:avLst/>
          </a:prstGeom>
          <a:noFill/>
          <a:ln w="28575">
            <a:solidFill>
              <a:srgbClr val="7030A0"/>
            </a:solidFill>
          </a:ln>
        </p:spPr>
        <p:txBody>
          <a:bodyPr wrap="square" rtlCol="0">
            <a:spAutoFit/>
          </a:bodyPr>
          <a:lstStyle/>
          <a:p>
            <a:pPr algn="ctr"/>
            <a:r>
              <a:rPr lang="en-GB" b="1" dirty="0">
                <a:solidFill>
                  <a:srgbClr val="7030A0"/>
                </a:solidFill>
              </a:rPr>
              <a:t>Freely available</a:t>
            </a:r>
          </a:p>
        </p:txBody>
      </p:sp>
      <p:sp>
        <p:nvSpPr>
          <p:cNvPr id="17" name="TextBox 16">
            <a:extLst>
              <a:ext uri="{FF2B5EF4-FFF2-40B4-BE49-F238E27FC236}">
                <a16:creationId xmlns:a16="http://schemas.microsoft.com/office/drawing/2014/main" id="{2C8890CF-3EA7-FF28-0FB2-2CAB1AD8985E}"/>
              </a:ext>
            </a:extLst>
          </p:cNvPr>
          <p:cNvSpPr txBox="1"/>
          <p:nvPr/>
        </p:nvSpPr>
        <p:spPr>
          <a:xfrm>
            <a:off x="2389348" y="1529091"/>
            <a:ext cx="3470302" cy="2308324"/>
          </a:xfrm>
          <a:prstGeom prst="rect">
            <a:avLst/>
          </a:prstGeom>
          <a:noFill/>
        </p:spPr>
        <p:txBody>
          <a:bodyPr wrap="square" rtlCol="0">
            <a:spAutoFit/>
          </a:bodyPr>
          <a:lstStyle/>
          <a:p>
            <a:pPr algn="ctr"/>
            <a:r>
              <a:rPr lang="en-GB" sz="1600" b="1" dirty="0">
                <a:solidFill>
                  <a:srgbClr val="FF0000"/>
                </a:solidFill>
              </a:rPr>
              <a:t>ChatGPT</a:t>
            </a:r>
          </a:p>
          <a:p>
            <a:r>
              <a:rPr lang="en-GB" sz="1600" dirty="0"/>
              <a:t>❌ </a:t>
            </a:r>
            <a:r>
              <a:rPr lang="en-GB" sz="1600" b="1" dirty="0"/>
              <a:t>Compliance Concerns: </a:t>
            </a:r>
          </a:p>
          <a:p>
            <a:pPr marL="285750" indent="-285750">
              <a:buFont typeface="Arial" panose="020B0604020202020204" pitchFamily="34" charset="0"/>
              <a:buChar char="•"/>
            </a:pPr>
            <a:r>
              <a:rPr lang="en-GB" sz="1600" dirty="0"/>
              <a:t>No Formal Data Processing Agreement </a:t>
            </a:r>
          </a:p>
          <a:p>
            <a:pPr marL="285750" indent="-285750">
              <a:buFont typeface="Arial" panose="020B0604020202020204" pitchFamily="34" charset="0"/>
              <a:buChar char="•"/>
            </a:pPr>
            <a:r>
              <a:rPr lang="en-GB" sz="1600" dirty="0"/>
              <a:t>Lack of Control Over Data Storage Schools can't guarantee where or how student data is stored or processed.</a:t>
            </a:r>
          </a:p>
          <a:p>
            <a:pPr marL="285750" indent="-285750">
              <a:buFont typeface="Arial" panose="020B0604020202020204" pitchFamily="34" charset="0"/>
              <a:buChar char="•"/>
            </a:pPr>
            <a:r>
              <a:rPr lang="en-GB" sz="1600" dirty="0"/>
              <a:t>No Age Verification</a:t>
            </a:r>
          </a:p>
        </p:txBody>
      </p:sp>
      <p:sp>
        <p:nvSpPr>
          <p:cNvPr id="18" name="TextBox 17">
            <a:extLst>
              <a:ext uri="{FF2B5EF4-FFF2-40B4-BE49-F238E27FC236}">
                <a16:creationId xmlns:a16="http://schemas.microsoft.com/office/drawing/2014/main" id="{D6D01159-26BB-2CA9-923E-2A767B82D897}"/>
              </a:ext>
            </a:extLst>
          </p:cNvPr>
          <p:cNvSpPr txBox="1"/>
          <p:nvPr/>
        </p:nvSpPr>
        <p:spPr>
          <a:xfrm>
            <a:off x="6025661" y="1494494"/>
            <a:ext cx="3470302" cy="2554545"/>
          </a:xfrm>
          <a:prstGeom prst="rect">
            <a:avLst/>
          </a:prstGeom>
          <a:noFill/>
        </p:spPr>
        <p:txBody>
          <a:bodyPr wrap="square" rtlCol="0">
            <a:spAutoFit/>
          </a:bodyPr>
          <a:lstStyle/>
          <a:p>
            <a:pPr algn="ctr"/>
            <a:r>
              <a:rPr lang="en-GB" sz="1600" b="1" dirty="0">
                <a:solidFill>
                  <a:schemeClr val="accent2"/>
                </a:solidFill>
              </a:rPr>
              <a:t>Grammarly</a:t>
            </a:r>
            <a:r>
              <a:rPr lang="en-GB" sz="1600" b="1" dirty="0"/>
              <a:t> </a:t>
            </a:r>
          </a:p>
          <a:p>
            <a:r>
              <a:rPr lang="en-GB" sz="1600" b="1" dirty="0"/>
              <a:t>❌ Compliance Concerns:</a:t>
            </a:r>
          </a:p>
          <a:p>
            <a:pPr marL="285750" indent="-285750">
              <a:buFont typeface="Arial" panose="020B0604020202020204" pitchFamily="34" charset="0"/>
              <a:buChar char="•"/>
            </a:pPr>
            <a:r>
              <a:rPr lang="en-GB" sz="1600" dirty="0"/>
              <a:t>Collects user input to improve its models, which may include student PII.</a:t>
            </a:r>
          </a:p>
          <a:p>
            <a:pPr marL="285750" indent="-285750">
              <a:buFont typeface="Arial" panose="020B0604020202020204" pitchFamily="34" charset="0"/>
              <a:buChar char="•"/>
            </a:pPr>
            <a:r>
              <a:rPr lang="en-GB" sz="1600" dirty="0"/>
              <a:t>No Education-Specific DPA </a:t>
            </a:r>
          </a:p>
          <a:p>
            <a:pPr marL="285750" indent="-285750">
              <a:buFont typeface="Arial" panose="020B0604020202020204" pitchFamily="34" charset="0"/>
              <a:buChar char="•"/>
            </a:pPr>
            <a:r>
              <a:rPr lang="en-GB" sz="1600" dirty="0"/>
              <a:t>concerns about data residency and control.</a:t>
            </a:r>
          </a:p>
          <a:p>
            <a:pPr marL="285750" indent="-285750">
              <a:buFont typeface="Arial" panose="020B0604020202020204" pitchFamily="34" charset="0"/>
              <a:buChar char="•"/>
            </a:pPr>
            <a:r>
              <a:rPr lang="en-GB" sz="1600" dirty="0"/>
              <a:t>Limited visibility into how data is used for training.</a:t>
            </a:r>
          </a:p>
        </p:txBody>
      </p:sp>
      <p:sp>
        <p:nvSpPr>
          <p:cNvPr id="19" name="TextBox 18">
            <a:extLst>
              <a:ext uri="{FF2B5EF4-FFF2-40B4-BE49-F238E27FC236}">
                <a16:creationId xmlns:a16="http://schemas.microsoft.com/office/drawing/2014/main" id="{E6EAF4C6-F8AA-54A8-093F-0135ABD0389A}"/>
              </a:ext>
            </a:extLst>
          </p:cNvPr>
          <p:cNvSpPr txBox="1"/>
          <p:nvPr/>
        </p:nvSpPr>
        <p:spPr>
          <a:xfrm>
            <a:off x="2344233" y="4288181"/>
            <a:ext cx="3470302" cy="2062103"/>
          </a:xfrm>
          <a:prstGeom prst="rect">
            <a:avLst/>
          </a:prstGeom>
          <a:noFill/>
        </p:spPr>
        <p:txBody>
          <a:bodyPr wrap="square" rtlCol="0">
            <a:spAutoFit/>
          </a:bodyPr>
          <a:lstStyle/>
          <a:p>
            <a:pPr algn="ctr"/>
            <a:r>
              <a:rPr lang="en-GB" sz="1600" b="1" dirty="0">
                <a:solidFill>
                  <a:schemeClr val="accent2"/>
                </a:solidFill>
              </a:rPr>
              <a:t>Century Tech</a:t>
            </a:r>
          </a:p>
          <a:p>
            <a:r>
              <a:rPr lang="en-GB" sz="1600" dirty="0"/>
              <a:t>❌ </a:t>
            </a:r>
            <a:r>
              <a:rPr lang="en-GB" sz="1600" b="1" dirty="0"/>
              <a:t>Compliance Concerns: </a:t>
            </a:r>
          </a:p>
          <a:p>
            <a:pPr marL="285750" indent="-285750">
              <a:buFont typeface="Arial" panose="020B0604020202020204" pitchFamily="34" charset="0"/>
              <a:buChar char="•"/>
            </a:pPr>
            <a:r>
              <a:rPr lang="en-GB" sz="1600" dirty="0"/>
              <a:t>Builds detailed learner profiles which may raise issues around automated decision making</a:t>
            </a:r>
          </a:p>
          <a:p>
            <a:r>
              <a:rPr lang="en-GB" sz="1600" dirty="0"/>
              <a:t>✅</a:t>
            </a:r>
          </a:p>
          <a:p>
            <a:pPr marL="285750" indent="-285750">
              <a:buFont typeface="Arial" panose="020B0604020202020204" pitchFamily="34" charset="0"/>
              <a:buChar char="•"/>
            </a:pPr>
            <a:r>
              <a:rPr lang="en-GB" sz="1600" dirty="0"/>
              <a:t>Licensed and marketed as GDPR-compliant.</a:t>
            </a:r>
          </a:p>
        </p:txBody>
      </p:sp>
      <p:sp>
        <p:nvSpPr>
          <p:cNvPr id="20" name="TextBox 19">
            <a:extLst>
              <a:ext uri="{FF2B5EF4-FFF2-40B4-BE49-F238E27FC236}">
                <a16:creationId xmlns:a16="http://schemas.microsoft.com/office/drawing/2014/main" id="{D9203A18-4EA5-21EB-DF26-B9FC68A48640}"/>
              </a:ext>
            </a:extLst>
          </p:cNvPr>
          <p:cNvSpPr txBox="1"/>
          <p:nvPr/>
        </p:nvSpPr>
        <p:spPr>
          <a:xfrm>
            <a:off x="6095999" y="4287408"/>
            <a:ext cx="4555254" cy="2062103"/>
          </a:xfrm>
          <a:prstGeom prst="rect">
            <a:avLst/>
          </a:prstGeom>
          <a:noFill/>
        </p:spPr>
        <p:txBody>
          <a:bodyPr wrap="square" rtlCol="0">
            <a:spAutoFit/>
          </a:bodyPr>
          <a:lstStyle/>
          <a:p>
            <a:pPr algn="ctr"/>
            <a:r>
              <a:rPr lang="en-GB" sz="1600" b="1" dirty="0">
                <a:solidFill>
                  <a:srgbClr val="00B050"/>
                </a:solidFill>
              </a:rPr>
              <a:t>M/S Copilot</a:t>
            </a:r>
          </a:p>
          <a:p>
            <a:r>
              <a:rPr lang="en-GB" sz="1600" dirty="0"/>
              <a:t>✅</a:t>
            </a:r>
            <a:r>
              <a:rPr lang="en-GB" sz="1600" b="1" dirty="0"/>
              <a:t>Compliance Strengths:</a:t>
            </a:r>
          </a:p>
          <a:p>
            <a:pPr marL="285750" indent="-285750">
              <a:buFont typeface="Arial" panose="020B0604020202020204" pitchFamily="34" charset="0"/>
              <a:buChar char="•"/>
            </a:pPr>
            <a:r>
              <a:rPr lang="en-GB" sz="1600" dirty="0"/>
              <a:t>Licensed under Microsoft’s enterprise agreement, often already in place</a:t>
            </a:r>
          </a:p>
          <a:p>
            <a:pPr marL="285750" indent="-285750">
              <a:buFont typeface="Arial" panose="020B0604020202020204" pitchFamily="34" charset="0"/>
              <a:buChar char="•"/>
            </a:pPr>
            <a:r>
              <a:rPr lang="en-GB" sz="1600" dirty="0"/>
              <a:t>Microsoft provides Data Processing Agreements aligned with UK GDPR.</a:t>
            </a:r>
          </a:p>
          <a:p>
            <a:pPr marL="285750" indent="-285750">
              <a:buFont typeface="Arial" panose="020B0604020202020204" pitchFamily="34" charset="0"/>
              <a:buChar char="•"/>
            </a:pPr>
            <a:r>
              <a:rPr lang="en-GB" sz="1600" dirty="0"/>
              <a:t>Schools can configure data residency and access controls.</a:t>
            </a:r>
          </a:p>
        </p:txBody>
      </p:sp>
    </p:spTree>
    <p:extLst>
      <p:ext uri="{BB962C8B-B14F-4D97-AF65-F5344CB8AC3E}">
        <p14:creationId xmlns:p14="http://schemas.microsoft.com/office/powerpoint/2010/main" val="3817899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6707539" y="1524609"/>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AI Agents / Assistants</a:t>
            </a:r>
            <a:endParaRPr kumimoji="0" lang="en-GB" sz="32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1E940EEF-2C60-8345-346C-BD3E5A8C3099}"/>
              </a:ext>
            </a:extLst>
          </p:cNvPr>
          <p:cNvSpPr txBox="1"/>
          <p:nvPr/>
        </p:nvSpPr>
        <p:spPr>
          <a:xfrm>
            <a:off x="1518335" y="1029156"/>
            <a:ext cx="6901132" cy="923330"/>
          </a:xfrm>
          <a:prstGeom prst="rect">
            <a:avLst/>
          </a:prstGeom>
          <a:noFill/>
        </p:spPr>
        <p:txBody>
          <a:bodyPr wrap="square" rtlCol="0">
            <a:spAutoFit/>
          </a:bodyPr>
          <a:lstStyle/>
          <a:p>
            <a:r>
              <a:rPr lang="en-GB"/>
              <a:t>Avoid AI agents and assistants at all costs – if you accept them, they then have access to everything in your email, calendar and online meeting content even if the meeting is NOT recorded!</a:t>
            </a:r>
          </a:p>
        </p:txBody>
      </p:sp>
      <p:pic>
        <p:nvPicPr>
          <p:cNvPr id="12" name="Picture 11">
            <a:extLst>
              <a:ext uri="{FF2B5EF4-FFF2-40B4-BE49-F238E27FC236}">
                <a16:creationId xmlns:a16="http://schemas.microsoft.com/office/drawing/2014/main" id="{17CAC7BF-4BEC-E639-5845-DD3502423647}"/>
              </a:ext>
            </a:extLst>
          </p:cNvPr>
          <p:cNvPicPr>
            <a:picLocks noChangeAspect="1"/>
          </p:cNvPicPr>
          <p:nvPr/>
        </p:nvPicPr>
        <p:blipFill>
          <a:blip r:embed="rId6"/>
          <a:stretch>
            <a:fillRect/>
          </a:stretch>
        </p:blipFill>
        <p:spPr>
          <a:xfrm>
            <a:off x="85248" y="2213364"/>
            <a:ext cx="3530781" cy="322596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0405037-7EA7-0223-2FDA-DA005020EE40}"/>
              </a:ext>
            </a:extLst>
          </p:cNvPr>
          <p:cNvPicPr>
            <a:picLocks noChangeAspect="1"/>
          </p:cNvPicPr>
          <p:nvPr/>
        </p:nvPicPr>
        <p:blipFill>
          <a:blip r:embed="rId7"/>
          <a:stretch>
            <a:fillRect/>
          </a:stretch>
        </p:blipFill>
        <p:spPr>
          <a:xfrm>
            <a:off x="3888439" y="3530377"/>
            <a:ext cx="8096666" cy="1873346"/>
          </a:xfrm>
          <a:prstGeom prst="rect">
            <a:avLst/>
          </a:prstGeom>
          <a:ln>
            <a:noFill/>
          </a:ln>
          <a:effectLst>
            <a:outerShdw blurRad="190500" algn="tl" rotWithShape="0">
              <a:srgbClr val="000000">
                <a:alpha val="70000"/>
              </a:srgbClr>
            </a:outerShdw>
          </a:effectLst>
        </p:spPr>
      </p:pic>
      <p:sp>
        <p:nvSpPr>
          <p:cNvPr id="10" name="Oval 9">
            <a:extLst>
              <a:ext uri="{FF2B5EF4-FFF2-40B4-BE49-F238E27FC236}">
                <a16:creationId xmlns:a16="http://schemas.microsoft.com/office/drawing/2014/main" id="{D7B9F969-2DC7-0103-61F9-592A730BAE76}"/>
              </a:ext>
            </a:extLst>
          </p:cNvPr>
          <p:cNvSpPr/>
          <p:nvPr/>
        </p:nvSpPr>
        <p:spPr>
          <a:xfrm>
            <a:off x="85248" y="2037902"/>
            <a:ext cx="954198" cy="7659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894B0F84-93D2-29E3-591B-51BE1D219CF7}"/>
              </a:ext>
            </a:extLst>
          </p:cNvPr>
          <p:cNvSpPr/>
          <p:nvPr/>
        </p:nvSpPr>
        <p:spPr>
          <a:xfrm>
            <a:off x="4262552" y="3327623"/>
            <a:ext cx="954198" cy="7659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close-up of a sign&#10;&#10;AI-generated content may be incorrect.">
            <a:extLst>
              <a:ext uri="{FF2B5EF4-FFF2-40B4-BE49-F238E27FC236}">
                <a16:creationId xmlns:a16="http://schemas.microsoft.com/office/drawing/2014/main" id="{2853B5B4-2394-9081-CE28-7129FC756C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a:extLst>
              <a:ext uri="{FF2B5EF4-FFF2-40B4-BE49-F238E27FC236}">
                <a16:creationId xmlns:a16="http://schemas.microsoft.com/office/drawing/2014/main" id="{769FAF1C-A768-3247-EBE0-6658C89AF7C1}"/>
              </a:ext>
            </a:extLst>
          </p:cNvPr>
          <p:cNvPicPr>
            <a:picLocks noChangeAspect="1"/>
          </p:cNvPicPr>
          <p:nvPr/>
        </p:nvPicPr>
        <p:blipFill>
          <a:blip r:embed="rId9"/>
          <a:stretch>
            <a:fillRect/>
          </a:stretch>
        </p:blipFill>
        <p:spPr>
          <a:xfrm>
            <a:off x="9451109" y="1077355"/>
            <a:ext cx="2143125" cy="2143125"/>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icon&#10;&#10;Description automatically generated">
            <a:extLst>
              <a:ext uri="{FF2B5EF4-FFF2-40B4-BE49-F238E27FC236}">
                <a16:creationId xmlns:a16="http://schemas.microsoft.com/office/drawing/2014/main" id="{EB35D0B8-4595-7BF0-EFF3-A11ED7006B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403969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00AD-2D93-337C-75C4-462E1113BC2F}"/>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844D3A56-6D7D-9C19-4281-B38399711E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EC160349-C993-2A01-B433-D0824E8CE7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646C3D14-4A37-113D-A1A6-90F6DB52BC7E}"/>
              </a:ext>
            </a:extLst>
          </p:cNvPr>
          <p:cNvSpPr txBox="1">
            <a:spLocks/>
          </p:cNvSpPr>
          <p:nvPr/>
        </p:nvSpPr>
        <p:spPr>
          <a:xfrm>
            <a:off x="3683552" y="2766419"/>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DPIA &amp; ‘Authorising’ AI use</a:t>
            </a:r>
          </a:p>
        </p:txBody>
      </p:sp>
      <p:pic>
        <p:nvPicPr>
          <p:cNvPr id="8" name="Picture 7" descr="A purple robot with yellow and blue eyes and a shield&#10;&#10;Description automatically generated">
            <a:extLst>
              <a:ext uri="{FF2B5EF4-FFF2-40B4-BE49-F238E27FC236}">
                <a16:creationId xmlns:a16="http://schemas.microsoft.com/office/drawing/2014/main" id="{838FE536-22E9-CBD4-B721-FA2D330A7F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646134" y="2256635"/>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9B707230-3F55-A6E9-DDA2-2D8A2699E2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789C288-95D5-CC0A-4CE1-9D65AA3AD1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13534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799291" y="2614023"/>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849223" y="351591"/>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DPIA</a:t>
            </a:r>
            <a:endParaRPr kumimoji="0" lang="en-GB"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6" name="TextBox 5">
            <a:extLst>
              <a:ext uri="{FF2B5EF4-FFF2-40B4-BE49-F238E27FC236}">
                <a16:creationId xmlns:a16="http://schemas.microsoft.com/office/drawing/2014/main" id="{36FFE1DA-A6E9-1EF2-9599-B7A50512B3B3}"/>
              </a:ext>
            </a:extLst>
          </p:cNvPr>
          <p:cNvSpPr txBox="1"/>
          <p:nvPr/>
        </p:nvSpPr>
        <p:spPr>
          <a:xfrm>
            <a:off x="1849223" y="1302654"/>
            <a:ext cx="7866736" cy="4832092"/>
          </a:xfrm>
          <a:prstGeom prst="rect">
            <a:avLst/>
          </a:prstGeom>
          <a:noFill/>
        </p:spPr>
        <p:txBody>
          <a:bodyPr wrap="square">
            <a:spAutoFit/>
          </a:bodyPr>
          <a:lstStyle/>
          <a:p>
            <a:r>
              <a:rPr lang="en-GB" sz="2800" dirty="0"/>
              <a:t>“Under the UK GDPR, controllers are required to carry out </a:t>
            </a:r>
            <a:r>
              <a:rPr lang="en-GB" sz="2800" b="1" dirty="0"/>
              <a:t>Data Protection Impact Assessments </a:t>
            </a:r>
            <a:r>
              <a:rPr lang="en-GB" sz="2800" dirty="0"/>
              <a:t>for 'high risk processing'. The use of AI technologies is likely to trigger the requirement to carry out a DPIA in many contexts and are a key part of the accountability principle.</a:t>
            </a:r>
          </a:p>
          <a:p>
            <a:r>
              <a:rPr lang="en-GB" sz="2800" dirty="0"/>
              <a:t> </a:t>
            </a:r>
          </a:p>
          <a:p>
            <a:r>
              <a:rPr lang="en-GB" sz="2800" dirty="0"/>
              <a:t>Embedding AI tools is a huge undertaking, and you need to be confident that the external company understands their responsibility and compliance with the GDPR.”</a:t>
            </a:r>
          </a:p>
        </p:txBody>
      </p:sp>
      <p:pic>
        <p:nvPicPr>
          <p:cNvPr id="5" name="Picture 4" descr="A close-up of a sign&#10;&#10;AI-generated content may be incorrect.">
            <a:extLst>
              <a:ext uri="{FF2B5EF4-FFF2-40B4-BE49-F238E27FC236}">
                <a16:creationId xmlns:a16="http://schemas.microsoft.com/office/drawing/2014/main" id="{27D9DEA3-E2DF-FC29-4D9B-6437029D75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2AFEED4-4BCF-E64E-572D-429BF51677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853168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322217" y="2376500"/>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DPIA</a:t>
            </a:r>
            <a:endParaRPr kumimoji="0" lang="en-GB" sz="3200" b="1" i="0" u="none" strike="noStrike" kern="1200" cap="none" spc="0" normalizeH="0" baseline="0" noProof="0">
              <a:ln>
                <a:noFill/>
              </a:ln>
              <a:solidFill>
                <a:prstClr val="black"/>
              </a:solidFill>
              <a:effectLst/>
              <a:uLnTx/>
              <a:uFillTx/>
              <a:latin typeface="Calibri" panose="020F0502020204030204"/>
              <a:ea typeface="+mj-ea"/>
              <a:cs typeface="+mj-cs"/>
            </a:endParaRPr>
          </a:p>
        </p:txBody>
      </p:sp>
      <p:pic>
        <p:nvPicPr>
          <p:cNvPr id="10" name="Picture 9">
            <a:extLst>
              <a:ext uri="{FF2B5EF4-FFF2-40B4-BE49-F238E27FC236}">
                <a16:creationId xmlns:a16="http://schemas.microsoft.com/office/drawing/2014/main" id="{5B787F08-D971-9A2B-514E-9F64E1A136FC}"/>
              </a:ext>
            </a:extLst>
          </p:cNvPr>
          <p:cNvPicPr>
            <a:picLocks noChangeAspect="1"/>
          </p:cNvPicPr>
          <p:nvPr/>
        </p:nvPicPr>
        <p:blipFill>
          <a:blip r:embed="rId6"/>
          <a:stretch>
            <a:fillRect/>
          </a:stretch>
        </p:blipFill>
        <p:spPr>
          <a:xfrm>
            <a:off x="1450109" y="958838"/>
            <a:ext cx="7989232" cy="5919056"/>
          </a:xfrm>
          <a:prstGeom prst="rect">
            <a:avLst/>
          </a:prstGeom>
        </p:spPr>
      </p:pic>
      <p:pic>
        <p:nvPicPr>
          <p:cNvPr id="5" name="Picture 4" descr="A close-up of a sign&#10;&#10;AI-generated content may be incorrect.">
            <a:extLst>
              <a:ext uri="{FF2B5EF4-FFF2-40B4-BE49-F238E27FC236}">
                <a16:creationId xmlns:a16="http://schemas.microsoft.com/office/drawing/2014/main" id="{44A49210-6A15-0614-AA92-87242C73E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7B1219A3-6A53-D6EE-E2C8-9A33EA2AE9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47364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5B7F9-DECF-0533-2FB7-794C2A00E437}"/>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C500873E-46E8-73C0-EA57-4151317A0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8CA6CE64-40A8-ECC4-CE19-EDFEC4BB52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73BAFFAC-4CB3-8A0F-896E-E89B9A3DBC50}"/>
              </a:ext>
            </a:extLst>
          </p:cNvPr>
          <p:cNvSpPr txBox="1">
            <a:spLocks/>
          </p:cNvSpPr>
          <p:nvPr/>
        </p:nvSpPr>
        <p:spPr>
          <a:xfrm>
            <a:off x="3297499"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Why is compliance important?</a:t>
            </a:r>
          </a:p>
        </p:txBody>
      </p:sp>
      <p:pic>
        <p:nvPicPr>
          <p:cNvPr id="8" name="Picture 7" descr="A purple robot with yellow and blue eyes and a shield&#10;&#10;Description automatically generated">
            <a:extLst>
              <a:ext uri="{FF2B5EF4-FFF2-40B4-BE49-F238E27FC236}">
                <a16:creationId xmlns:a16="http://schemas.microsoft.com/office/drawing/2014/main" id="{6AB95359-198C-F1DD-6E1B-189543BC20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5430303" y="4790947"/>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890267CA-66E7-E3D0-16F9-246E8F243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0525CCE2-9B2C-9655-C980-B0B5393BDB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932146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8271932" y="4534046"/>
            <a:ext cx="1490020" cy="1792494"/>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a:solidFill>
                  <a:prstClr val="black"/>
                </a:solidFill>
                <a:latin typeface="Calibri" panose="020F0502020204030204"/>
              </a:rPr>
              <a:t>DPIA – the agreement</a:t>
            </a:r>
            <a:endParaRPr kumimoji="0" lang="en-GB" sz="3200" b="1"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6" name="Rectangle 5">
            <a:extLst>
              <a:ext uri="{FF2B5EF4-FFF2-40B4-BE49-F238E27FC236}">
                <a16:creationId xmlns:a16="http://schemas.microsoft.com/office/drawing/2014/main" id="{9803A190-11D9-845E-2078-A1F4E2DDFC6C}"/>
              </a:ext>
            </a:extLst>
          </p:cNvPr>
          <p:cNvSpPr>
            <a:spLocks noChangeArrowheads="1"/>
          </p:cNvSpPr>
          <p:nvPr/>
        </p:nvSpPr>
        <p:spPr bwMode="auto">
          <a:xfrm>
            <a:off x="608140" y="1332796"/>
            <a:ext cx="6791547"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altLang="en-US" sz="2000">
                <a:latin typeface="Dreaming Outloud Script Pro" panose="03050502040304050704" pitchFamily="66" charset="0"/>
                <a:ea typeface="Calibri" panose="020F0502020204030204" pitchFamily="34" charset="0"/>
                <a:cs typeface="Dreaming Outloud Script Pro" panose="03050502040304050704" pitchFamily="66" charset="0"/>
              </a:rPr>
              <a:t>1 </a:t>
            </a:r>
            <a:r>
              <a:rPr lang="en-GB" altLang="en-US" sz="2000" b="1">
                <a:latin typeface="Calibri" panose="020F0502020204030204" pitchFamily="34" charset="0"/>
                <a:ea typeface="Calibri" panose="020F0502020204030204" pitchFamily="34" charset="0"/>
                <a:cs typeface="Calibri" panose="020F0502020204030204" pitchFamily="34" charset="0"/>
              </a:rPr>
              <a:t>Contract for Services</a:t>
            </a:r>
            <a:r>
              <a:rPr lang="en-GB" altLang="en-US" sz="2000">
                <a:latin typeface="Calibri" panose="020F0502020204030204" pitchFamily="34" charset="0"/>
                <a:ea typeface="Calibri" panose="020F0502020204030204" pitchFamily="34" charset="0"/>
                <a:cs typeface="Calibri" panose="020F0502020204030204" pitchFamily="34" charset="0"/>
              </a:rPr>
              <a:t>.  Standard T&amp;Cs (often referred to as Boilerplate). Look out for these being changed once signed – scope creep into AI</a:t>
            </a:r>
          </a:p>
          <a:p>
            <a:pPr eaLnBrk="0" fontAlgn="base" hangingPunct="0">
              <a:spcBef>
                <a:spcPct val="0"/>
              </a:spcBef>
              <a:spcAft>
                <a:spcPct val="0"/>
              </a:spcAft>
            </a:pPr>
            <a:endParaRPr lang="en-GB" altLang="en-US" sz="2000"/>
          </a:p>
          <a:p>
            <a:pPr eaLnBrk="0" fontAlgn="base" hangingPunct="0">
              <a:spcBef>
                <a:spcPct val="0"/>
              </a:spcBef>
              <a:spcAft>
                <a:spcPct val="0"/>
              </a:spcAft>
            </a:pPr>
            <a:r>
              <a:rPr lang="en-GB" altLang="en-US" sz="2000">
                <a:latin typeface="Dreaming Outloud Script Pro" panose="03050502040304050704" pitchFamily="66" charset="0"/>
                <a:ea typeface="Calibri" panose="020F0502020204030204" pitchFamily="34" charset="0"/>
                <a:cs typeface="Dreaming Outloud Script Pro" panose="03050502040304050704" pitchFamily="66" charset="0"/>
              </a:rPr>
              <a:t>2 </a:t>
            </a:r>
            <a:r>
              <a:rPr lang="en-GB" altLang="en-US" sz="2000" b="1">
                <a:latin typeface="Calibri" panose="020F0502020204030204" pitchFamily="34" charset="0"/>
                <a:ea typeface="Calibri" panose="020F0502020204030204" pitchFamily="34" charset="0"/>
                <a:cs typeface="Calibri" panose="020F0502020204030204" pitchFamily="34" charset="0"/>
              </a:rPr>
              <a:t>Service Level Agreement</a:t>
            </a:r>
            <a:r>
              <a:rPr lang="en-GB" altLang="en-US" sz="2000">
                <a:latin typeface="Calibri" panose="020F0502020204030204" pitchFamily="34" charset="0"/>
                <a:ea typeface="Calibri" panose="020F0502020204030204" pitchFamily="34" charset="0"/>
                <a:cs typeface="Calibri" panose="020F0502020204030204" pitchFamily="34" charset="0"/>
              </a:rPr>
              <a:t>.  Sets the parameters of the service you can expect.</a:t>
            </a:r>
          </a:p>
          <a:p>
            <a:pPr eaLnBrk="0" fontAlgn="base" hangingPunct="0">
              <a:spcBef>
                <a:spcPct val="0"/>
              </a:spcBef>
              <a:spcAft>
                <a:spcPct val="0"/>
              </a:spcAft>
            </a:pPr>
            <a:endParaRPr lang="en-GB" altLang="en-US" sz="2000"/>
          </a:p>
          <a:p>
            <a:pPr eaLnBrk="0" fontAlgn="base" hangingPunct="0">
              <a:spcBef>
                <a:spcPct val="0"/>
              </a:spcBef>
              <a:spcAft>
                <a:spcPct val="0"/>
              </a:spcAft>
            </a:pPr>
            <a:r>
              <a:rPr lang="en-GB" altLang="en-US" sz="2000">
                <a:latin typeface="Dreaming Outloud Script Pro" panose="03050502040304050704" pitchFamily="66" charset="0"/>
                <a:ea typeface="Calibri" panose="020F0502020204030204" pitchFamily="34" charset="0"/>
                <a:cs typeface="Dreaming Outloud Script Pro" panose="03050502040304050704" pitchFamily="66" charset="0"/>
              </a:rPr>
              <a:t>3 </a:t>
            </a:r>
            <a:r>
              <a:rPr lang="en-GB" altLang="en-US" sz="2000" b="1">
                <a:latin typeface="Calibri" panose="020F0502020204030204" pitchFamily="34" charset="0"/>
                <a:ea typeface="Calibri" panose="020F0502020204030204" pitchFamily="34" charset="0"/>
                <a:cs typeface="Calibri" panose="020F0502020204030204" pitchFamily="34" charset="0"/>
              </a:rPr>
              <a:t>Data Sharing / Processing Agreement.</a:t>
            </a:r>
            <a:r>
              <a:rPr lang="en-GB" altLang="en-US" sz="2000">
                <a:latin typeface="Calibri" panose="020F0502020204030204" pitchFamily="34" charset="0"/>
                <a:ea typeface="Calibri" panose="020F0502020204030204" pitchFamily="34" charset="0"/>
                <a:cs typeface="Calibri" panose="020F0502020204030204" pitchFamily="34" charset="0"/>
              </a:rPr>
              <a:t>  Identifies the roles and obligations of the parties in respect of the data shared under the contract for services. May be drawn up by the DPO.</a:t>
            </a:r>
            <a:endParaRPr lang="en-GB" altLang="en-US" sz="2000"/>
          </a:p>
          <a:p>
            <a:pPr eaLnBrk="0" fontAlgn="base" hangingPunct="0">
              <a:spcBef>
                <a:spcPct val="0"/>
              </a:spcBef>
              <a:spcAft>
                <a:spcPct val="0"/>
              </a:spcAft>
            </a:pPr>
            <a:endParaRPr lang="en-GB" altLang="en-US" sz="2000">
              <a:latin typeface="Dreaming Outloud Script Pro" panose="03050502040304050704" pitchFamily="66" charset="0"/>
              <a:ea typeface="Calibri" panose="020F0502020204030204" pitchFamily="34" charset="0"/>
              <a:cs typeface="Dreaming Outloud Script Pro" panose="03050502040304050704" pitchFamily="66" charset="0"/>
            </a:endParaRPr>
          </a:p>
          <a:p>
            <a:pPr eaLnBrk="0" fontAlgn="base" hangingPunct="0">
              <a:spcBef>
                <a:spcPct val="0"/>
              </a:spcBef>
              <a:spcAft>
                <a:spcPct val="0"/>
              </a:spcAft>
            </a:pPr>
            <a:r>
              <a:rPr lang="en-GB" altLang="en-US" sz="2000">
                <a:latin typeface="Dreaming Outloud Script Pro" panose="03050502040304050704" pitchFamily="66" charset="0"/>
                <a:ea typeface="Calibri" panose="020F0502020204030204" pitchFamily="34" charset="0"/>
                <a:cs typeface="Dreaming Outloud Script Pro" panose="03050502040304050704" pitchFamily="66" charset="0"/>
              </a:rPr>
              <a:t>4 </a:t>
            </a:r>
            <a:r>
              <a:rPr lang="en-GB" altLang="en-US" sz="2000" b="1">
                <a:latin typeface="Calibri" panose="020F0502020204030204" pitchFamily="34" charset="0"/>
                <a:ea typeface="Calibri" panose="020F0502020204030204" pitchFamily="34" charset="0"/>
                <a:cs typeface="Calibri" panose="020F0502020204030204" pitchFamily="34" charset="0"/>
              </a:rPr>
              <a:t>Data Schedule</a:t>
            </a:r>
            <a:r>
              <a:rPr lang="en-GB" altLang="en-US" sz="2000">
                <a:latin typeface="Calibri" panose="020F0502020204030204" pitchFamily="34" charset="0"/>
                <a:ea typeface="Calibri" panose="020F0502020204030204" pitchFamily="34" charset="0"/>
                <a:cs typeface="Calibri" panose="020F0502020204030204" pitchFamily="34" charset="0"/>
              </a:rPr>
              <a:t>.  Outlines the categories of data which need to be shared for the service to be delivered. Ensure you review all data sets before they are fed into any AI model</a:t>
            </a:r>
          </a:p>
          <a:p>
            <a:pPr eaLnBrk="0" fontAlgn="base" hangingPunct="0">
              <a:spcBef>
                <a:spcPct val="0"/>
              </a:spcBef>
              <a:spcAft>
                <a:spcPct val="0"/>
              </a:spcAft>
            </a:pPr>
            <a:endParaRPr lang="en-GB" altLang="en-US"/>
          </a:p>
        </p:txBody>
      </p:sp>
      <p:pic>
        <p:nvPicPr>
          <p:cNvPr id="10" name="Picture 9">
            <a:extLst>
              <a:ext uri="{FF2B5EF4-FFF2-40B4-BE49-F238E27FC236}">
                <a16:creationId xmlns:a16="http://schemas.microsoft.com/office/drawing/2014/main" id="{1448AD0D-9728-9F92-6AFD-601205DC901D}"/>
              </a:ext>
            </a:extLst>
          </p:cNvPr>
          <p:cNvPicPr>
            <a:picLocks noChangeAspect="1"/>
          </p:cNvPicPr>
          <p:nvPr/>
        </p:nvPicPr>
        <p:blipFill>
          <a:blip r:embed="rId6"/>
          <a:stretch>
            <a:fillRect/>
          </a:stretch>
        </p:blipFill>
        <p:spPr>
          <a:xfrm>
            <a:off x="7465691" y="2034769"/>
            <a:ext cx="3566469" cy="2572735"/>
          </a:xfrm>
          <a:prstGeom prst="rect">
            <a:avLst/>
          </a:prstGeom>
        </p:spPr>
      </p:pic>
      <p:sp>
        <p:nvSpPr>
          <p:cNvPr id="12" name="TextBox 11">
            <a:extLst>
              <a:ext uri="{FF2B5EF4-FFF2-40B4-BE49-F238E27FC236}">
                <a16:creationId xmlns:a16="http://schemas.microsoft.com/office/drawing/2014/main" id="{26DFDA6C-8C3F-78DB-EE6D-0D6031DBFB58}"/>
              </a:ext>
            </a:extLst>
          </p:cNvPr>
          <p:cNvSpPr txBox="1"/>
          <p:nvPr/>
        </p:nvSpPr>
        <p:spPr>
          <a:xfrm>
            <a:off x="608140" y="6011000"/>
            <a:ext cx="6477000" cy="369332"/>
          </a:xfrm>
          <a:prstGeom prst="rect">
            <a:avLst/>
          </a:prstGeom>
          <a:noFill/>
        </p:spPr>
        <p:txBody>
          <a:bodyPr wrap="square" rtlCol="0">
            <a:spAutoFit/>
          </a:bodyPr>
          <a:lstStyle/>
          <a:p>
            <a:r>
              <a:rPr lang="en-GB" b="1"/>
              <a:t>PLUS</a:t>
            </a:r>
            <a:r>
              <a:rPr lang="en-GB"/>
              <a:t> if EU based – Functional &amp; technical docs from Aug 2025</a:t>
            </a:r>
          </a:p>
        </p:txBody>
      </p:sp>
      <p:pic>
        <p:nvPicPr>
          <p:cNvPr id="5" name="Picture 4" descr="A close-up of a sign&#10;&#10;AI-generated content may be incorrect.">
            <a:extLst>
              <a:ext uri="{FF2B5EF4-FFF2-40B4-BE49-F238E27FC236}">
                <a16:creationId xmlns:a16="http://schemas.microsoft.com/office/drawing/2014/main" id="{922EA796-FF14-A2D9-9582-2C0E59929C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3402720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AB25A469-F75F-A171-712E-A7605CB45C3C}"/>
              </a:ext>
            </a:extLst>
          </p:cNvPr>
          <p:cNvSpPr txBox="1">
            <a:spLocks/>
          </p:cNvSpPr>
          <p:nvPr/>
        </p:nvSpPr>
        <p:spPr>
          <a:xfrm>
            <a:off x="1433175" y="29365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000" b="1">
                <a:solidFill>
                  <a:prstClr val="black"/>
                </a:solidFill>
                <a:latin typeface="Calibri" panose="020F0502020204030204"/>
              </a:rPr>
              <a:t>DfE Position Statement-key messages for the sector, </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2000" b="1">
                <a:solidFill>
                  <a:prstClr val="black"/>
                </a:solidFill>
                <a:latin typeface="Calibri" panose="020F0502020204030204"/>
              </a:rPr>
              <a:t>including some lines in the sand</a:t>
            </a:r>
            <a:r>
              <a:rPr lang="en-GB" sz="3200" b="1">
                <a:solidFill>
                  <a:prstClr val="black"/>
                </a:solidFill>
                <a:latin typeface="Calibri" panose="020F0502020204030204"/>
              </a:rPr>
              <a:t> “the sector must…”</a:t>
            </a:r>
          </a:p>
        </p:txBody>
      </p:sp>
      <p:sp>
        <p:nvSpPr>
          <p:cNvPr id="6" name="TextBox 5">
            <a:extLst>
              <a:ext uri="{FF2B5EF4-FFF2-40B4-BE49-F238E27FC236}">
                <a16:creationId xmlns:a16="http://schemas.microsoft.com/office/drawing/2014/main" id="{36FFE1DA-A6E9-1EF2-9599-B7A50512B3B3}"/>
              </a:ext>
            </a:extLst>
          </p:cNvPr>
          <p:cNvSpPr txBox="1"/>
          <p:nvPr/>
        </p:nvSpPr>
        <p:spPr>
          <a:xfrm>
            <a:off x="1473585" y="1066579"/>
            <a:ext cx="10652120" cy="6109365"/>
          </a:xfrm>
          <a:prstGeom prst="rect">
            <a:avLst/>
          </a:prstGeom>
          <a:noFill/>
        </p:spPr>
        <p:txBody>
          <a:bodyPr wrap="square">
            <a:spAutoFit/>
          </a:bodyPr>
          <a:lstStyle/>
          <a:p>
            <a:r>
              <a:rPr lang="en-GB" sz="2000" b="1"/>
              <a:t>You must:</a:t>
            </a:r>
          </a:p>
          <a:p>
            <a:pPr marL="342900" indent="-342900">
              <a:lnSpc>
                <a:spcPct val="150000"/>
              </a:lnSpc>
              <a:buFont typeface="Arial" panose="020B0604020202020204" pitchFamily="34" charset="0"/>
              <a:buChar char="•"/>
            </a:pPr>
            <a:r>
              <a:rPr lang="en-GB"/>
              <a:t>Only use the authorised AI tools, documented in your AI Policy</a:t>
            </a:r>
          </a:p>
          <a:p>
            <a:pPr marL="342900" indent="-342900">
              <a:lnSpc>
                <a:spcPct val="150000"/>
              </a:lnSpc>
              <a:buFont typeface="Arial" panose="020B0604020202020204" pitchFamily="34" charset="0"/>
              <a:buChar char="•"/>
            </a:pPr>
            <a:r>
              <a:rPr lang="en-GB"/>
              <a:t>Get to know your DPO </a:t>
            </a:r>
          </a:p>
          <a:p>
            <a:pPr marL="342900" indent="-342900">
              <a:lnSpc>
                <a:spcPct val="150000"/>
              </a:lnSpc>
              <a:buFont typeface="Arial" panose="020B0604020202020204" pitchFamily="34" charset="0"/>
              <a:buChar char="•"/>
            </a:pPr>
            <a:r>
              <a:rPr lang="en-GB"/>
              <a:t>Talk to staff and governors about risks / benefits – have a no blame AI amnesty conversation</a:t>
            </a:r>
          </a:p>
          <a:p>
            <a:pPr marL="342900" indent="-342900">
              <a:lnSpc>
                <a:spcPct val="150000"/>
              </a:lnSpc>
              <a:buFont typeface="Arial" panose="020B0604020202020204" pitchFamily="34" charset="0"/>
              <a:buChar char="•"/>
            </a:pPr>
            <a:r>
              <a:rPr lang="en-GB"/>
              <a:t>Ensure they understand the types of AI and their own respective obligations</a:t>
            </a:r>
          </a:p>
          <a:p>
            <a:pPr marL="342900" indent="-342900">
              <a:lnSpc>
                <a:spcPct val="150000"/>
              </a:lnSpc>
              <a:buFont typeface="Arial" panose="020B0604020202020204" pitchFamily="34" charset="0"/>
              <a:buChar char="•"/>
            </a:pPr>
            <a:r>
              <a:rPr lang="en-GB"/>
              <a:t>Provide them with a guidance document and a signed off policy</a:t>
            </a:r>
          </a:p>
          <a:p>
            <a:pPr marL="342900" indent="-342900">
              <a:lnSpc>
                <a:spcPct val="150000"/>
              </a:lnSpc>
              <a:buFont typeface="Arial" panose="020B0604020202020204" pitchFamily="34" charset="0"/>
              <a:buChar char="•"/>
            </a:pPr>
            <a:r>
              <a:rPr lang="en-GB"/>
              <a:t>Ensure you have a lawful basis for all processing</a:t>
            </a:r>
          </a:p>
          <a:p>
            <a:pPr marL="342900" indent="-342900">
              <a:lnSpc>
                <a:spcPct val="150000"/>
              </a:lnSpc>
              <a:buFont typeface="Arial" panose="020B0604020202020204" pitchFamily="34" charset="0"/>
              <a:buChar char="•"/>
            </a:pPr>
            <a:r>
              <a:rPr lang="en-GB"/>
              <a:t>Ensure a signed off DPIA is in place wherever required</a:t>
            </a:r>
          </a:p>
          <a:p>
            <a:pPr marL="342900" indent="-342900">
              <a:lnSpc>
                <a:spcPct val="150000"/>
              </a:lnSpc>
              <a:buFont typeface="Arial" panose="020B0604020202020204" pitchFamily="34" charset="0"/>
              <a:buChar char="•"/>
            </a:pPr>
            <a:r>
              <a:rPr lang="en-GB"/>
              <a:t>Ensure </a:t>
            </a:r>
            <a:r>
              <a:rPr lang="en-GB" err="1"/>
              <a:t>RoPA</a:t>
            </a:r>
            <a:r>
              <a:rPr lang="en-GB"/>
              <a:t> / Data Maps and Privacy Notices are constantly updated to reflect new processing</a:t>
            </a:r>
          </a:p>
          <a:p>
            <a:pPr marL="342900" indent="-342900">
              <a:lnSpc>
                <a:spcPct val="150000"/>
              </a:lnSpc>
              <a:buFont typeface="Arial" panose="020B0604020202020204" pitchFamily="34" charset="0"/>
              <a:buChar char="•"/>
            </a:pPr>
            <a:r>
              <a:rPr lang="en-GB"/>
              <a:t>Prepare for data subjects to exercise their rights</a:t>
            </a:r>
          </a:p>
          <a:p>
            <a:pPr marL="342900" indent="-342900">
              <a:lnSpc>
                <a:spcPct val="150000"/>
              </a:lnSpc>
              <a:buFont typeface="Arial" panose="020B0604020202020204" pitchFamily="34" charset="0"/>
              <a:buChar char="•"/>
            </a:pPr>
            <a:r>
              <a:rPr lang="en-GB"/>
              <a:t>Prepare for FOIs</a:t>
            </a:r>
          </a:p>
          <a:p>
            <a:pPr marL="342900" indent="-342900">
              <a:lnSpc>
                <a:spcPct val="150000"/>
              </a:lnSpc>
              <a:buFont typeface="Arial" panose="020B0604020202020204" pitchFamily="34" charset="0"/>
              <a:buChar char="•"/>
            </a:pPr>
            <a:r>
              <a:rPr lang="en-GB"/>
              <a:t>Update your online safety training to include the risks to children from AI</a:t>
            </a:r>
          </a:p>
          <a:p>
            <a:pPr marL="342900" indent="-342900">
              <a:lnSpc>
                <a:spcPct val="150000"/>
              </a:lnSpc>
              <a:buFont typeface="Arial" panose="020B0604020202020204" pitchFamily="34" charset="0"/>
              <a:buChar char="•"/>
            </a:pPr>
            <a:r>
              <a:rPr lang="en-GB"/>
              <a:t>Reconsider your website content – AI is learning from this</a:t>
            </a:r>
          </a:p>
          <a:p>
            <a:pPr marL="342900" indent="-342900">
              <a:lnSpc>
                <a:spcPct val="150000"/>
              </a:lnSpc>
              <a:buFont typeface="Arial" panose="020B0604020202020204" pitchFamily="34" charset="0"/>
              <a:buChar char="•"/>
            </a:pPr>
            <a:r>
              <a:rPr lang="en-GB"/>
              <a:t>Strengthen all Cyber Security measures</a:t>
            </a:r>
          </a:p>
          <a:p>
            <a:r>
              <a:rPr lang="en-GB" sz="2000"/>
              <a:t> </a:t>
            </a:r>
          </a:p>
        </p:txBody>
      </p:sp>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287150" y="2456968"/>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55B923FA-8DA0-81F3-95BA-41318FF9EB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891074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5" name="TextBox 4">
            <a:extLst>
              <a:ext uri="{FF2B5EF4-FFF2-40B4-BE49-F238E27FC236}">
                <a16:creationId xmlns:a16="http://schemas.microsoft.com/office/drawing/2014/main" id="{E0B05CFA-6B27-D207-D1D7-F63B72BE4A3B}"/>
              </a:ext>
            </a:extLst>
          </p:cNvPr>
          <p:cNvSpPr txBox="1"/>
          <p:nvPr/>
        </p:nvSpPr>
        <p:spPr>
          <a:xfrm>
            <a:off x="183691" y="1516958"/>
            <a:ext cx="11427380" cy="57861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You must not: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Permit the use of open AI models with any sensitive material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Use ChatGPT to sense check safeguarding entries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Permit staff to undertake trials of software (especially if they are free) without consulting with the DPO</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Engage other AI bots or note takers in on-line meetings </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Permit automated decision making by edtech – keep a human in the loop</a:t>
            </a:r>
          </a:p>
          <a:p>
            <a:pPr marL="342900" indent="-342900">
              <a:lnSpc>
                <a:spcPct val="150000"/>
              </a:lnSpc>
              <a:buFont typeface="Arial" panose="020B0604020202020204" pitchFamily="34" charset="0"/>
              <a:buChar char="•"/>
              <a:defRPr/>
            </a:pPr>
            <a:r>
              <a:rPr lang="en-GB" sz="2000"/>
              <a:t>Enter the following into an open, unlicensed AI models:</a:t>
            </a:r>
          </a:p>
          <a:p>
            <a:pPr marL="742950" lvl="1" indent="-285750">
              <a:buFont typeface="Arial" panose="020B0604020202020204" pitchFamily="34" charset="0"/>
              <a:buChar char="•"/>
            </a:pPr>
            <a:r>
              <a:rPr lang="en-GB" sz="2000" b="1"/>
              <a:t>Personal data </a:t>
            </a:r>
            <a:r>
              <a:rPr lang="en-GB" sz="2000"/>
              <a:t>– info about pupils, families and staff,</a:t>
            </a:r>
          </a:p>
          <a:p>
            <a:pPr marL="742950" lvl="1" indent="-285750">
              <a:buFont typeface="Arial" panose="020B0604020202020204" pitchFamily="34" charset="0"/>
              <a:buChar char="•"/>
            </a:pPr>
            <a:r>
              <a:rPr lang="en-GB" sz="2000" b="1"/>
              <a:t>Commercially sensitive information </a:t>
            </a:r>
            <a:r>
              <a:rPr lang="en-GB" sz="2000"/>
              <a:t>– for example about plans involving school buildings, academisation, redundancies</a:t>
            </a:r>
          </a:p>
          <a:p>
            <a:pPr marL="742950" lvl="1" indent="-285750">
              <a:buFont typeface="Arial" panose="020B0604020202020204" pitchFamily="34" charset="0"/>
              <a:buChar char="•"/>
            </a:pPr>
            <a:r>
              <a:rPr lang="en-GB" sz="2000" b="1"/>
              <a:t>Intellectual property </a:t>
            </a:r>
            <a:r>
              <a:rPr lang="en-GB" sz="2000"/>
              <a:t>– including resources you own, pupil work</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sz="2000"/>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0" name="Title 1">
            <a:extLst>
              <a:ext uri="{FF2B5EF4-FFF2-40B4-BE49-F238E27FC236}">
                <a16:creationId xmlns:a16="http://schemas.microsoft.com/office/drawing/2014/main" id="{944BB236-C3C8-8E59-AEAA-5A3CE9E5AA3A}"/>
              </a:ext>
            </a:extLst>
          </p:cNvPr>
          <p:cNvSpPr txBox="1">
            <a:spLocks/>
          </p:cNvSpPr>
          <p:nvPr/>
        </p:nvSpPr>
        <p:spPr>
          <a:xfrm>
            <a:off x="1433175" y="29365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000" b="1">
                <a:solidFill>
                  <a:prstClr val="black"/>
                </a:solidFill>
                <a:latin typeface="Calibri" panose="020F0502020204030204"/>
              </a:rPr>
              <a:t>DfE Position Statement-key messages for the sector, </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2000" b="1">
                <a:solidFill>
                  <a:prstClr val="black"/>
                </a:solidFill>
                <a:latin typeface="Calibri" panose="020F0502020204030204"/>
              </a:rPr>
              <a:t>including some lines in the sand</a:t>
            </a:r>
            <a:r>
              <a:rPr lang="en-GB" sz="3200" b="1">
                <a:solidFill>
                  <a:prstClr val="black"/>
                </a:solidFill>
                <a:latin typeface="Calibri" panose="020F0502020204030204"/>
              </a:rPr>
              <a:t> “the sector must…”</a:t>
            </a:r>
          </a:p>
        </p:txBody>
      </p:sp>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480073" y="4287293"/>
            <a:ext cx="1490020" cy="1792494"/>
          </a:xfrm>
          <a:prstGeom prst="rect">
            <a:avLst/>
          </a:prstGeom>
        </p:spPr>
      </p:pic>
      <p:pic>
        <p:nvPicPr>
          <p:cNvPr id="3" name="Picture 2" descr="A close-up of a sign&#10;&#10;AI-generated content may be incorrect.">
            <a:extLst>
              <a:ext uri="{FF2B5EF4-FFF2-40B4-BE49-F238E27FC236}">
                <a16:creationId xmlns:a16="http://schemas.microsoft.com/office/drawing/2014/main" id="{028C02F9-023B-3C6F-0E7D-BAC2C0682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2300644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153113" y="1716437"/>
            <a:ext cx="1490020" cy="1792494"/>
          </a:xfrm>
          <a:prstGeom prst="rect">
            <a:avLst/>
          </a:prstGeom>
        </p:spPr>
      </p:pic>
      <p:sp>
        <p:nvSpPr>
          <p:cNvPr id="5" name="TextBox 4">
            <a:extLst>
              <a:ext uri="{FF2B5EF4-FFF2-40B4-BE49-F238E27FC236}">
                <a16:creationId xmlns:a16="http://schemas.microsoft.com/office/drawing/2014/main" id="{E0B05CFA-6B27-D207-D1D7-F63B72BE4A3B}"/>
              </a:ext>
            </a:extLst>
          </p:cNvPr>
          <p:cNvSpPr txBox="1"/>
          <p:nvPr/>
        </p:nvSpPr>
        <p:spPr>
          <a:xfrm>
            <a:off x="1450109" y="1389040"/>
            <a:ext cx="9877782" cy="5016758"/>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 designated person from the school has attended AI Compliance training (recommended at least </a:t>
            </a:r>
            <a:r>
              <a:rPr lang="en-GB" sz="2000">
                <a:solidFill>
                  <a:prstClr val="black"/>
                </a:solidFill>
                <a:latin typeface="Calibri" panose="020F0502020204030204"/>
              </a:rPr>
              <a:t>every</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12months given the pace of change)</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AI policy template has been adapted and approved</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Staff have been briefed on its contents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 DPIA has been carried out and approved on the relevant system</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This has been added to the ‘authorised’ list in the policy (and possibly in the quick guide for notice boards)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 school’s Record of Processing Activity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RoPA</a:t>
            </a: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or Data Map) has been updated to reflect this processing</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000">
                <a:solidFill>
                  <a:prstClr val="black"/>
                </a:solidFill>
                <a:latin typeface="Calibri" panose="020F0502020204030204"/>
              </a:rPr>
              <a:t>The school’s Privacy Notices have been updated to reflect this processing</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6" name="Title 1">
            <a:extLst>
              <a:ext uri="{FF2B5EF4-FFF2-40B4-BE49-F238E27FC236}">
                <a16:creationId xmlns:a16="http://schemas.microsoft.com/office/drawing/2014/main" id="{6A3AB2DA-8956-E43C-B0DF-9F3B226C8AFB}"/>
              </a:ext>
            </a:extLst>
          </p:cNvPr>
          <p:cNvSpPr txBox="1">
            <a:spLocks/>
          </p:cNvSpPr>
          <p:nvPr/>
        </p:nvSpPr>
        <p:spPr>
          <a:xfrm>
            <a:off x="1371601" y="45220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‘Authorised’ means…..</a:t>
            </a:r>
          </a:p>
        </p:txBody>
      </p:sp>
      <p:pic>
        <p:nvPicPr>
          <p:cNvPr id="3" name="Picture 2" descr="A close-up of a sign&#10;&#10;AI-generated content may be incorrect.">
            <a:extLst>
              <a:ext uri="{FF2B5EF4-FFF2-40B4-BE49-F238E27FC236}">
                <a16:creationId xmlns:a16="http://schemas.microsoft.com/office/drawing/2014/main" id="{DBE7D4D5-DACB-6B87-B263-69C7C9A7BB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7E2E2BD-88CF-4BDB-05A6-0356E5DC09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033022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5" name="Picture 4">
            <a:extLst>
              <a:ext uri="{FF2B5EF4-FFF2-40B4-BE49-F238E27FC236}">
                <a16:creationId xmlns:a16="http://schemas.microsoft.com/office/drawing/2014/main" id="{28254C99-55BB-7DEB-CA76-744A82E087EE}"/>
              </a:ext>
            </a:extLst>
          </p:cNvPr>
          <p:cNvPicPr>
            <a:picLocks noChangeAspect="1"/>
          </p:cNvPicPr>
          <p:nvPr/>
        </p:nvPicPr>
        <p:blipFill>
          <a:blip r:embed="rId5"/>
          <a:stretch>
            <a:fillRect/>
          </a:stretch>
        </p:blipFill>
        <p:spPr>
          <a:xfrm>
            <a:off x="4935614" y="1112738"/>
            <a:ext cx="7256386" cy="5745262"/>
          </a:xfrm>
          <a:prstGeom prst="rect">
            <a:avLst/>
          </a:prstGeom>
        </p:spPr>
      </p:pic>
      <p:grpSp>
        <p:nvGrpSpPr>
          <p:cNvPr id="6" name="Group 5">
            <a:extLst>
              <a:ext uri="{FF2B5EF4-FFF2-40B4-BE49-F238E27FC236}">
                <a16:creationId xmlns:a16="http://schemas.microsoft.com/office/drawing/2014/main" id="{86335C68-E1F1-A043-A6F5-F4CF79D1BDA1}"/>
              </a:ext>
            </a:extLst>
          </p:cNvPr>
          <p:cNvGrpSpPr/>
          <p:nvPr/>
        </p:nvGrpSpPr>
        <p:grpSpPr>
          <a:xfrm>
            <a:off x="90208" y="1212027"/>
            <a:ext cx="4911701" cy="3334094"/>
            <a:chOff x="3486727" y="853528"/>
            <a:chExt cx="5223164" cy="3672507"/>
          </a:xfrm>
        </p:grpSpPr>
        <p:pic>
          <p:nvPicPr>
            <p:cNvPr id="10" name="Picture 9">
              <a:extLst>
                <a:ext uri="{FF2B5EF4-FFF2-40B4-BE49-F238E27FC236}">
                  <a16:creationId xmlns:a16="http://schemas.microsoft.com/office/drawing/2014/main" id="{37728292-233A-865E-7E8C-B52E76C6D3BB}"/>
                </a:ext>
              </a:extLst>
            </p:cNvPr>
            <p:cNvPicPr>
              <a:picLocks noChangeAspect="1"/>
            </p:cNvPicPr>
            <p:nvPr/>
          </p:nvPicPr>
          <p:blipFill>
            <a:blip r:embed="rId6"/>
            <a:srcRect b="85328"/>
            <a:stretch/>
          </p:blipFill>
          <p:spPr>
            <a:xfrm>
              <a:off x="3491345" y="853528"/>
              <a:ext cx="5218546" cy="958537"/>
            </a:xfrm>
            <a:prstGeom prst="rect">
              <a:avLst/>
            </a:prstGeom>
          </p:spPr>
        </p:pic>
        <p:pic>
          <p:nvPicPr>
            <p:cNvPr id="12" name="Picture 11">
              <a:extLst>
                <a:ext uri="{FF2B5EF4-FFF2-40B4-BE49-F238E27FC236}">
                  <a16:creationId xmlns:a16="http://schemas.microsoft.com/office/drawing/2014/main" id="{B40813DD-14DF-B42C-795A-0A7ABCF863CD}"/>
                </a:ext>
              </a:extLst>
            </p:cNvPr>
            <p:cNvPicPr>
              <a:picLocks noChangeAspect="1"/>
            </p:cNvPicPr>
            <p:nvPr/>
          </p:nvPicPr>
          <p:blipFill>
            <a:blip r:embed="rId6"/>
            <a:srcRect t="93140"/>
            <a:stretch/>
          </p:blipFill>
          <p:spPr>
            <a:xfrm>
              <a:off x="3486727" y="4077854"/>
              <a:ext cx="5218546" cy="448181"/>
            </a:xfrm>
            <a:prstGeom prst="rect">
              <a:avLst/>
            </a:prstGeom>
          </p:spPr>
        </p:pic>
        <p:pic>
          <p:nvPicPr>
            <p:cNvPr id="14" name="Picture 13">
              <a:extLst>
                <a:ext uri="{FF2B5EF4-FFF2-40B4-BE49-F238E27FC236}">
                  <a16:creationId xmlns:a16="http://schemas.microsoft.com/office/drawing/2014/main" id="{DD66E66E-124C-A78F-441E-A139D4B980A6}"/>
                </a:ext>
              </a:extLst>
            </p:cNvPr>
            <p:cNvPicPr>
              <a:picLocks noChangeAspect="1"/>
            </p:cNvPicPr>
            <p:nvPr/>
          </p:nvPicPr>
          <p:blipFill>
            <a:blip r:embed="rId6"/>
            <a:srcRect t="41464" b="23474"/>
            <a:stretch/>
          </p:blipFill>
          <p:spPr>
            <a:xfrm>
              <a:off x="3486727" y="1708728"/>
              <a:ext cx="5218546" cy="2290617"/>
            </a:xfrm>
            <a:prstGeom prst="rect">
              <a:avLst/>
            </a:prstGeom>
          </p:spPr>
        </p:pic>
      </p:grpSp>
      <p:pic>
        <p:nvPicPr>
          <p:cNvPr id="3" name="Picture 2" descr="A close-up of a sign&#10;&#10;AI-generated content may be incorrect.">
            <a:extLst>
              <a:ext uri="{FF2B5EF4-FFF2-40B4-BE49-F238E27FC236}">
                <a16:creationId xmlns:a16="http://schemas.microsoft.com/office/drawing/2014/main" id="{8BAB608B-CA2C-C49A-4782-58B224E85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79621">
            <a:off x="2847370" y="4158663"/>
            <a:ext cx="1490020" cy="1792494"/>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85F48EE4-D2E0-CC52-13A0-91192B22ABE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674029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5220D-94C9-98D5-4994-7CC3E663FFDF}"/>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8131DAF3-CB8F-C034-B6AF-EDE20C783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6" name="Picture 5" descr="A green sign with white text&#10;&#10;Description automatically generated">
            <a:extLst>
              <a:ext uri="{FF2B5EF4-FFF2-40B4-BE49-F238E27FC236}">
                <a16:creationId xmlns:a16="http://schemas.microsoft.com/office/drawing/2014/main" id="{892D58AC-0171-0F67-1515-2104ACF24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1" y="106787"/>
            <a:ext cx="1323439" cy="1323439"/>
          </a:xfrm>
          <a:prstGeom prst="rect">
            <a:avLst/>
          </a:prstGeom>
        </p:spPr>
      </p:pic>
      <p:pic>
        <p:nvPicPr>
          <p:cNvPr id="3" name="Picture 2" descr="A purple robot with a lock on it&#10;&#10;Description automatically generated">
            <a:extLst>
              <a:ext uri="{FF2B5EF4-FFF2-40B4-BE49-F238E27FC236}">
                <a16:creationId xmlns:a16="http://schemas.microsoft.com/office/drawing/2014/main" id="{34860267-2172-E9CE-C68D-4B0AFDEB1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0902">
            <a:off x="10096823" y="2388407"/>
            <a:ext cx="1709397" cy="205640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DA48889F-26F1-3518-AFAA-11D6AAD9CC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2" name="Picture 1" descr="A close-up of a sign&#10;&#10;AI-generated content may be incorrect.">
            <a:extLst>
              <a:ext uri="{FF2B5EF4-FFF2-40B4-BE49-F238E27FC236}">
                <a16:creationId xmlns:a16="http://schemas.microsoft.com/office/drawing/2014/main" id="{1D74E378-7BF9-80A4-C1DC-6BB3EFF9D7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
        <p:nvSpPr>
          <p:cNvPr id="5" name="Title 1">
            <a:extLst>
              <a:ext uri="{FF2B5EF4-FFF2-40B4-BE49-F238E27FC236}">
                <a16:creationId xmlns:a16="http://schemas.microsoft.com/office/drawing/2014/main" id="{5BD7CA73-D610-02C4-47C3-7FA10CFE469B}"/>
              </a:ext>
            </a:extLst>
          </p:cNvPr>
          <p:cNvSpPr txBox="1">
            <a:spLocks/>
          </p:cNvSpPr>
          <p:nvPr/>
        </p:nvSpPr>
        <p:spPr>
          <a:xfrm>
            <a:off x="4157277" y="290963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Cyber Security</a:t>
            </a:r>
          </a:p>
        </p:txBody>
      </p:sp>
    </p:spTree>
    <p:extLst>
      <p:ext uri="{BB962C8B-B14F-4D97-AF65-F5344CB8AC3E}">
        <p14:creationId xmlns:p14="http://schemas.microsoft.com/office/powerpoint/2010/main" val="680330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E887-412C-35E8-96EB-C773D32B8EF3}"/>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1C34594F-A3AF-EBEF-21B3-274AAB1A8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6" name="Picture 5" descr="A green sign with white text&#10;&#10;Description automatically generated">
            <a:extLst>
              <a:ext uri="{FF2B5EF4-FFF2-40B4-BE49-F238E27FC236}">
                <a16:creationId xmlns:a16="http://schemas.microsoft.com/office/drawing/2014/main" id="{87D8B12E-B960-FB6C-ED05-C6FA10511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1" y="106787"/>
            <a:ext cx="1323439" cy="1323439"/>
          </a:xfrm>
          <a:prstGeom prst="rect">
            <a:avLst/>
          </a:prstGeom>
        </p:spPr>
      </p:pic>
      <p:pic>
        <p:nvPicPr>
          <p:cNvPr id="3" name="Picture 2" descr="A purple robot with a lock on it&#10;&#10;Description automatically generated">
            <a:extLst>
              <a:ext uri="{FF2B5EF4-FFF2-40B4-BE49-F238E27FC236}">
                <a16:creationId xmlns:a16="http://schemas.microsoft.com/office/drawing/2014/main" id="{85C4C94E-DF3B-B38C-E185-CD562229BF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0902">
            <a:off x="10110709" y="1921017"/>
            <a:ext cx="1709397" cy="2056405"/>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269F48EA-1BDD-0CA6-53BC-CC7180DC3F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2" name="Picture 1" descr="A close-up of a sign&#10;&#10;AI-generated content may be incorrect.">
            <a:extLst>
              <a:ext uri="{FF2B5EF4-FFF2-40B4-BE49-F238E27FC236}">
                <a16:creationId xmlns:a16="http://schemas.microsoft.com/office/drawing/2014/main" id="{A5441AE1-7BA9-69ED-BA87-BE33882776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a:extLst>
              <a:ext uri="{FF2B5EF4-FFF2-40B4-BE49-F238E27FC236}">
                <a16:creationId xmlns:a16="http://schemas.microsoft.com/office/drawing/2014/main" id="{270A3C50-A394-883D-6793-14F6B0154A0A}"/>
              </a:ext>
            </a:extLst>
          </p:cNvPr>
          <p:cNvPicPr>
            <a:picLocks noChangeAspect="1"/>
          </p:cNvPicPr>
          <p:nvPr/>
        </p:nvPicPr>
        <p:blipFill>
          <a:blip r:embed="rId8"/>
          <a:stretch>
            <a:fillRect/>
          </a:stretch>
        </p:blipFill>
        <p:spPr>
          <a:xfrm>
            <a:off x="1497772" y="176726"/>
            <a:ext cx="8102537" cy="4195051"/>
          </a:xfrm>
          <a:prstGeom prst="rect">
            <a:avLst/>
          </a:prstGeom>
        </p:spPr>
      </p:pic>
      <p:pic>
        <p:nvPicPr>
          <p:cNvPr id="5" name="Picture 4">
            <a:extLst>
              <a:ext uri="{FF2B5EF4-FFF2-40B4-BE49-F238E27FC236}">
                <a16:creationId xmlns:a16="http://schemas.microsoft.com/office/drawing/2014/main" id="{01750027-8A52-4259-7301-18284C57D856}"/>
              </a:ext>
            </a:extLst>
          </p:cNvPr>
          <p:cNvPicPr>
            <a:picLocks noChangeAspect="1"/>
          </p:cNvPicPr>
          <p:nvPr/>
        </p:nvPicPr>
        <p:blipFill>
          <a:blip r:embed="rId9"/>
          <a:stretch>
            <a:fillRect/>
          </a:stretch>
        </p:blipFill>
        <p:spPr>
          <a:xfrm>
            <a:off x="209877" y="4565705"/>
            <a:ext cx="10992041" cy="2292295"/>
          </a:xfrm>
          <a:prstGeom prst="rect">
            <a:avLst/>
          </a:prstGeom>
        </p:spPr>
      </p:pic>
    </p:spTree>
    <p:extLst>
      <p:ext uri="{BB962C8B-B14F-4D97-AF65-F5344CB8AC3E}">
        <p14:creationId xmlns:p14="http://schemas.microsoft.com/office/powerpoint/2010/main" val="322868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6" name="Picture 5" descr="A green sign with white text&#10;&#10;Description automatically generated">
            <a:extLst>
              <a:ext uri="{FF2B5EF4-FFF2-40B4-BE49-F238E27FC236}">
                <a16:creationId xmlns:a16="http://schemas.microsoft.com/office/drawing/2014/main" id="{B693E07A-4B67-0235-1CBB-42AE4263FC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1" y="106787"/>
            <a:ext cx="1323439" cy="1323439"/>
          </a:xfrm>
          <a:prstGeom prst="rect">
            <a:avLst/>
          </a:prstGeom>
        </p:spPr>
      </p:pic>
      <p:pic>
        <p:nvPicPr>
          <p:cNvPr id="3" name="Picture 2" descr="A purple robot with a lock on it&#10;&#10;Description automatically generated">
            <a:extLst>
              <a:ext uri="{FF2B5EF4-FFF2-40B4-BE49-F238E27FC236}">
                <a16:creationId xmlns:a16="http://schemas.microsoft.com/office/drawing/2014/main" id="{95A962DB-631A-6F1D-2309-ADF32606D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40902">
            <a:off x="10096823" y="2388407"/>
            <a:ext cx="1709397" cy="2056405"/>
          </a:xfrm>
          <a:prstGeom prst="rect">
            <a:avLst/>
          </a:prstGeom>
        </p:spPr>
      </p:pic>
      <p:pic>
        <p:nvPicPr>
          <p:cNvPr id="14" name="Picture 13">
            <a:extLst>
              <a:ext uri="{FF2B5EF4-FFF2-40B4-BE49-F238E27FC236}">
                <a16:creationId xmlns:a16="http://schemas.microsoft.com/office/drawing/2014/main" id="{97DBFEFA-6D2D-2B2D-2FDA-ACDE555F4337}"/>
              </a:ext>
            </a:extLst>
          </p:cNvPr>
          <p:cNvPicPr>
            <a:picLocks noChangeAspect="1"/>
          </p:cNvPicPr>
          <p:nvPr/>
        </p:nvPicPr>
        <p:blipFill>
          <a:blip r:embed="rId6"/>
          <a:stretch>
            <a:fillRect/>
          </a:stretch>
        </p:blipFill>
        <p:spPr>
          <a:xfrm>
            <a:off x="1144522" y="1613050"/>
            <a:ext cx="8820755" cy="1079513"/>
          </a:xfrm>
          <a:prstGeom prst="rect">
            <a:avLst/>
          </a:prstGeom>
        </p:spPr>
      </p:pic>
      <p:pic>
        <p:nvPicPr>
          <p:cNvPr id="16" name="Picture 15">
            <a:extLst>
              <a:ext uri="{FF2B5EF4-FFF2-40B4-BE49-F238E27FC236}">
                <a16:creationId xmlns:a16="http://schemas.microsoft.com/office/drawing/2014/main" id="{1C9C7132-25F1-6549-14E1-F66D645F8398}"/>
              </a:ext>
            </a:extLst>
          </p:cNvPr>
          <p:cNvPicPr>
            <a:picLocks noChangeAspect="1"/>
          </p:cNvPicPr>
          <p:nvPr/>
        </p:nvPicPr>
        <p:blipFill>
          <a:blip r:embed="rId7"/>
          <a:stretch>
            <a:fillRect/>
          </a:stretch>
        </p:blipFill>
        <p:spPr>
          <a:xfrm>
            <a:off x="1221316" y="2882871"/>
            <a:ext cx="7002043" cy="1797539"/>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088555A-2267-07F8-298F-F6FFA15F1F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2" name="Picture 1" descr="A close-up of a sign&#10;&#10;AI-generated content may be incorrect.">
            <a:extLst>
              <a:ext uri="{FF2B5EF4-FFF2-40B4-BE49-F238E27FC236}">
                <a16:creationId xmlns:a16="http://schemas.microsoft.com/office/drawing/2014/main" id="{81F451EC-B89C-FE46-02FC-351FE8F7D3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923018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urple robot with a lock on it&#10;&#10;Description automatically generated">
            <a:extLst>
              <a:ext uri="{FF2B5EF4-FFF2-40B4-BE49-F238E27FC236}">
                <a16:creationId xmlns:a16="http://schemas.microsoft.com/office/drawing/2014/main" id="{CB280F51-CF75-A5B8-E5A5-C94D18F27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40902">
            <a:off x="10477855" y="-21417"/>
            <a:ext cx="1709397" cy="2056405"/>
          </a:xfrm>
          <a:prstGeom prst="rect">
            <a:avLst/>
          </a:prstGeom>
        </p:spPr>
      </p:pic>
      <p:sp>
        <p:nvSpPr>
          <p:cNvPr id="9" name="TextBox 8">
            <a:extLst>
              <a:ext uri="{FF2B5EF4-FFF2-40B4-BE49-F238E27FC236}">
                <a16:creationId xmlns:a16="http://schemas.microsoft.com/office/drawing/2014/main" id="{FD41AECA-99E2-3DDE-D96C-3D5580054FCF}"/>
              </a:ext>
            </a:extLst>
          </p:cNvPr>
          <p:cNvSpPr txBox="1"/>
          <p:nvPr/>
        </p:nvSpPr>
        <p:spPr>
          <a:xfrm>
            <a:off x="10029824" y="6173235"/>
            <a:ext cx="2162175"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 F&amp;M is not on here as at time of writing this is the responsibility of the DSL</a:t>
            </a:r>
          </a:p>
        </p:txBody>
      </p:sp>
      <p:pic>
        <p:nvPicPr>
          <p:cNvPr id="5" name="Picture 4" descr="A green sign with white text&#10;&#10;Description automatically generated">
            <a:extLst>
              <a:ext uri="{FF2B5EF4-FFF2-40B4-BE49-F238E27FC236}">
                <a16:creationId xmlns:a16="http://schemas.microsoft.com/office/drawing/2014/main" id="{19B22711-4FA8-A8A6-AA95-4F041277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1" y="106787"/>
            <a:ext cx="1323439" cy="1323439"/>
          </a:xfrm>
          <a:prstGeom prst="rect">
            <a:avLst/>
          </a:prstGeom>
        </p:spPr>
      </p:pic>
      <p:pic>
        <p:nvPicPr>
          <p:cNvPr id="3" name="Picture 2">
            <a:extLst>
              <a:ext uri="{FF2B5EF4-FFF2-40B4-BE49-F238E27FC236}">
                <a16:creationId xmlns:a16="http://schemas.microsoft.com/office/drawing/2014/main" id="{8B8BC0FF-313C-D0F8-4473-17F6449028F4}"/>
              </a:ext>
            </a:extLst>
          </p:cNvPr>
          <p:cNvPicPr>
            <a:picLocks noChangeAspect="1"/>
          </p:cNvPicPr>
          <p:nvPr/>
        </p:nvPicPr>
        <p:blipFill>
          <a:blip r:embed="rId4"/>
          <a:stretch>
            <a:fillRect/>
          </a:stretch>
        </p:blipFill>
        <p:spPr>
          <a:xfrm>
            <a:off x="1674394" y="0"/>
            <a:ext cx="8843211" cy="6858000"/>
          </a:xfrm>
          <a:prstGeom prst="rect">
            <a:avLst/>
          </a:prstGeom>
        </p:spPr>
      </p:pic>
    </p:spTree>
    <p:extLst>
      <p:ext uri="{BB962C8B-B14F-4D97-AF65-F5344CB8AC3E}">
        <p14:creationId xmlns:p14="http://schemas.microsoft.com/office/powerpoint/2010/main" val="3830413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BFF9DD1-848C-BEDD-D134-50D6454D965B}"/>
              </a:ext>
            </a:extLst>
          </p:cNvPr>
          <p:cNvPicPr>
            <a:picLocks noChangeAspect="1"/>
          </p:cNvPicPr>
          <p:nvPr/>
        </p:nvPicPr>
        <p:blipFill>
          <a:blip r:embed="rId3"/>
          <a:stretch>
            <a:fillRect/>
          </a:stretch>
        </p:blipFill>
        <p:spPr>
          <a:xfrm>
            <a:off x="209877" y="1394477"/>
            <a:ext cx="6230254" cy="2270848"/>
          </a:xfrm>
          <a:prstGeom prst="roundRect">
            <a:avLst/>
          </a:prstGeom>
        </p:spPr>
      </p:pic>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sp>
        <p:nvSpPr>
          <p:cNvPr id="6" name="Title 1">
            <a:extLst>
              <a:ext uri="{FF2B5EF4-FFF2-40B4-BE49-F238E27FC236}">
                <a16:creationId xmlns:a16="http://schemas.microsoft.com/office/drawing/2014/main" id="{0D5E1E17-84ED-E1D1-F0BC-5CFBBF52F364}"/>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Online Safety</a:t>
            </a:r>
          </a:p>
        </p:txBody>
      </p:sp>
      <p:pic>
        <p:nvPicPr>
          <p:cNvPr id="3" name="Picture 2">
            <a:extLst>
              <a:ext uri="{FF2B5EF4-FFF2-40B4-BE49-F238E27FC236}">
                <a16:creationId xmlns:a16="http://schemas.microsoft.com/office/drawing/2014/main" id="{6FA21FC3-6B06-3AEB-2F1A-A1D4BE211660}"/>
              </a:ext>
            </a:extLst>
          </p:cNvPr>
          <p:cNvPicPr>
            <a:picLocks noChangeAspect="1"/>
          </p:cNvPicPr>
          <p:nvPr/>
        </p:nvPicPr>
        <p:blipFill>
          <a:blip r:embed="rId5"/>
          <a:stretch>
            <a:fillRect/>
          </a:stretch>
        </p:blipFill>
        <p:spPr>
          <a:xfrm>
            <a:off x="270154" y="144886"/>
            <a:ext cx="1187909" cy="1187909"/>
          </a:xfrm>
          <a:prstGeom prst="rect">
            <a:avLst/>
          </a:prstGeom>
        </p:spPr>
      </p:pic>
      <p:pic>
        <p:nvPicPr>
          <p:cNvPr id="10" name="Picture 9">
            <a:extLst>
              <a:ext uri="{FF2B5EF4-FFF2-40B4-BE49-F238E27FC236}">
                <a16:creationId xmlns:a16="http://schemas.microsoft.com/office/drawing/2014/main" id="{78EAAB72-239E-EA8B-99FE-77C0FEDC4ED0}"/>
              </a:ext>
            </a:extLst>
          </p:cNvPr>
          <p:cNvPicPr>
            <a:picLocks noChangeAspect="1"/>
          </p:cNvPicPr>
          <p:nvPr/>
        </p:nvPicPr>
        <p:blipFill>
          <a:blip r:embed="rId6"/>
          <a:stretch>
            <a:fillRect/>
          </a:stretch>
        </p:blipFill>
        <p:spPr>
          <a:xfrm>
            <a:off x="7447572" y="1004423"/>
            <a:ext cx="4512065" cy="5336707"/>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3CABBC84-9DD2-5226-F470-ACB32E474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12" name="Picture 11">
            <a:extLst>
              <a:ext uri="{FF2B5EF4-FFF2-40B4-BE49-F238E27FC236}">
                <a16:creationId xmlns:a16="http://schemas.microsoft.com/office/drawing/2014/main" id="{83B0C3A3-E728-9638-7DB7-6E046C717D74}"/>
              </a:ext>
            </a:extLst>
          </p:cNvPr>
          <p:cNvPicPr>
            <a:picLocks noChangeAspect="1"/>
          </p:cNvPicPr>
          <p:nvPr/>
        </p:nvPicPr>
        <p:blipFill>
          <a:blip r:embed="rId8"/>
          <a:srcRect b="18677"/>
          <a:stretch>
            <a:fillRect/>
          </a:stretch>
        </p:blipFill>
        <p:spPr>
          <a:xfrm>
            <a:off x="169665" y="4077730"/>
            <a:ext cx="6629741" cy="2143176"/>
          </a:xfrm>
          <a:prstGeom prst="rect">
            <a:avLst/>
          </a:prstGeom>
        </p:spPr>
      </p:pic>
      <p:pic>
        <p:nvPicPr>
          <p:cNvPr id="5" name="Picture 4" descr="A close-up of a sign&#10;&#10;AI-generated content may be incorrect.">
            <a:extLst>
              <a:ext uri="{FF2B5EF4-FFF2-40B4-BE49-F238E27FC236}">
                <a16:creationId xmlns:a16="http://schemas.microsoft.com/office/drawing/2014/main" id="{0E7C79BA-617F-6924-AAE4-395FBBEDD7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F7BD43E2-9D9B-C6E8-6B72-0B9A1291BC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089" y="6220905"/>
            <a:ext cx="1666701" cy="542287"/>
          </a:xfrm>
          <a:prstGeom prst="rect">
            <a:avLst/>
          </a:prstGeom>
        </p:spPr>
      </p:pic>
    </p:spTree>
    <p:extLst>
      <p:ext uri="{BB962C8B-B14F-4D97-AF65-F5344CB8AC3E}">
        <p14:creationId xmlns:p14="http://schemas.microsoft.com/office/powerpoint/2010/main" val="2849426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11DC4127-31DF-B53B-5161-908F599EB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7" name="Picture 6" descr="A green sign with white text&#10;&#10;Description automatically generated">
            <a:extLst>
              <a:ext uri="{FF2B5EF4-FFF2-40B4-BE49-F238E27FC236}">
                <a16:creationId xmlns:a16="http://schemas.microsoft.com/office/drawing/2014/main" id="{7F3C6280-5DEE-F3BE-CD58-209C2F4FF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0541" y="144887"/>
            <a:ext cx="859536" cy="859536"/>
          </a:xfrm>
          <a:prstGeom prst="rect">
            <a:avLst/>
          </a:prstGeom>
        </p:spPr>
      </p:pic>
      <p:pic>
        <p:nvPicPr>
          <p:cNvPr id="9" name="Picture 8" descr="A pink sign with white text&#10;&#10;Description automatically generated">
            <a:extLst>
              <a:ext uri="{FF2B5EF4-FFF2-40B4-BE49-F238E27FC236}">
                <a16:creationId xmlns:a16="http://schemas.microsoft.com/office/drawing/2014/main" id="{7BA7BDBF-0218-3A98-F0CB-B0696074B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8355" y="144887"/>
            <a:ext cx="859536" cy="859536"/>
          </a:xfrm>
          <a:prstGeom prst="rect">
            <a:avLst/>
          </a:prstGeom>
        </p:spPr>
      </p:pic>
      <p:pic>
        <p:nvPicPr>
          <p:cNvPr id="11" name="Picture 10" descr="A blue square with white text and white dots&#10;&#10;Description automatically generated">
            <a:extLst>
              <a:ext uri="{FF2B5EF4-FFF2-40B4-BE49-F238E27FC236}">
                <a16:creationId xmlns:a16="http://schemas.microsoft.com/office/drawing/2014/main" id="{EED53A41-9C34-BDB4-AC3F-6BB57F135B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3159" y="144886"/>
            <a:ext cx="859537" cy="859537"/>
          </a:xfrm>
          <a:prstGeom prst="rect">
            <a:avLst/>
          </a:prstGeom>
        </p:spPr>
      </p:pic>
      <p:pic>
        <p:nvPicPr>
          <p:cNvPr id="13" name="Picture 12" descr="A yellow sign with white text&#10;&#10;Description automatically generated">
            <a:extLst>
              <a:ext uri="{FF2B5EF4-FFF2-40B4-BE49-F238E27FC236}">
                <a16:creationId xmlns:a16="http://schemas.microsoft.com/office/drawing/2014/main" id="{61522D77-05A9-75D7-B407-F3EB6DDF5F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6168" y="144887"/>
            <a:ext cx="859537" cy="859537"/>
          </a:xfrm>
          <a:prstGeom prst="rect">
            <a:avLst/>
          </a:prstGeom>
        </p:spPr>
      </p:pic>
      <p:sp>
        <p:nvSpPr>
          <p:cNvPr id="3" name="TextBox 2">
            <a:extLst>
              <a:ext uri="{FF2B5EF4-FFF2-40B4-BE49-F238E27FC236}">
                <a16:creationId xmlns:a16="http://schemas.microsoft.com/office/drawing/2014/main" id="{EC8F94C6-6CEE-209E-E062-8AF8B47F14C1}"/>
              </a:ext>
            </a:extLst>
          </p:cNvPr>
          <p:cNvSpPr txBox="1"/>
          <p:nvPr/>
        </p:nvSpPr>
        <p:spPr>
          <a:xfrm>
            <a:off x="2307979" y="1956879"/>
            <a:ext cx="7454717" cy="1384995"/>
          </a:xfrm>
          <a:prstGeom prst="rect">
            <a:avLst/>
          </a:prstGeom>
          <a:noFill/>
        </p:spPr>
        <p:txBody>
          <a:bodyPr wrap="square" rtlCol="0">
            <a:spAutoFit/>
          </a:bodyPr>
          <a:lstStyle>
            <a:defPPr>
              <a:defRPr lang="en-US"/>
            </a:defPPr>
            <a:lvl1pPr>
              <a:defRPr sz="2800" b="1">
                <a:solidFill>
                  <a:srgbClr val="4A2A7D"/>
                </a:soli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srgbClr val="4A2A7D"/>
              </a:solidFill>
              <a:effectLst/>
              <a:uLnTx/>
              <a:uFillTx/>
              <a:latin typeface="Aptos" panose="020B0004020202020204" pitchFamily="34" charset="0"/>
              <a:ea typeface="+mn-ea"/>
              <a:cs typeface="+mn-cs"/>
            </a:endParaRPr>
          </a:p>
        </p:txBody>
      </p:sp>
      <p:pic>
        <p:nvPicPr>
          <p:cNvPr id="6" name="Picture 5" descr="A blue square with white text and white dots&#10;&#10;Description automatically generated">
            <a:extLst>
              <a:ext uri="{FF2B5EF4-FFF2-40B4-BE49-F238E27FC236}">
                <a16:creationId xmlns:a16="http://schemas.microsoft.com/office/drawing/2014/main" id="{2A33E444-79FD-5203-C662-F77E79DFC2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14" name="Picture 13">
            <a:extLst>
              <a:ext uri="{FF2B5EF4-FFF2-40B4-BE49-F238E27FC236}">
                <a16:creationId xmlns:a16="http://schemas.microsoft.com/office/drawing/2014/main" id="{128B45BA-8E7D-02E9-BBEA-B726E427BF93}"/>
              </a:ext>
            </a:extLst>
          </p:cNvPr>
          <p:cNvPicPr>
            <a:picLocks noChangeAspect="1"/>
          </p:cNvPicPr>
          <p:nvPr/>
        </p:nvPicPr>
        <p:blipFill>
          <a:blip r:embed="rId10"/>
          <a:stretch>
            <a:fillRect/>
          </a:stretch>
        </p:blipFill>
        <p:spPr>
          <a:xfrm>
            <a:off x="456151" y="144886"/>
            <a:ext cx="11656562" cy="6151397"/>
          </a:xfrm>
          <a:prstGeom prst="rect">
            <a:avLst/>
          </a:prstGeom>
        </p:spPr>
      </p:pic>
      <p:pic>
        <p:nvPicPr>
          <p:cNvPr id="10" name="Picture 9">
            <a:extLst>
              <a:ext uri="{FF2B5EF4-FFF2-40B4-BE49-F238E27FC236}">
                <a16:creationId xmlns:a16="http://schemas.microsoft.com/office/drawing/2014/main" id="{02A0D788-05F3-5003-D63F-1FE52DFBFDBB}"/>
              </a:ext>
            </a:extLst>
          </p:cNvPr>
          <p:cNvPicPr>
            <a:picLocks noChangeAspect="1"/>
          </p:cNvPicPr>
          <p:nvPr/>
        </p:nvPicPr>
        <p:blipFill>
          <a:blip r:embed="rId11"/>
          <a:stretch>
            <a:fillRect/>
          </a:stretch>
        </p:blipFill>
        <p:spPr>
          <a:xfrm>
            <a:off x="6127593" y="2455119"/>
            <a:ext cx="5837982" cy="1369403"/>
          </a:xfrm>
          <a:prstGeom prst="rect">
            <a:avLst/>
          </a:prstGeom>
        </p:spPr>
      </p:pic>
      <p:pic>
        <p:nvPicPr>
          <p:cNvPr id="15" name="Picture 14">
            <a:extLst>
              <a:ext uri="{FF2B5EF4-FFF2-40B4-BE49-F238E27FC236}">
                <a16:creationId xmlns:a16="http://schemas.microsoft.com/office/drawing/2014/main" id="{66BB6ECA-1603-BE0C-0F6C-3D3BB6C91163}"/>
              </a:ext>
            </a:extLst>
          </p:cNvPr>
          <p:cNvPicPr>
            <a:picLocks noChangeAspect="1"/>
          </p:cNvPicPr>
          <p:nvPr/>
        </p:nvPicPr>
        <p:blipFill>
          <a:blip r:embed="rId12"/>
          <a:stretch>
            <a:fillRect/>
          </a:stretch>
        </p:blipFill>
        <p:spPr>
          <a:xfrm>
            <a:off x="6127593" y="3810169"/>
            <a:ext cx="6008485" cy="1709384"/>
          </a:xfrm>
          <a:prstGeom prst="rect">
            <a:avLst/>
          </a:prstGeom>
        </p:spPr>
      </p:pic>
      <p:sp>
        <p:nvSpPr>
          <p:cNvPr id="18" name="Rectangle: Rounded Corners 17">
            <a:extLst>
              <a:ext uri="{FF2B5EF4-FFF2-40B4-BE49-F238E27FC236}">
                <a16:creationId xmlns:a16="http://schemas.microsoft.com/office/drawing/2014/main" id="{50658C72-BAB8-3DE5-5448-E93DB885EC0C}"/>
              </a:ext>
            </a:extLst>
          </p:cNvPr>
          <p:cNvSpPr/>
          <p:nvPr/>
        </p:nvSpPr>
        <p:spPr>
          <a:xfrm>
            <a:off x="6940566" y="5519553"/>
            <a:ext cx="4124311" cy="81993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517811">
            <a:off x="5156080" y="5200628"/>
            <a:ext cx="1394574" cy="1677673"/>
          </a:xfrm>
          <a:prstGeom prst="rect">
            <a:avLst/>
          </a:prstGeom>
        </p:spPr>
      </p:pic>
      <p:pic>
        <p:nvPicPr>
          <p:cNvPr id="21" name="Picture 20">
            <a:extLst>
              <a:ext uri="{FF2B5EF4-FFF2-40B4-BE49-F238E27FC236}">
                <a16:creationId xmlns:a16="http://schemas.microsoft.com/office/drawing/2014/main" id="{A1F9C2EC-AC13-42A4-DCDA-80D51031FB95}"/>
              </a:ext>
            </a:extLst>
          </p:cNvPr>
          <p:cNvPicPr>
            <a:picLocks noChangeAspect="1"/>
          </p:cNvPicPr>
          <p:nvPr/>
        </p:nvPicPr>
        <p:blipFill>
          <a:blip r:embed="rId14"/>
          <a:stretch>
            <a:fillRect/>
          </a:stretch>
        </p:blipFill>
        <p:spPr>
          <a:xfrm>
            <a:off x="5928102" y="141891"/>
            <a:ext cx="6263898" cy="2134856"/>
          </a:xfrm>
          <a:prstGeom prst="rect">
            <a:avLst/>
          </a:prstGeom>
        </p:spPr>
      </p:pic>
    </p:spTree>
    <p:extLst>
      <p:ext uri="{BB962C8B-B14F-4D97-AF65-F5344CB8AC3E}">
        <p14:creationId xmlns:p14="http://schemas.microsoft.com/office/powerpoint/2010/main" val="4164394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BA88-33A2-B6EC-B945-7723D7CDB7FE}"/>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88B027A1-08EB-E48A-8D4D-70580C1F8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sp>
        <p:nvSpPr>
          <p:cNvPr id="6" name="Title 1">
            <a:extLst>
              <a:ext uri="{FF2B5EF4-FFF2-40B4-BE49-F238E27FC236}">
                <a16:creationId xmlns:a16="http://schemas.microsoft.com/office/drawing/2014/main" id="{29CDDEFE-F3AC-E96F-E7AC-0491B23A242F}"/>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Online Safety</a:t>
            </a:r>
          </a:p>
        </p:txBody>
      </p:sp>
      <p:pic>
        <p:nvPicPr>
          <p:cNvPr id="3" name="Picture 2">
            <a:extLst>
              <a:ext uri="{FF2B5EF4-FFF2-40B4-BE49-F238E27FC236}">
                <a16:creationId xmlns:a16="http://schemas.microsoft.com/office/drawing/2014/main" id="{C9F310F1-175A-8A36-BE23-B5A72757F45A}"/>
              </a:ext>
            </a:extLst>
          </p:cNvPr>
          <p:cNvPicPr>
            <a:picLocks noChangeAspect="1"/>
          </p:cNvPicPr>
          <p:nvPr/>
        </p:nvPicPr>
        <p:blipFill>
          <a:blip r:embed="rId4"/>
          <a:stretch>
            <a:fillRect/>
          </a:stretch>
        </p:blipFill>
        <p:spPr>
          <a:xfrm>
            <a:off x="270154" y="144886"/>
            <a:ext cx="1187909" cy="1187909"/>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0FC40836-B2D1-1A06-0C84-0364F619C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
        <p:nvSpPr>
          <p:cNvPr id="8" name="TextBox 7">
            <a:extLst>
              <a:ext uri="{FF2B5EF4-FFF2-40B4-BE49-F238E27FC236}">
                <a16:creationId xmlns:a16="http://schemas.microsoft.com/office/drawing/2014/main" id="{620042A0-CEB6-80CD-E336-BA737256BA2D}"/>
              </a:ext>
            </a:extLst>
          </p:cNvPr>
          <p:cNvSpPr txBox="1"/>
          <p:nvPr/>
        </p:nvSpPr>
        <p:spPr>
          <a:xfrm>
            <a:off x="5912141" y="1574626"/>
            <a:ext cx="6213564" cy="4247317"/>
          </a:xfrm>
          <a:prstGeom prst="rect">
            <a:avLst/>
          </a:prstGeom>
          <a:noFill/>
        </p:spPr>
        <p:txBody>
          <a:bodyPr wrap="square">
            <a:spAutoFit/>
          </a:bodyPr>
          <a:lstStyle/>
          <a:p>
            <a:r>
              <a:rPr lang="en-GB"/>
              <a:t>Derek Ray-Hill, CEO of the Internet Watch Foundation (IWF) warns:</a:t>
            </a:r>
          </a:p>
          <a:p>
            <a:r>
              <a:rPr lang="en-GB"/>
              <a:t>"This is nude and sexual imagery of real children often incredibly lifelike –which we see increasingly falling into the hands of online criminals with the very worst intentions."</a:t>
            </a:r>
          </a:p>
          <a:p>
            <a:endParaRPr lang="en-GB"/>
          </a:p>
          <a:p>
            <a:r>
              <a:rPr lang="en-GB"/>
              <a:t>Legal consequences children and parents don’t realise: </a:t>
            </a:r>
          </a:p>
          <a:p>
            <a:endParaRPr lang="en-GB"/>
          </a:p>
          <a:p>
            <a:r>
              <a:rPr lang="en-GB"/>
              <a:t>1. Investigation by police or school safeguarding officers</a:t>
            </a:r>
          </a:p>
          <a:p>
            <a:r>
              <a:rPr lang="en-GB"/>
              <a:t>2.Inclusion on the sex offenders register</a:t>
            </a:r>
          </a:p>
          <a:p>
            <a:r>
              <a:rPr lang="en-GB"/>
              <a:t>3.Long-term consequences affecting education, travel, and employment</a:t>
            </a:r>
          </a:p>
          <a:p>
            <a:endParaRPr lang="en-GB"/>
          </a:p>
          <a:p>
            <a:r>
              <a:rPr lang="en-GB"/>
              <a:t>Many children and parents are unaware of the gravity of this until it’s too late.</a:t>
            </a:r>
          </a:p>
        </p:txBody>
      </p:sp>
      <p:pic>
        <p:nvPicPr>
          <p:cNvPr id="15" name="Picture 14">
            <a:extLst>
              <a:ext uri="{FF2B5EF4-FFF2-40B4-BE49-F238E27FC236}">
                <a16:creationId xmlns:a16="http://schemas.microsoft.com/office/drawing/2014/main" id="{F88A15DD-00AB-BF6B-3BA6-27FEBCFA10EF}"/>
              </a:ext>
            </a:extLst>
          </p:cNvPr>
          <p:cNvPicPr>
            <a:picLocks noChangeAspect="1"/>
          </p:cNvPicPr>
          <p:nvPr/>
        </p:nvPicPr>
        <p:blipFill>
          <a:blip r:embed="rId6"/>
          <a:stretch>
            <a:fillRect/>
          </a:stretch>
        </p:blipFill>
        <p:spPr>
          <a:xfrm>
            <a:off x="209877" y="1332795"/>
            <a:ext cx="5309180" cy="4873160"/>
          </a:xfrm>
          <a:prstGeom prst="rect">
            <a:avLst/>
          </a:prstGeom>
        </p:spPr>
      </p:pic>
      <p:pic>
        <p:nvPicPr>
          <p:cNvPr id="5" name="Picture 4" descr="A close-up of a sign&#10;&#10;AI-generated content may be incorrect.">
            <a:extLst>
              <a:ext uri="{FF2B5EF4-FFF2-40B4-BE49-F238E27FC236}">
                <a16:creationId xmlns:a16="http://schemas.microsoft.com/office/drawing/2014/main" id="{5375E70A-6948-B4CA-2E75-5A5147047E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Tree>
    <p:extLst>
      <p:ext uri="{BB962C8B-B14F-4D97-AF65-F5344CB8AC3E}">
        <p14:creationId xmlns:p14="http://schemas.microsoft.com/office/powerpoint/2010/main" val="35502769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A0AB6-CC5C-6008-006B-4AC13652F87A}"/>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7C025940-71FE-1E06-985A-A9C100949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08D777FB-899D-0763-E486-1CE6F92A40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sp>
        <p:nvSpPr>
          <p:cNvPr id="3" name="Title 1">
            <a:extLst>
              <a:ext uri="{FF2B5EF4-FFF2-40B4-BE49-F238E27FC236}">
                <a16:creationId xmlns:a16="http://schemas.microsoft.com/office/drawing/2014/main" id="{DA0BE13B-F9FF-00B9-912D-32C918497424}"/>
              </a:ext>
            </a:extLst>
          </p:cNvPr>
          <p:cNvSpPr txBox="1">
            <a:spLocks/>
          </p:cNvSpPr>
          <p:nvPr/>
        </p:nvSpPr>
        <p:spPr>
          <a:xfrm>
            <a:off x="4316252" y="2826804"/>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3200" b="1" dirty="0">
                <a:solidFill>
                  <a:prstClr val="black"/>
                </a:solidFill>
                <a:latin typeface="Calibri" panose="020F0502020204030204"/>
              </a:rPr>
              <a:t>Resources</a:t>
            </a:r>
          </a:p>
        </p:txBody>
      </p:sp>
      <p:pic>
        <p:nvPicPr>
          <p:cNvPr id="8" name="Picture 7" descr="A purple robot with yellow and blue eyes and a shield&#10;&#10;Description automatically generated">
            <a:extLst>
              <a:ext uri="{FF2B5EF4-FFF2-40B4-BE49-F238E27FC236}">
                <a16:creationId xmlns:a16="http://schemas.microsoft.com/office/drawing/2014/main" id="{A37C11F6-2BD1-EA4F-E556-497D8D766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8965167" y="2443987"/>
            <a:ext cx="1490020" cy="1792494"/>
          </a:xfrm>
          <a:prstGeom prst="rect">
            <a:avLst/>
          </a:prstGeom>
        </p:spPr>
      </p:pic>
      <p:pic>
        <p:nvPicPr>
          <p:cNvPr id="5" name="Picture 4" descr="A close-up of a sign&#10;&#10;AI-generated content may be incorrect.">
            <a:extLst>
              <a:ext uri="{FF2B5EF4-FFF2-40B4-BE49-F238E27FC236}">
                <a16:creationId xmlns:a16="http://schemas.microsoft.com/office/drawing/2014/main" id="{31330464-F06B-8E88-7D7A-B502979AF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263EE218-C7CD-BEAA-834E-1C3E7B2A30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476701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3EDBC-DFF6-454B-F87E-3D4512BC2A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9278A3E-552C-77E9-2365-56E0B28F8F09}"/>
              </a:ext>
            </a:extLst>
          </p:cNvPr>
          <p:cNvPicPr>
            <a:picLocks noChangeAspect="1"/>
          </p:cNvPicPr>
          <p:nvPr/>
        </p:nvPicPr>
        <p:blipFill>
          <a:blip r:embed="rId3"/>
          <a:stretch>
            <a:fillRect/>
          </a:stretch>
        </p:blipFill>
        <p:spPr>
          <a:xfrm>
            <a:off x="1371601" y="1022005"/>
            <a:ext cx="9250299" cy="560857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9234C43-3D07-9E9A-4E5B-329B7E307C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2CFA8276-C4FA-83BE-C7E5-9174C58966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6AF5005E-8597-A24E-7ED0-A6250156BC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10286464" y="3091092"/>
            <a:ext cx="1490020" cy="1792494"/>
          </a:xfrm>
          <a:prstGeom prst="rect">
            <a:avLst/>
          </a:prstGeom>
        </p:spPr>
      </p:pic>
      <p:sp>
        <p:nvSpPr>
          <p:cNvPr id="6" name="Title 1">
            <a:extLst>
              <a:ext uri="{FF2B5EF4-FFF2-40B4-BE49-F238E27FC236}">
                <a16:creationId xmlns:a16="http://schemas.microsoft.com/office/drawing/2014/main" id="{BB7A0188-3BC4-721C-3EF7-ED6C5EA9D8E0}"/>
              </a:ext>
            </a:extLst>
          </p:cNvPr>
          <p:cNvSpPr txBox="1">
            <a:spLocks/>
          </p:cNvSpPr>
          <p:nvPr/>
        </p:nvSpPr>
        <p:spPr>
          <a:xfrm>
            <a:off x="1371601" y="45220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Resources</a:t>
            </a:r>
          </a:p>
        </p:txBody>
      </p:sp>
      <p:pic>
        <p:nvPicPr>
          <p:cNvPr id="3" name="Picture 2" descr="A close-up of a sign&#10;&#10;AI-generated content may be incorrect.">
            <a:extLst>
              <a:ext uri="{FF2B5EF4-FFF2-40B4-BE49-F238E27FC236}">
                <a16:creationId xmlns:a16="http://schemas.microsoft.com/office/drawing/2014/main" id="{2E6ED8DE-D7EE-7A7E-4664-E3108D0A46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sp>
        <p:nvSpPr>
          <p:cNvPr id="10" name="Arrow: Right 9">
            <a:extLst>
              <a:ext uri="{FF2B5EF4-FFF2-40B4-BE49-F238E27FC236}">
                <a16:creationId xmlns:a16="http://schemas.microsoft.com/office/drawing/2014/main" id="{6D29A6A8-F1E9-64EB-99FE-A87F8903FA24}"/>
              </a:ext>
            </a:extLst>
          </p:cNvPr>
          <p:cNvSpPr/>
          <p:nvPr/>
        </p:nvSpPr>
        <p:spPr>
          <a:xfrm>
            <a:off x="259882" y="3529139"/>
            <a:ext cx="1111719" cy="21175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89D24840-402D-50AE-5B4D-A3D10FDE07A5}"/>
              </a:ext>
            </a:extLst>
          </p:cNvPr>
          <p:cNvPicPr>
            <a:picLocks noChangeAspect="1"/>
          </p:cNvPicPr>
          <p:nvPr/>
        </p:nvPicPr>
        <p:blipFill>
          <a:blip r:embed="rId8"/>
          <a:stretch>
            <a:fillRect/>
          </a:stretch>
        </p:blipFill>
        <p:spPr>
          <a:xfrm rot="5400000">
            <a:off x="3000538" y="1739702"/>
            <a:ext cx="1127858" cy="249958"/>
          </a:xfrm>
          <a:prstGeom prst="rect">
            <a:avLst/>
          </a:prstGeom>
        </p:spPr>
      </p:pic>
      <p:sp>
        <p:nvSpPr>
          <p:cNvPr id="12" name="Oval 11">
            <a:extLst>
              <a:ext uri="{FF2B5EF4-FFF2-40B4-BE49-F238E27FC236}">
                <a16:creationId xmlns:a16="http://schemas.microsoft.com/office/drawing/2014/main" id="{55BA1B80-82B7-4C08-139F-15DC3C1110B3}"/>
              </a:ext>
            </a:extLst>
          </p:cNvPr>
          <p:cNvSpPr/>
          <p:nvPr/>
        </p:nvSpPr>
        <p:spPr>
          <a:xfrm>
            <a:off x="5283200" y="2980619"/>
            <a:ext cx="516467" cy="457024"/>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E52DE2-40AD-1FA0-7D50-2D6D0B0E42AD}"/>
              </a:ext>
            </a:extLst>
          </p:cNvPr>
          <p:cNvSpPr/>
          <p:nvPr/>
        </p:nvSpPr>
        <p:spPr>
          <a:xfrm>
            <a:off x="5328893" y="6287264"/>
            <a:ext cx="516467" cy="457024"/>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9477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36F85-F86E-287D-B480-E56B38B6C28D}"/>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0A0098BB-1FDF-DF56-0CE0-9455BE5B6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0E649E11-EF54-B759-B5C6-042BD76C6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52B9A6F2-EE15-525B-91FB-43FD89958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153113" y="1716437"/>
            <a:ext cx="1490020" cy="1792494"/>
          </a:xfrm>
          <a:prstGeom prst="rect">
            <a:avLst/>
          </a:prstGeom>
        </p:spPr>
      </p:pic>
      <p:sp>
        <p:nvSpPr>
          <p:cNvPr id="6" name="Title 1">
            <a:extLst>
              <a:ext uri="{FF2B5EF4-FFF2-40B4-BE49-F238E27FC236}">
                <a16:creationId xmlns:a16="http://schemas.microsoft.com/office/drawing/2014/main" id="{9BB716E8-1789-700D-704D-6095D6B22007}"/>
              </a:ext>
            </a:extLst>
          </p:cNvPr>
          <p:cNvSpPr txBox="1">
            <a:spLocks/>
          </p:cNvSpPr>
          <p:nvPr/>
        </p:nvSpPr>
        <p:spPr>
          <a:xfrm>
            <a:off x="1371601" y="45220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Policy</a:t>
            </a:r>
          </a:p>
        </p:txBody>
      </p:sp>
      <p:pic>
        <p:nvPicPr>
          <p:cNvPr id="3" name="Picture 2" descr="A close-up of a sign&#10;&#10;AI-generated content may be incorrect.">
            <a:extLst>
              <a:ext uri="{FF2B5EF4-FFF2-40B4-BE49-F238E27FC236}">
                <a16:creationId xmlns:a16="http://schemas.microsoft.com/office/drawing/2014/main" id="{DC48F3EC-61DA-37B2-C2AE-2E0E18A61F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a:extLst>
              <a:ext uri="{FF2B5EF4-FFF2-40B4-BE49-F238E27FC236}">
                <a16:creationId xmlns:a16="http://schemas.microsoft.com/office/drawing/2014/main" id="{F16D2FFD-A01F-4259-F604-ED45EB530B23}"/>
              </a:ext>
            </a:extLst>
          </p:cNvPr>
          <p:cNvPicPr>
            <a:picLocks noChangeAspect="1"/>
          </p:cNvPicPr>
          <p:nvPr/>
        </p:nvPicPr>
        <p:blipFill>
          <a:blip r:embed="rId7"/>
          <a:stretch>
            <a:fillRect/>
          </a:stretch>
        </p:blipFill>
        <p:spPr>
          <a:xfrm>
            <a:off x="1919991" y="1532445"/>
            <a:ext cx="6938294" cy="4235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picture containing icon&#10;&#10;Description automatically generated">
            <a:extLst>
              <a:ext uri="{FF2B5EF4-FFF2-40B4-BE49-F238E27FC236}">
                <a16:creationId xmlns:a16="http://schemas.microsoft.com/office/drawing/2014/main" id="{F77DE01E-0FA7-CC5C-063C-14274090B6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235403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ECEC4-6E91-E985-1CBC-3515D0D1ABE1}"/>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FC0D4F40-3622-9A4E-9F59-C4F297A42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3E29B081-6591-55FF-A0ED-398586030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4209F9FF-C16E-B164-747B-D924E08942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153113" y="1716437"/>
            <a:ext cx="1490020" cy="1792494"/>
          </a:xfrm>
          <a:prstGeom prst="rect">
            <a:avLst/>
          </a:prstGeom>
        </p:spPr>
      </p:pic>
      <p:sp>
        <p:nvSpPr>
          <p:cNvPr id="6" name="Title 1">
            <a:extLst>
              <a:ext uri="{FF2B5EF4-FFF2-40B4-BE49-F238E27FC236}">
                <a16:creationId xmlns:a16="http://schemas.microsoft.com/office/drawing/2014/main" id="{FA65675E-B034-B21D-521C-FBD09FA029AC}"/>
              </a:ext>
            </a:extLst>
          </p:cNvPr>
          <p:cNvSpPr txBox="1">
            <a:spLocks/>
          </p:cNvSpPr>
          <p:nvPr/>
        </p:nvSpPr>
        <p:spPr>
          <a:xfrm>
            <a:off x="1371601" y="45220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Quick guide</a:t>
            </a:r>
          </a:p>
        </p:txBody>
      </p:sp>
      <p:pic>
        <p:nvPicPr>
          <p:cNvPr id="3" name="Picture 2" descr="A close-up of a sign&#10;&#10;AI-generated content may be incorrect.">
            <a:extLst>
              <a:ext uri="{FF2B5EF4-FFF2-40B4-BE49-F238E27FC236}">
                <a16:creationId xmlns:a16="http://schemas.microsoft.com/office/drawing/2014/main" id="{90636554-43B8-1639-47F1-23F30FA383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10" name="Picture 9">
            <a:extLst>
              <a:ext uri="{FF2B5EF4-FFF2-40B4-BE49-F238E27FC236}">
                <a16:creationId xmlns:a16="http://schemas.microsoft.com/office/drawing/2014/main" id="{BEDBB1A8-893F-E8C7-B32A-6E3C10DC07FD}"/>
              </a:ext>
            </a:extLst>
          </p:cNvPr>
          <p:cNvPicPr>
            <a:picLocks noChangeAspect="1"/>
          </p:cNvPicPr>
          <p:nvPr/>
        </p:nvPicPr>
        <p:blipFill>
          <a:blip r:embed="rId7"/>
          <a:stretch>
            <a:fillRect/>
          </a:stretch>
        </p:blipFill>
        <p:spPr>
          <a:xfrm>
            <a:off x="2216785" y="1540878"/>
            <a:ext cx="6934320" cy="4396453"/>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25C8A3C6-FC89-F966-89D6-4C58D4CBC6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859161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C0A4-CFA9-FB26-2C8A-270EE0203A8F}"/>
            </a:ext>
          </a:extLst>
        </p:cNvPr>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A2550B1A-CC85-E8A9-BA61-8D93F6E573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681432DB-7C62-0C82-6BBF-1E0A5D969C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505AAB38-E099-4D39-FA0E-EA65171A0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153113" y="1716437"/>
            <a:ext cx="1490020" cy="1792494"/>
          </a:xfrm>
          <a:prstGeom prst="rect">
            <a:avLst/>
          </a:prstGeom>
        </p:spPr>
      </p:pic>
      <p:sp>
        <p:nvSpPr>
          <p:cNvPr id="6" name="Title 1">
            <a:extLst>
              <a:ext uri="{FF2B5EF4-FFF2-40B4-BE49-F238E27FC236}">
                <a16:creationId xmlns:a16="http://schemas.microsoft.com/office/drawing/2014/main" id="{D8A705A3-5B3C-0D5E-90D0-954AB51E0E36}"/>
              </a:ext>
            </a:extLst>
          </p:cNvPr>
          <p:cNvSpPr txBox="1">
            <a:spLocks/>
          </p:cNvSpPr>
          <p:nvPr/>
        </p:nvSpPr>
        <p:spPr>
          <a:xfrm>
            <a:off x="1371601" y="452202"/>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Screening tool</a:t>
            </a:r>
          </a:p>
        </p:txBody>
      </p:sp>
      <p:pic>
        <p:nvPicPr>
          <p:cNvPr id="3" name="Picture 2" descr="A close-up of a sign&#10;&#10;AI-generated content may be incorrect.">
            <a:extLst>
              <a:ext uri="{FF2B5EF4-FFF2-40B4-BE49-F238E27FC236}">
                <a16:creationId xmlns:a16="http://schemas.microsoft.com/office/drawing/2014/main" id="{C47F7B0E-AE1D-5D8C-C9B3-0A0F1104A7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a:extLst>
              <a:ext uri="{FF2B5EF4-FFF2-40B4-BE49-F238E27FC236}">
                <a16:creationId xmlns:a16="http://schemas.microsoft.com/office/drawing/2014/main" id="{581515C0-A374-0B46-A16F-2A0A8E217325}"/>
              </a:ext>
            </a:extLst>
          </p:cNvPr>
          <p:cNvPicPr>
            <a:picLocks noChangeAspect="1"/>
          </p:cNvPicPr>
          <p:nvPr/>
        </p:nvPicPr>
        <p:blipFill>
          <a:blip r:embed="rId7"/>
          <a:stretch>
            <a:fillRect/>
          </a:stretch>
        </p:blipFill>
        <p:spPr>
          <a:xfrm>
            <a:off x="2626413" y="1469985"/>
            <a:ext cx="6743819" cy="4727149"/>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570A15FA-0A00-75E4-1243-0EECA1F39E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545582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BE4BD0-18C5-937E-CD59-01C94CA86FE6}"/>
              </a:ext>
            </a:extLst>
          </p:cNvPr>
          <p:cNvPicPr>
            <a:picLocks noChangeAspect="1"/>
          </p:cNvPicPr>
          <p:nvPr/>
        </p:nvPicPr>
        <p:blipFill>
          <a:blip r:embed="rId2"/>
          <a:stretch>
            <a:fillRect/>
          </a:stretch>
        </p:blipFill>
        <p:spPr>
          <a:xfrm>
            <a:off x="1177391" y="1457411"/>
            <a:ext cx="2979121" cy="2979121"/>
          </a:xfrm>
          <a:prstGeom prst="rect">
            <a:avLst/>
          </a:prstGeom>
        </p:spPr>
      </p:pic>
      <p:sp>
        <p:nvSpPr>
          <p:cNvPr id="7" name="TextBox 6">
            <a:extLst>
              <a:ext uri="{FF2B5EF4-FFF2-40B4-BE49-F238E27FC236}">
                <a16:creationId xmlns:a16="http://schemas.microsoft.com/office/drawing/2014/main" id="{38CB0A26-0D2E-A6DC-01E0-014A84089CCA}"/>
              </a:ext>
            </a:extLst>
          </p:cNvPr>
          <p:cNvSpPr txBox="1"/>
          <p:nvPr/>
        </p:nvSpPr>
        <p:spPr>
          <a:xfrm>
            <a:off x="1490658" y="4563534"/>
            <a:ext cx="25331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EDH Policy Framework</a:t>
            </a:r>
          </a:p>
        </p:txBody>
      </p:sp>
      <p:pic>
        <p:nvPicPr>
          <p:cNvPr id="13" name="Picture 12">
            <a:extLst>
              <a:ext uri="{FF2B5EF4-FFF2-40B4-BE49-F238E27FC236}">
                <a16:creationId xmlns:a16="http://schemas.microsoft.com/office/drawing/2014/main" id="{0CF002F6-42F4-C80C-4AA6-37416335E50D}"/>
              </a:ext>
            </a:extLst>
          </p:cNvPr>
          <p:cNvPicPr>
            <a:picLocks noChangeAspect="1"/>
          </p:cNvPicPr>
          <p:nvPr/>
        </p:nvPicPr>
        <p:blipFill>
          <a:blip r:embed="rId3"/>
          <a:stretch>
            <a:fillRect/>
          </a:stretch>
        </p:blipFill>
        <p:spPr>
          <a:xfrm>
            <a:off x="7846113" y="1457411"/>
            <a:ext cx="2973627" cy="2973627"/>
          </a:xfrm>
          <a:prstGeom prst="rect">
            <a:avLst/>
          </a:prstGeom>
        </p:spPr>
      </p:pic>
      <p:sp>
        <p:nvSpPr>
          <p:cNvPr id="14" name="TextBox 13">
            <a:extLst>
              <a:ext uri="{FF2B5EF4-FFF2-40B4-BE49-F238E27FC236}">
                <a16:creationId xmlns:a16="http://schemas.microsoft.com/office/drawing/2014/main" id="{5E59C6B4-4E5F-6135-314A-A8110853C683}"/>
              </a:ext>
            </a:extLst>
          </p:cNvPr>
          <p:cNvSpPr txBox="1"/>
          <p:nvPr/>
        </p:nvSpPr>
        <p:spPr>
          <a:xfrm>
            <a:off x="8066358" y="4563534"/>
            <a:ext cx="25331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AI Policy template</a:t>
            </a:r>
          </a:p>
        </p:txBody>
      </p:sp>
      <p:pic>
        <p:nvPicPr>
          <p:cNvPr id="16" name="Picture 15" descr="A blue square with white text and white dots&#10;&#10;Description automatically generated">
            <a:extLst>
              <a:ext uri="{FF2B5EF4-FFF2-40B4-BE49-F238E27FC236}">
                <a16:creationId xmlns:a16="http://schemas.microsoft.com/office/drawing/2014/main" id="{A12CEBFB-3F44-9038-4C3C-58733DB75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D22F2A37-C2C8-13BB-C503-5B9F9AF3C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18" name="Picture 17" descr="A purple robot with yellow and blue eyes and a shield&#10;&#10;Description automatically generated">
            <a:extLst>
              <a:ext uri="{FF2B5EF4-FFF2-40B4-BE49-F238E27FC236}">
                <a16:creationId xmlns:a16="http://schemas.microsoft.com/office/drawing/2014/main" id="{38029F71-0EC4-3EAC-6D57-11F94E1850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621">
            <a:off x="5350989" y="2322321"/>
            <a:ext cx="1490020" cy="1792494"/>
          </a:xfrm>
          <a:prstGeom prst="rect">
            <a:avLst/>
          </a:prstGeom>
        </p:spPr>
      </p:pic>
      <p:pic>
        <p:nvPicPr>
          <p:cNvPr id="9" name="Picture 8" descr="A close-up of a sign&#10;&#10;AI-generated content may be incorrect.">
            <a:extLst>
              <a:ext uri="{FF2B5EF4-FFF2-40B4-BE49-F238E27FC236}">
                <a16:creationId xmlns:a16="http://schemas.microsoft.com/office/drawing/2014/main" id="{B083EB55-149E-A2C2-62D9-A0B076665F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9F20CDFE-37BB-ECE8-913A-06D358411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28280267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7" name="Content Placeholder 4" descr="A blue square with colorful dots and white text&#10;&#10;AI-generated content may be incorrect.">
            <a:extLst>
              <a:ext uri="{FF2B5EF4-FFF2-40B4-BE49-F238E27FC236}">
                <a16:creationId xmlns:a16="http://schemas.microsoft.com/office/drawing/2014/main" id="{BAEEF50A-7243-E336-9901-DD7EDE272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64" y="120115"/>
            <a:ext cx="1297719" cy="1297719"/>
          </a:xfrm>
          <a:prstGeom prst="rect">
            <a:avLst/>
          </a:prstGeom>
        </p:spPr>
      </p:pic>
      <p:pic>
        <p:nvPicPr>
          <p:cNvPr id="2" name="Picture 1">
            <a:extLst>
              <a:ext uri="{FF2B5EF4-FFF2-40B4-BE49-F238E27FC236}">
                <a16:creationId xmlns:a16="http://schemas.microsoft.com/office/drawing/2014/main" id="{EABDC182-F401-F97D-3A7D-A31C5FCBC508}"/>
              </a:ext>
            </a:extLst>
          </p:cNvPr>
          <p:cNvPicPr>
            <a:picLocks noChangeAspect="1"/>
          </p:cNvPicPr>
          <p:nvPr/>
        </p:nvPicPr>
        <p:blipFill>
          <a:blip r:embed="rId5"/>
          <a:stretch>
            <a:fillRect/>
          </a:stretch>
        </p:blipFill>
        <p:spPr>
          <a:xfrm rot="1268943">
            <a:off x="10126590" y="3710293"/>
            <a:ext cx="1804487" cy="2169440"/>
          </a:xfrm>
          <a:prstGeom prst="rect">
            <a:avLst/>
          </a:prstGeom>
        </p:spPr>
      </p:pic>
      <p:sp>
        <p:nvSpPr>
          <p:cNvPr id="5" name="Title 1">
            <a:extLst>
              <a:ext uri="{FF2B5EF4-FFF2-40B4-BE49-F238E27FC236}">
                <a16:creationId xmlns:a16="http://schemas.microsoft.com/office/drawing/2014/main" id="{42D67722-5977-0B11-1C97-2481354FC920}"/>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prstClr val="black"/>
                </a:solidFill>
                <a:effectLst/>
                <a:uLnTx/>
                <a:uFillTx/>
                <a:latin typeface="Calibri" panose="020F0502020204030204"/>
                <a:ea typeface="+mj-ea"/>
                <a:cs typeface="+mj-cs"/>
              </a:rPr>
              <a:t>Essential training</a:t>
            </a:r>
          </a:p>
        </p:txBody>
      </p:sp>
      <p:graphicFrame>
        <p:nvGraphicFramePr>
          <p:cNvPr id="9" name="Table 8">
            <a:extLst>
              <a:ext uri="{FF2B5EF4-FFF2-40B4-BE49-F238E27FC236}">
                <a16:creationId xmlns:a16="http://schemas.microsoft.com/office/drawing/2014/main" id="{B2ABDB34-F497-1206-76C1-886C3AD31395}"/>
              </a:ext>
            </a:extLst>
          </p:cNvPr>
          <p:cNvGraphicFramePr>
            <a:graphicFrameLocks noGrp="1"/>
          </p:cNvGraphicFramePr>
          <p:nvPr/>
        </p:nvGraphicFramePr>
        <p:xfrm>
          <a:off x="1972308" y="1485593"/>
          <a:ext cx="8128000" cy="2966720"/>
        </p:xfrm>
        <a:graphic>
          <a:graphicData uri="http://schemas.openxmlformats.org/drawingml/2006/table">
            <a:tbl>
              <a:tblPr firstRow="1" bandRow="1">
                <a:tableStyleId>{5C22544A-7EE6-4342-B048-85BDC9FD1C3A}</a:tableStyleId>
              </a:tblPr>
              <a:tblGrid>
                <a:gridCol w="3545353">
                  <a:extLst>
                    <a:ext uri="{9D8B030D-6E8A-4147-A177-3AD203B41FA5}">
                      <a16:colId xmlns:a16="http://schemas.microsoft.com/office/drawing/2014/main" val="821557116"/>
                    </a:ext>
                  </a:extLst>
                </a:gridCol>
                <a:gridCol w="4582647">
                  <a:extLst>
                    <a:ext uri="{9D8B030D-6E8A-4147-A177-3AD203B41FA5}">
                      <a16:colId xmlns:a16="http://schemas.microsoft.com/office/drawing/2014/main" val="2033827620"/>
                    </a:ext>
                  </a:extLst>
                </a:gridCol>
              </a:tblGrid>
              <a:tr h="370840">
                <a:tc>
                  <a:txBody>
                    <a:bodyPr/>
                    <a:lstStyle/>
                    <a:p>
                      <a:r>
                        <a:rPr lang="en-GB"/>
                        <a:t>What</a:t>
                      </a:r>
                    </a:p>
                  </a:txBody>
                  <a:tcPr/>
                </a:tc>
                <a:tc>
                  <a:txBody>
                    <a:bodyPr/>
                    <a:lstStyle/>
                    <a:p>
                      <a:r>
                        <a:rPr lang="en-GB"/>
                        <a:t>Who</a:t>
                      </a:r>
                    </a:p>
                  </a:txBody>
                  <a:tcPr/>
                </a:tc>
                <a:extLst>
                  <a:ext uri="{0D108BD9-81ED-4DB2-BD59-A6C34878D82A}">
                    <a16:rowId xmlns:a16="http://schemas.microsoft.com/office/drawing/2014/main" val="2416353282"/>
                  </a:ext>
                </a:extLst>
              </a:tr>
              <a:tr h="370840">
                <a:tc>
                  <a:txBody>
                    <a:bodyPr/>
                    <a:lstStyle/>
                    <a:p>
                      <a:r>
                        <a:rPr lang="en-GB"/>
                        <a:t>Data Protection training</a:t>
                      </a:r>
                    </a:p>
                  </a:txBody>
                  <a:tcPr/>
                </a:tc>
                <a:tc>
                  <a:txBody>
                    <a:bodyPr/>
                    <a:lstStyle/>
                    <a:p>
                      <a:r>
                        <a:rPr lang="en-GB"/>
                        <a:t>All staff (book direct with the DP team)</a:t>
                      </a:r>
                    </a:p>
                  </a:txBody>
                  <a:tcPr/>
                </a:tc>
                <a:extLst>
                  <a:ext uri="{0D108BD9-81ED-4DB2-BD59-A6C34878D82A}">
                    <a16:rowId xmlns:a16="http://schemas.microsoft.com/office/drawing/2014/main" val="3829600843"/>
                  </a:ext>
                </a:extLst>
              </a:tr>
              <a:tr h="370840">
                <a:tc>
                  <a:txBody>
                    <a:bodyPr/>
                    <a:lstStyle/>
                    <a:p>
                      <a:r>
                        <a:rPr lang="en-GB"/>
                        <a:t>Cyber Security</a:t>
                      </a:r>
                    </a:p>
                  </a:txBody>
                  <a:tcPr/>
                </a:tc>
                <a:tc>
                  <a:txBody>
                    <a:bodyPr/>
                    <a:lstStyle/>
                    <a:p>
                      <a:r>
                        <a:rPr lang="en-GB"/>
                        <a:t>All staff (book direct with the Cyber team)</a:t>
                      </a:r>
                    </a:p>
                  </a:txBody>
                  <a:tcPr/>
                </a:tc>
                <a:extLst>
                  <a:ext uri="{0D108BD9-81ED-4DB2-BD59-A6C34878D82A}">
                    <a16:rowId xmlns:a16="http://schemas.microsoft.com/office/drawing/2014/main" val="933633454"/>
                  </a:ext>
                </a:extLst>
              </a:tr>
              <a:tr h="370840">
                <a:tc>
                  <a:txBody>
                    <a:bodyPr/>
                    <a:lstStyle/>
                    <a:p>
                      <a:r>
                        <a:rPr lang="en-GB"/>
                        <a:t>DP for DSLs</a:t>
                      </a:r>
                    </a:p>
                  </a:txBody>
                  <a:tcPr/>
                </a:tc>
                <a:tc>
                  <a:txBody>
                    <a:bodyPr/>
                    <a:lstStyle/>
                    <a:p>
                      <a:r>
                        <a:rPr lang="en-GB"/>
                        <a:t>DSLs &amp; SENDCos / Safeguarding Gov</a:t>
                      </a:r>
                    </a:p>
                  </a:txBody>
                  <a:tcPr/>
                </a:tc>
                <a:extLst>
                  <a:ext uri="{0D108BD9-81ED-4DB2-BD59-A6C34878D82A}">
                    <a16:rowId xmlns:a16="http://schemas.microsoft.com/office/drawing/2014/main" val="418986319"/>
                  </a:ext>
                </a:extLst>
              </a:tr>
              <a:tr h="370840">
                <a:tc>
                  <a:txBody>
                    <a:bodyPr/>
                    <a:lstStyle/>
                    <a:p>
                      <a:r>
                        <a:rPr lang="en-GB"/>
                        <a:t>F&amp;M Training</a:t>
                      </a:r>
                    </a:p>
                  </a:txBody>
                  <a:tcPr/>
                </a:tc>
                <a:tc>
                  <a:txBody>
                    <a:bodyPr/>
                    <a:lstStyle/>
                    <a:p>
                      <a:r>
                        <a:rPr lang="en-GB"/>
                        <a:t>SLT / DSL / Safeguarding Gov</a:t>
                      </a:r>
                    </a:p>
                  </a:txBody>
                  <a:tcPr/>
                </a:tc>
                <a:extLst>
                  <a:ext uri="{0D108BD9-81ED-4DB2-BD59-A6C34878D82A}">
                    <a16:rowId xmlns:a16="http://schemas.microsoft.com/office/drawing/2014/main" val="3914428240"/>
                  </a:ext>
                </a:extLst>
              </a:tr>
              <a:tr h="370840">
                <a:tc>
                  <a:txBody>
                    <a:bodyPr/>
                    <a:lstStyle/>
                    <a:p>
                      <a:r>
                        <a:rPr lang="en-GB"/>
                        <a:t>AI Compliance</a:t>
                      </a:r>
                    </a:p>
                  </a:txBody>
                  <a:tcPr/>
                </a:tc>
                <a:tc>
                  <a:txBody>
                    <a:bodyPr/>
                    <a:lstStyle/>
                    <a:p>
                      <a:r>
                        <a:rPr lang="en-GB"/>
                        <a:t>SLT / Digital lead / Govs</a:t>
                      </a:r>
                    </a:p>
                  </a:txBody>
                  <a:tcPr/>
                </a:tc>
                <a:extLst>
                  <a:ext uri="{0D108BD9-81ED-4DB2-BD59-A6C34878D82A}">
                    <a16:rowId xmlns:a16="http://schemas.microsoft.com/office/drawing/2014/main" val="3663126173"/>
                  </a:ext>
                </a:extLst>
              </a:tr>
              <a:tr h="370840">
                <a:tc>
                  <a:txBody>
                    <a:bodyPr/>
                    <a:lstStyle/>
                    <a:p>
                      <a:r>
                        <a:rPr lang="en-GB"/>
                        <a:t>Online Safety</a:t>
                      </a:r>
                    </a:p>
                  </a:txBody>
                  <a:tcPr/>
                </a:tc>
                <a:tc>
                  <a:txBody>
                    <a:bodyPr/>
                    <a:lstStyle/>
                    <a:p>
                      <a:r>
                        <a:rPr lang="en-GB"/>
                        <a:t>DSLs / Safeguarding Gov</a:t>
                      </a:r>
                    </a:p>
                  </a:txBody>
                  <a:tcPr/>
                </a:tc>
                <a:extLst>
                  <a:ext uri="{0D108BD9-81ED-4DB2-BD59-A6C34878D82A}">
                    <a16:rowId xmlns:a16="http://schemas.microsoft.com/office/drawing/2014/main" val="469866628"/>
                  </a:ext>
                </a:extLst>
              </a:tr>
              <a:tr h="370840">
                <a:tc>
                  <a:txBody>
                    <a:bodyPr/>
                    <a:lstStyle/>
                    <a:p>
                      <a:r>
                        <a:rPr lang="en-GB"/>
                        <a:t>Alternative Provision – info flows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SLT &amp; DSLs / Govs</a:t>
                      </a:r>
                    </a:p>
                  </a:txBody>
                  <a:tcPr/>
                </a:tc>
                <a:extLst>
                  <a:ext uri="{0D108BD9-81ED-4DB2-BD59-A6C34878D82A}">
                    <a16:rowId xmlns:a16="http://schemas.microsoft.com/office/drawing/2014/main" val="1237100685"/>
                  </a:ext>
                </a:extLst>
              </a:tr>
            </a:tbl>
          </a:graphicData>
        </a:graphic>
      </p:graphicFrame>
      <p:pic>
        <p:nvPicPr>
          <p:cNvPr id="11" name="Picture 10">
            <a:extLst>
              <a:ext uri="{FF2B5EF4-FFF2-40B4-BE49-F238E27FC236}">
                <a16:creationId xmlns:a16="http://schemas.microsoft.com/office/drawing/2014/main" id="{830072E1-8A4C-3023-897B-33D77DE78981}"/>
              </a:ext>
            </a:extLst>
          </p:cNvPr>
          <p:cNvPicPr>
            <a:picLocks noChangeAspect="1"/>
          </p:cNvPicPr>
          <p:nvPr/>
        </p:nvPicPr>
        <p:blipFill>
          <a:blip r:embed="rId6"/>
          <a:stretch>
            <a:fillRect/>
          </a:stretch>
        </p:blipFill>
        <p:spPr>
          <a:xfrm>
            <a:off x="3594649" y="4899080"/>
            <a:ext cx="4883319" cy="786452"/>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4D544422-8616-9601-69BF-B9DFDF4CB2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13" name="Picture 12" descr="A close-up of a sign&#10;&#10;AI-generated content may be incorrect.">
            <a:extLst>
              <a:ext uri="{FF2B5EF4-FFF2-40B4-BE49-F238E27FC236}">
                <a16:creationId xmlns:a16="http://schemas.microsoft.com/office/drawing/2014/main" id="{E0FA72B8-3E2B-923A-F5D2-6475C4B492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7199" y="125260"/>
            <a:ext cx="3214492" cy="739036"/>
          </a:xfrm>
          <a:prstGeom prst="rect">
            <a:avLst/>
          </a:prstGeom>
        </p:spPr>
      </p:pic>
    </p:spTree>
    <p:extLst>
      <p:ext uri="{BB962C8B-B14F-4D97-AF65-F5344CB8AC3E}">
        <p14:creationId xmlns:p14="http://schemas.microsoft.com/office/powerpoint/2010/main" val="6715393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11DC4127-31DF-B53B-5161-908F599EB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pic>
        <p:nvPicPr>
          <p:cNvPr id="7" name="Picture 6" descr="A green sign with white text&#10;&#10;Description automatically generated">
            <a:extLst>
              <a:ext uri="{FF2B5EF4-FFF2-40B4-BE49-F238E27FC236}">
                <a16:creationId xmlns:a16="http://schemas.microsoft.com/office/drawing/2014/main" id="{7F3C6280-5DEE-F3BE-CD58-209C2F4FF7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0541" y="144887"/>
            <a:ext cx="859536" cy="859536"/>
          </a:xfrm>
          <a:prstGeom prst="rect">
            <a:avLst/>
          </a:prstGeom>
        </p:spPr>
      </p:pic>
      <p:pic>
        <p:nvPicPr>
          <p:cNvPr id="9" name="Picture 8" descr="A pink sign with white text&#10;&#10;Description automatically generated">
            <a:extLst>
              <a:ext uri="{FF2B5EF4-FFF2-40B4-BE49-F238E27FC236}">
                <a16:creationId xmlns:a16="http://schemas.microsoft.com/office/drawing/2014/main" id="{7BA7BDBF-0218-3A98-F0CB-B0696074B2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8355" y="144887"/>
            <a:ext cx="859536" cy="859536"/>
          </a:xfrm>
          <a:prstGeom prst="rect">
            <a:avLst/>
          </a:prstGeom>
        </p:spPr>
      </p:pic>
      <p:pic>
        <p:nvPicPr>
          <p:cNvPr id="11" name="Picture 10" descr="A blue square with white text and white dots&#10;&#10;Description automatically generated">
            <a:extLst>
              <a:ext uri="{FF2B5EF4-FFF2-40B4-BE49-F238E27FC236}">
                <a16:creationId xmlns:a16="http://schemas.microsoft.com/office/drawing/2014/main" id="{EED53A41-9C34-BDB4-AC3F-6BB57F135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159" y="144886"/>
            <a:ext cx="859537" cy="859537"/>
          </a:xfrm>
          <a:prstGeom prst="rect">
            <a:avLst/>
          </a:prstGeom>
        </p:spPr>
      </p:pic>
      <p:pic>
        <p:nvPicPr>
          <p:cNvPr id="13" name="Picture 12" descr="A yellow sign with white text&#10;&#10;Description automatically generated">
            <a:extLst>
              <a:ext uri="{FF2B5EF4-FFF2-40B4-BE49-F238E27FC236}">
                <a16:creationId xmlns:a16="http://schemas.microsoft.com/office/drawing/2014/main" id="{61522D77-05A9-75D7-B407-F3EB6DDF5F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66168" y="144887"/>
            <a:ext cx="859537" cy="859537"/>
          </a:xfrm>
          <a:prstGeom prst="rect">
            <a:avLst/>
          </a:prstGeom>
        </p:spPr>
      </p:pic>
      <p:sp>
        <p:nvSpPr>
          <p:cNvPr id="2" name="TextBox 1">
            <a:extLst>
              <a:ext uri="{FF2B5EF4-FFF2-40B4-BE49-F238E27FC236}">
                <a16:creationId xmlns:a16="http://schemas.microsoft.com/office/drawing/2014/main" id="{C848D2EE-4C94-7659-EC2B-B94B282C9FE1}"/>
              </a:ext>
            </a:extLst>
          </p:cNvPr>
          <p:cNvSpPr txBox="1"/>
          <p:nvPr/>
        </p:nvSpPr>
        <p:spPr>
          <a:xfrm>
            <a:off x="183987" y="2068410"/>
            <a:ext cx="10105545" cy="415498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General Enquiries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8"/>
              </a:rPr>
              <a:t>educationdatahub@derbyshire.gov.uk</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Data Protection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9"/>
              </a:rPr>
              <a:t>DPforschools@derbyshire.gov.uk</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Cyber Security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10"/>
              </a:rPr>
              <a:t>cybersupport@derbyshire.gov.uk</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Online Safety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11"/>
              </a:rPr>
              <a:t>onlinesafety@derbyshire.gov.uk</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Arbor &amp; Integris MIS Support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12"/>
              </a:rPr>
              <a:t>datamanagement@derbyshire.gov.uk</a:t>
            </a:r>
            <a:endPar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rgbClr val="4A2A7D"/>
              </a:solidFill>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IT for Schools			</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hlinkClick r:id="rId13"/>
              </a:rPr>
              <a:t>ITschoolsupport@derbyshire.gov.uk</a:t>
            </a:r>
            <a:r>
              <a:rPr kumimoji="0" lang="en-GB" sz="2400" b="1" i="0" u="none" strike="noStrike" kern="1200" cap="none" spc="0" normalizeH="0" baseline="0" noProof="0" dirty="0">
                <a:ln>
                  <a:noFill/>
                </a:ln>
                <a:solidFill>
                  <a:srgbClr val="4A2A7D"/>
                </a:solidFill>
                <a:effectLst/>
                <a:uLnTx/>
                <a:uFillTx/>
                <a:latin typeface="Aptos" panose="020B0004020202020204" pitchFamily="34" charset="0"/>
                <a:ea typeface="+mn-ea"/>
                <a:cs typeface="+mn-cs"/>
              </a:rPr>
              <a:t> </a:t>
            </a:r>
          </a:p>
        </p:txBody>
      </p:sp>
      <p:pic>
        <p:nvPicPr>
          <p:cNvPr id="8" name="Picture 3" descr="Graphical user interface, application&#10;&#10;Description automatically generated">
            <a:extLst>
              <a:ext uri="{FF2B5EF4-FFF2-40B4-BE49-F238E27FC236}">
                <a16:creationId xmlns:a16="http://schemas.microsoft.com/office/drawing/2014/main" id="{58B7A4EE-54BF-FB42-C7E8-039A3E1794E8}"/>
              </a:ext>
            </a:extLst>
          </p:cNvPr>
          <p:cNvPicPr>
            <a:picLocks noChangeAspect="1"/>
          </p:cNvPicPr>
          <p:nvPr/>
        </p:nvPicPr>
        <p:blipFill>
          <a:blip r:embed="rId14"/>
          <a:stretch>
            <a:fillRect/>
          </a:stretch>
        </p:blipFill>
        <p:spPr>
          <a:xfrm>
            <a:off x="0" y="0"/>
            <a:ext cx="12197750" cy="2107180"/>
          </a:xfrm>
          <a:prstGeom prst="rect">
            <a:avLst/>
          </a:prstGeom>
        </p:spPr>
      </p:pic>
      <p:sp>
        <p:nvSpPr>
          <p:cNvPr id="10" name="TextBox 9">
            <a:extLst>
              <a:ext uri="{FF2B5EF4-FFF2-40B4-BE49-F238E27FC236}">
                <a16:creationId xmlns:a16="http://schemas.microsoft.com/office/drawing/2014/main" id="{01CC7338-D753-870F-1117-21C37BD8D917}"/>
              </a:ext>
            </a:extLst>
          </p:cNvPr>
          <p:cNvSpPr txBox="1"/>
          <p:nvPr/>
        </p:nvSpPr>
        <p:spPr>
          <a:xfrm>
            <a:off x="9100404" y="1137779"/>
            <a:ext cx="2378256" cy="646331"/>
          </a:xfrm>
          <a:prstGeom prst="rect">
            <a:avLst/>
          </a:prstGeom>
          <a:solidFill>
            <a:srgbClr val="4A2A7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ptos" panose="020B0004020202020204" pitchFamily="34" charset="0"/>
                <a:ea typeface="+mn-ea"/>
                <a:cs typeface="+mn-cs"/>
              </a:rPr>
              <a:t>Thank you</a:t>
            </a:r>
          </a:p>
        </p:txBody>
      </p:sp>
      <p:sp>
        <p:nvSpPr>
          <p:cNvPr id="14" name="Rectangle 13">
            <a:extLst>
              <a:ext uri="{FF2B5EF4-FFF2-40B4-BE49-F238E27FC236}">
                <a16:creationId xmlns:a16="http://schemas.microsoft.com/office/drawing/2014/main" id="{A4983043-1CBA-6DC2-4447-8D210659E56F}"/>
              </a:ext>
            </a:extLst>
          </p:cNvPr>
          <p:cNvSpPr/>
          <p:nvPr/>
        </p:nvSpPr>
        <p:spPr>
          <a:xfrm>
            <a:off x="34183" y="31701"/>
            <a:ext cx="2208819" cy="460846"/>
          </a:xfrm>
          <a:prstGeom prst="rect">
            <a:avLst/>
          </a:prstGeom>
          <a:solidFill>
            <a:srgbClr val="4A2A7D"/>
          </a:solidFill>
          <a:ln>
            <a:solidFill>
              <a:srgbClr val="4A2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4" descr="A group of colorful square logos&#10;&#10;Description automatically generated">
            <a:extLst>
              <a:ext uri="{FF2B5EF4-FFF2-40B4-BE49-F238E27FC236}">
                <a16:creationId xmlns:a16="http://schemas.microsoft.com/office/drawing/2014/main" id="{F2BD518D-6A3F-E0A6-F09D-BC1400713B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417" y="61612"/>
            <a:ext cx="2358817" cy="12382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42F389C-6D32-52FB-862C-9C013C43EE0D}"/>
              </a:ext>
            </a:extLst>
          </p:cNvPr>
          <p:cNvSpPr txBox="1"/>
          <p:nvPr/>
        </p:nvSpPr>
        <p:spPr>
          <a:xfrm>
            <a:off x="2473891" y="15292"/>
            <a:ext cx="45038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0B0004020202020204" pitchFamily="34" charset="0"/>
                <a:ea typeface="Calibri" panose="020F0502020204030204" pitchFamily="34" charset="0"/>
                <a:cs typeface="Calibri" panose="020F0502020204030204" pitchFamily="34" charset="0"/>
              </a:rPr>
              <a:t>www.educationdatahub.org.uk</a:t>
            </a:r>
          </a:p>
        </p:txBody>
      </p:sp>
      <p:pic>
        <p:nvPicPr>
          <p:cNvPr id="16" name="Picture 15">
            <a:extLst>
              <a:ext uri="{FF2B5EF4-FFF2-40B4-BE49-F238E27FC236}">
                <a16:creationId xmlns:a16="http://schemas.microsoft.com/office/drawing/2014/main" id="{2FCBFB5A-8CC4-3977-A341-B8642F033900}"/>
              </a:ext>
            </a:extLst>
          </p:cNvPr>
          <p:cNvPicPr>
            <a:picLocks noChangeAspect="1"/>
          </p:cNvPicPr>
          <p:nvPr/>
        </p:nvPicPr>
        <p:blipFill>
          <a:blip r:embed="rId16"/>
          <a:stretch>
            <a:fillRect/>
          </a:stretch>
        </p:blipFill>
        <p:spPr>
          <a:xfrm>
            <a:off x="9939596" y="3221084"/>
            <a:ext cx="1843213" cy="1849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0388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DB4A-CA87-9EF5-1BAD-574713888042}"/>
            </a:ext>
          </a:extLst>
        </p:cNvPr>
        <p:cNvGrpSpPr/>
        <p:nvPr/>
      </p:nvGrpSpPr>
      <p:grpSpPr>
        <a:xfrm>
          <a:off x="0" y="0"/>
          <a:ext cx="0" cy="0"/>
          <a:chOff x="0" y="0"/>
          <a:chExt cx="0" cy="0"/>
        </a:xfrm>
      </p:grpSpPr>
      <p:pic>
        <p:nvPicPr>
          <p:cNvPr id="16" name="Picture 15" descr="A blue square with white text and white dots&#10;&#10;Description automatically generated">
            <a:extLst>
              <a:ext uri="{FF2B5EF4-FFF2-40B4-BE49-F238E27FC236}">
                <a16:creationId xmlns:a16="http://schemas.microsoft.com/office/drawing/2014/main" id="{508635FB-DC12-0AC3-C6A0-0D6322514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4DA3893D-6D79-A19C-29B8-A7E99638D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sp>
        <p:nvSpPr>
          <p:cNvPr id="9" name="TextBox 8">
            <a:extLst>
              <a:ext uri="{FF2B5EF4-FFF2-40B4-BE49-F238E27FC236}">
                <a16:creationId xmlns:a16="http://schemas.microsoft.com/office/drawing/2014/main" id="{4CA33CF2-937C-FCC0-9DC2-92A2522BF497}"/>
              </a:ext>
            </a:extLst>
          </p:cNvPr>
          <p:cNvSpPr txBox="1"/>
          <p:nvPr/>
        </p:nvSpPr>
        <p:spPr>
          <a:xfrm>
            <a:off x="304442" y="1317750"/>
            <a:ext cx="11554478" cy="6309420"/>
          </a:xfrm>
          <a:prstGeom prst="rect">
            <a:avLst/>
          </a:prstGeom>
          <a:noFill/>
        </p:spPr>
        <p:txBody>
          <a:bodyPr wrap="square">
            <a:spAutoFit/>
          </a:bodyPr>
          <a:lstStyle/>
          <a:p>
            <a:r>
              <a:rPr lang="en-GB" sz="2000" dirty="0"/>
              <a:t>Did you know your work was uploaded to a machine?</a:t>
            </a:r>
          </a:p>
          <a:p>
            <a:endParaRPr lang="en-GB" sz="2000" dirty="0"/>
          </a:p>
          <a:p>
            <a:r>
              <a:rPr lang="en-GB" sz="2000" dirty="0"/>
              <a:t>You’re a student. Sixteen. You write a very personal assignment that includes self evaluation.</a:t>
            </a:r>
          </a:p>
          <a:p>
            <a:endParaRPr lang="en-GB" sz="2000" dirty="0"/>
          </a:p>
          <a:p>
            <a:r>
              <a:rPr lang="en-GB" sz="2000" dirty="0"/>
              <a:t>Your teacher checks it for plagiarism using AI, then pastes it into an AI system to get feedback suggestions and a probable grade; to help ease the teacher workload. </a:t>
            </a:r>
          </a:p>
          <a:p>
            <a:endParaRPr lang="en-GB" sz="2000" dirty="0"/>
          </a:p>
          <a:p>
            <a:r>
              <a:rPr lang="en-GB" sz="2000" dirty="0"/>
              <a:t>At no point were you asked.</a:t>
            </a:r>
          </a:p>
          <a:p>
            <a:endParaRPr lang="en-GB" sz="2000" dirty="0"/>
          </a:p>
          <a:p>
            <a:r>
              <a:rPr lang="en-GB" sz="2000" dirty="0"/>
              <a:t>And yet, your ideas, your expression, your personal data are now stored and processed by a system trained on the world.</a:t>
            </a:r>
          </a:p>
          <a:p>
            <a:endParaRPr lang="en-GB" sz="2000" dirty="0"/>
          </a:p>
          <a:p>
            <a:r>
              <a:rPr lang="en-GB" sz="2000" dirty="0"/>
              <a:t>You don’t know where the data is, or if it can ever be deleted. </a:t>
            </a:r>
          </a:p>
          <a:p>
            <a:endParaRPr lang="en-GB" sz="2000" dirty="0"/>
          </a:p>
          <a:p>
            <a:r>
              <a:rPr lang="en-GB" sz="2000" dirty="0"/>
              <a:t>What </a:t>
            </a:r>
            <a:r>
              <a:rPr lang="en-GB" sz="2000" b="1" dirty="0"/>
              <a:t>do transparency &amp; accountability </a:t>
            </a:r>
            <a:r>
              <a:rPr lang="en-GB" sz="2000" dirty="0"/>
              <a:t>mean in a world where your work can be uploaded without your knowledge and processed in seconds?</a:t>
            </a:r>
          </a:p>
          <a:p>
            <a:endParaRPr lang="en-GB" dirty="0"/>
          </a:p>
          <a:p>
            <a:endParaRPr lang="en-GB" dirty="0"/>
          </a:p>
          <a:p>
            <a:endParaRPr lang="en-GB" dirty="0"/>
          </a:p>
          <a:p>
            <a:endParaRPr lang="en-GB" dirty="0"/>
          </a:p>
          <a:p>
            <a:pPr algn="r"/>
            <a:r>
              <a:rPr lang="en-GB" sz="1200" dirty="0"/>
              <a:t>Credit Clara Hawking: LinkedIn</a:t>
            </a:r>
          </a:p>
        </p:txBody>
      </p:sp>
      <p:pic>
        <p:nvPicPr>
          <p:cNvPr id="6" name="Picture 5" descr="A close-up of a sign&#10;&#10;AI-generated content may be incorrect.">
            <a:extLst>
              <a:ext uri="{FF2B5EF4-FFF2-40B4-BE49-F238E27FC236}">
                <a16:creationId xmlns:a16="http://schemas.microsoft.com/office/drawing/2014/main" id="{6B32AD0E-6A06-5D26-1F6A-2D7F8C26CD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18" name="Picture 17" descr="A purple robot with yellow and blue eyes and a shield&#10;&#10;Description automatically generated">
            <a:extLst>
              <a:ext uri="{FF2B5EF4-FFF2-40B4-BE49-F238E27FC236}">
                <a16:creationId xmlns:a16="http://schemas.microsoft.com/office/drawing/2014/main" id="{9FE08BB4-3334-AD71-DD6D-924273FE46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6845630" y="-157405"/>
            <a:ext cx="1490020" cy="1792494"/>
          </a:xfrm>
          <a:prstGeom prst="rect">
            <a:avLst/>
          </a:prstGeom>
        </p:spPr>
      </p:pic>
    </p:spTree>
    <p:extLst>
      <p:ext uri="{BB962C8B-B14F-4D97-AF65-F5344CB8AC3E}">
        <p14:creationId xmlns:p14="http://schemas.microsoft.com/office/powerpoint/2010/main" val="2014734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B6D5-53B4-6399-6E17-22B6989A5153}"/>
            </a:ext>
          </a:extLst>
        </p:cNvPr>
        <p:cNvGrpSpPr/>
        <p:nvPr/>
      </p:nvGrpSpPr>
      <p:grpSpPr>
        <a:xfrm>
          <a:off x="0" y="0"/>
          <a:ext cx="0" cy="0"/>
          <a:chOff x="0" y="0"/>
          <a:chExt cx="0" cy="0"/>
        </a:xfrm>
      </p:grpSpPr>
      <p:pic>
        <p:nvPicPr>
          <p:cNvPr id="16" name="Picture 15" descr="A blue square with white text and white dots&#10;&#10;Description automatically generated">
            <a:extLst>
              <a:ext uri="{FF2B5EF4-FFF2-40B4-BE49-F238E27FC236}">
                <a16:creationId xmlns:a16="http://schemas.microsoft.com/office/drawing/2014/main" id="{7FDF21C3-2B2B-8B94-D208-F96766D42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047338BC-AE33-5151-A4A9-A3B28529F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sp>
        <p:nvSpPr>
          <p:cNvPr id="7" name="TextBox 6">
            <a:extLst>
              <a:ext uri="{FF2B5EF4-FFF2-40B4-BE49-F238E27FC236}">
                <a16:creationId xmlns:a16="http://schemas.microsoft.com/office/drawing/2014/main" id="{CAC6437B-52E3-9241-526E-0E34825973D1}"/>
              </a:ext>
            </a:extLst>
          </p:cNvPr>
          <p:cNvSpPr txBox="1"/>
          <p:nvPr/>
        </p:nvSpPr>
        <p:spPr>
          <a:xfrm>
            <a:off x="1503681" y="819527"/>
            <a:ext cx="8807691" cy="5940088"/>
          </a:xfrm>
          <a:prstGeom prst="rect">
            <a:avLst/>
          </a:prstGeom>
          <a:noFill/>
        </p:spPr>
        <p:txBody>
          <a:bodyPr wrap="square">
            <a:spAutoFit/>
          </a:bodyPr>
          <a:lstStyle/>
          <a:p>
            <a:endParaRPr lang="en-GB" sz="2000" dirty="0"/>
          </a:p>
          <a:p>
            <a:r>
              <a:rPr lang="en-GB" sz="2000" dirty="0"/>
              <a:t>Here’s what it doesn’t mean:</a:t>
            </a:r>
          </a:p>
          <a:p>
            <a:endParaRPr lang="en-GB" sz="2000" dirty="0"/>
          </a:p>
          <a:p>
            <a:pPr marL="285750" indent="-285750">
              <a:buFont typeface="Arial" panose="020B0604020202020204" pitchFamily="34" charset="0"/>
              <a:buChar char="•"/>
            </a:pPr>
            <a:r>
              <a:rPr lang="en-GB" sz="2000" dirty="0"/>
              <a:t>It doesn’t mean a privacy notice buried in small print.</a:t>
            </a:r>
          </a:p>
          <a:p>
            <a:pPr marL="285750" indent="-285750">
              <a:buFont typeface="Arial" panose="020B0604020202020204" pitchFamily="34" charset="0"/>
              <a:buChar char="•"/>
            </a:pPr>
            <a:r>
              <a:rPr lang="en-GB" sz="2000" dirty="0"/>
              <a:t>It doesn’t mean “Well, everyone else is doing it.”</a:t>
            </a:r>
          </a:p>
          <a:p>
            <a:pPr marL="285750" indent="-285750">
              <a:buFont typeface="Arial" panose="020B0604020202020204" pitchFamily="34" charset="0"/>
              <a:buChar char="•"/>
            </a:pPr>
            <a:r>
              <a:rPr lang="en-GB" sz="2000" dirty="0"/>
              <a:t>And it definitely doesn’t mean retroactive justification.</a:t>
            </a:r>
          </a:p>
          <a:p>
            <a:endParaRPr lang="en-GB" sz="2000" dirty="0"/>
          </a:p>
          <a:p>
            <a:r>
              <a:rPr lang="en-GB" sz="2000" dirty="0"/>
              <a:t>In the age of generative AI, transparency &amp; accountability are not a </a:t>
            </a:r>
            <a:r>
              <a:rPr lang="en-GB" sz="2000" dirty="0" err="1"/>
              <a:t>ticklist</a:t>
            </a:r>
            <a:r>
              <a:rPr lang="en-GB" sz="2000" dirty="0"/>
              <a:t>. Getting them right is a legal requirement, a practice, a process, a responsibility. It is data protection by design.</a:t>
            </a:r>
          </a:p>
          <a:p>
            <a:endParaRPr lang="en-GB" sz="2000" dirty="0"/>
          </a:p>
          <a:p>
            <a:r>
              <a:rPr lang="en-GB" sz="2000" dirty="0"/>
              <a:t>But </a:t>
            </a:r>
            <a:r>
              <a:rPr lang="en-GB" sz="2000" b="1" dirty="0"/>
              <a:t>legality is only the floor. The ceiling is ethics</a:t>
            </a:r>
            <a:r>
              <a:rPr lang="en-GB" sz="2000" dirty="0"/>
              <a:t>. </a:t>
            </a:r>
          </a:p>
          <a:p>
            <a:endParaRPr lang="en-GB" sz="2000" dirty="0"/>
          </a:p>
          <a:p>
            <a:r>
              <a:rPr lang="en-GB" sz="2000" dirty="0"/>
              <a:t>And the weight of that sits with the professionals who choose to use these tools.</a:t>
            </a:r>
          </a:p>
          <a:p>
            <a:endParaRPr lang="en-GB" sz="2000" dirty="0"/>
          </a:p>
          <a:p>
            <a:endParaRPr lang="en-GB" sz="2000" dirty="0"/>
          </a:p>
          <a:p>
            <a:endParaRPr lang="en-GB" sz="2000" dirty="0"/>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Credit Clara Hawking: LinkedIn</a:t>
            </a:r>
          </a:p>
          <a:p>
            <a:endParaRPr lang="en-GB" sz="2000" dirty="0"/>
          </a:p>
        </p:txBody>
      </p:sp>
      <p:pic>
        <p:nvPicPr>
          <p:cNvPr id="6" name="Picture 5" descr="A close-up of a sign&#10;&#10;AI-generated content may be incorrect.">
            <a:extLst>
              <a:ext uri="{FF2B5EF4-FFF2-40B4-BE49-F238E27FC236}">
                <a16:creationId xmlns:a16="http://schemas.microsoft.com/office/drawing/2014/main" id="{6E8CBE6D-1ABC-843D-B09A-B6A51ADEF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18" name="Picture 17" descr="A purple robot with yellow and blue eyes and a shield&#10;&#10;Description automatically generated">
            <a:extLst>
              <a:ext uri="{FF2B5EF4-FFF2-40B4-BE49-F238E27FC236}">
                <a16:creationId xmlns:a16="http://schemas.microsoft.com/office/drawing/2014/main" id="{FB34EE17-D881-373C-B17A-7C3A467A5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10613053" y="3579124"/>
            <a:ext cx="1490020" cy="1792494"/>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1F0CFAE9-30FC-423A-1ECE-DCBAD5016D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70377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9554239" y="2334247"/>
            <a:ext cx="1490020" cy="1792494"/>
          </a:xfrm>
          <a:prstGeom prst="rect">
            <a:avLst/>
          </a:prstGeom>
        </p:spPr>
      </p:pic>
      <p:grpSp>
        <p:nvGrpSpPr>
          <p:cNvPr id="17" name="Group 16">
            <a:extLst>
              <a:ext uri="{FF2B5EF4-FFF2-40B4-BE49-F238E27FC236}">
                <a16:creationId xmlns:a16="http://schemas.microsoft.com/office/drawing/2014/main" id="{C88C31D9-B412-71CA-3F80-C46260A957AB}"/>
              </a:ext>
            </a:extLst>
          </p:cNvPr>
          <p:cNvGrpSpPr/>
          <p:nvPr/>
        </p:nvGrpSpPr>
        <p:grpSpPr>
          <a:xfrm>
            <a:off x="1876579" y="144887"/>
            <a:ext cx="7455752" cy="5601517"/>
            <a:chOff x="1661923" y="287607"/>
            <a:chExt cx="7143227" cy="5320713"/>
          </a:xfrm>
        </p:grpSpPr>
        <p:pic>
          <p:nvPicPr>
            <p:cNvPr id="10" name="Picture 9">
              <a:extLst>
                <a:ext uri="{FF2B5EF4-FFF2-40B4-BE49-F238E27FC236}">
                  <a16:creationId xmlns:a16="http://schemas.microsoft.com/office/drawing/2014/main" id="{997D64A4-5BD2-D128-681D-9952F742EBA7}"/>
                </a:ext>
              </a:extLst>
            </p:cNvPr>
            <p:cNvPicPr>
              <a:picLocks noChangeAspect="1"/>
            </p:cNvPicPr>
            <p:nvPr/>
          </p:nvPicPr>
          <p:blipFill>
            <a:blip r:embed="rId6"/>
            <a:stretch>
              <a:fillRect/>
            </a:stretch>
          </p:blipFill>
          <p:spPr>
            <a:xfrm>
              <a:off x="1661923" y="287607"/>
              <a:ext cx="6059677" cy="2090678"/>
            </a:xfrm>
            <a:prstGeom prst="rect">
              <a:avLst/>
            </a:prstGeom>
          </p:spPr>
        </p:pic>
        <p:pic>
          <p:nvPicPr>
            <p:cNvPr id="16" name="Picture 15">
              <a:extLst>
                <a:ext uri="{FF2B5EF4-FFF2-40B4-BE49-F238E27FC236}">
                  <a16:creationId xmlns:a16="http://schemas.microsoft.com/office/drawing/2014/main" id="{51077D8A-031C-7317-B7BE-A36AB1AE01C9}"/>
                </a:ext>
              </a:extLst>
            </p:cNvPr>
            <p:cNvPicPr>
              <a:picLocks noChangeAspect="1"/>
            </p:cNvPicPr>
            <p:nvPr/>
          </p:nvPicPr>
          <p:blipFill>
            <a:blip r:embed="rId7"/>
            <a:stretch>
              <a:fillRect/>
            </a:stretch>
          </p:blipFill>
          <p:spPr>
            <a:xfrm>
              <a:off x="1661923" y="2321502"/>
              <a:ext cx="7143227" cy="3286818"/>
            </a:xfrm>
            <a:prstGeom prst="rect">
              <a:avLst/>
            </a:prstGeom>
          </p:spPr>
        </p:pic>
      </p:grpSp>
      <p:grpSp>
        <p:nvGrpSpPr>
          <p:cNvPr id="14" name="Group 13">
            <a:extLst>
              <a:ext uri="{FF2B5EF4-FFF2-40B4-BE49-F238E27FC236}">
                <a16:creationId xmlns:a16="http://schemas.microsoft.com/office/drawing/2014/main" id="{7AD3DA21-6427-DA6A-BC6E-8D17B58CBB27}"/>
              </a:ext>
            </a:extLst>
          </p:cNvPr>
          <p:cNvGrpSpPr/>
          <p:nvPr/>
        </p:nvGrpSpPr>
        <p:grpSpPr>
          <a:xfrm>
            <a:off x="2290391" y="5781735"/>
            <a:ext cx="6129578" cy="942691"/>
            <a:chOff x="1863671" y="5746404"/>
            <a:chExt cx="6129578" cy="942691"/>
          </a:xfrm>
        </p:grpSpPr>
        <p:sp>
          <p:nvSpPr>
            <p:cNvPr id="5" name="TextBox 4">
              <a:extLst>
                <a:ext uri="{FF2B5EF4-FFF2-40B4-BE49-F238E27FC236}">
                  <a16:creationId xmlns:a16="http://schemas.microsoft.com/office/drawing/2014/main" id="{294376E6-32CE-2D4C-F86F-D891B22F43D3}"/>
                </a:ext>
              </a:extLst>
            </p:cNvPr>
            <p:cNvSpPr txBox="1"/>
            <p:nvPr/>
          </p:nvSpPr>
          <p:spPr>
            <a:xfrm>
              <a:off x="1863671" y="5746404"/>
              <a:ext cx="6129578" cy="369332"/>
            </a:xfrm>
            <a:prstGeom prst="rect">
              <a:avLst/>
            </a:prstGeom>
            <a:noFill/>
          </p:spPr>
          <p:txBody>
            <a:bodyPr wrap="square">
              <a:spAutoFit/>
            </a:bodyPr>
            <a:lstStyle/>
            <a:p>
              <a:r>
                <a:rPr lang="en-GB">
                  <a:hlinkClick r:id="rId8"/>
                </a:rPr>
                <a:t>ARAC_Handbook.pdf</a:t>
              </a:r>
              <a:endParaRPr lang="en-GB"/>
            </a:p>
          </p:txBody>
        </p:sp>
        <p:sp>
          <p:nvSpPr>
            <p:cNvPr id="12" name="TextBox 11">
              <a:extLst>
                <a:ext uri="{FF2B5EF4-FFF2-40B4-BE49-F238E27FC236}">
                  <a16:creationId xmlns:a16="http://schemas.microsoft.com/office/drawing/2014/main" id="{C22F7DA0-F6E5-17C8-B569-38762E4D0BA7}"/>
                </a:ext>
              </a:extLst>
            </p:cNvPr>
            <p:cNvSpPr txBox="1"/>
            <p:nvPr/>
          </p:nvSpPr>
          <p:spPr>
            <a:xfrm>
              <a:off x="1863671" y="6042764"/>
              <a:ext cx="6129578" cy="646331"/>
            </a:xfrm>
            <a:prstGeom prst="rect">
              <a:avLst/>
            </a:prstGeom>
            <a:noFill/>
          </p:spPr>
          <p:txBody>
            <a:bodyPr wrap="square">
              <a:spAutoFit/>
            </a:bodyPr>
            <a:lstStyle/>
            <a:p>
              <a:r>
                <a:rPr lang="en-GB" dirty="0"/>
                <a:t>https://assets.publishing.service.gov.uk/media/68b05263b430435c669c1760/ARAC_Handbook.pdf</a:t>
              </a:r>
            </a:p>
          </p:txBody>
        </p:sp>
      </p:grpSp>
      <p:pic>
        <p:nvPicPr>
          <p:cNvPr id="3" name="Picture 2" descr="A close-up of a sign&#10;&#10;AI-generated content may be incorrect.">
            <a:extLst>
              <a:ext uri="{FF2B5EF4-FFF2-40B4-BE49-F238E27FC236}">
                <a16:creationId xmlns:a16="http://schemas.microsoft.com/office/drawing/2014/main" id="{8002A0AD-414B-3534-D5CA-906879A205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9D560E86-5A87-236C-8DFD-DD5E7D68E7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178167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98FEF082-36B5-F712-5F54-0BE794700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652" y="6253081"/>
            <a:ext cx="2459017" cy="604919"/>
          </a:xfrm>
          <a:prstGeom prst="rect">
            <a:avLst/>
          </a:prstGeom>
        </p:spPr>
      </p:pic>
      <p:pic>
        <p:nvPicPr>
          <p:cNvPr id="2" name="Picture 1" descr="A blue square with white text and white dots&#10;&#10;Description automatically generated">
            <a:extLst>
              <a:ext uri="{FF2B5EF4-FFF2-40B4-BE49-F238E27FC236}">
                <a16:creationId xmlns:a16="http://schemas.microsoft.com/office/drawing/2014/main" id="{47F13ADB-8203-0402-0371-478F5A17AE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691" y="144887"/>
            <a:ext cx="1187910" cy="1187910"/>
          </a:xfrm>
          <a:prstGeom prst="rect">
            <a:avLst/>
          </a:prstGeom>
        </p:spPr>
      </p:pic>
      <p:pic>
        <p:nvPicPr>
          <p:cNvPr id="8" name="Picture 7" descr="A purple robot with yellow and blue eyes and a shield&#10;&#10;Description automatically generated">
            <a:extLst>
              <a:ext uri="{FF2B5EF4-FFF2-40B4-BE49-F238E27FC236}">
                <a16:creationId xmlns:a16="http://schemas.microsoft.com/office/drawing/2014/main" id="{72DD8CED-0FE4-ADA8-B2DA-4D9BF6B0E0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79621">
            <a:off x="8090724" y="4343442"/>
            <a:ext cx="1490020" cy="1792494"/>
          </a:xfrm>
          <a:prstGeom prst="rect">
            <a:avLst/>
          </a:prstGeom>
        </p:spPr>
      </p:pic>
      <p:pic>
        <p:nvPicPr>
          <p:cNvPr id="5" name="Picture 4">
            <a:extLst>
              <a:ext uri="{FF2B5EF4-FFF2-40B4-BE49-F238E27FC236}">
                <a16:creationId xmlns:a16="http://schemas.microsoft.com/office/drawing/2014/main" id="{DE2B75B9-18C1-8A69-3A20-19C20607B4AB}"/>
              </a:ext>
            </a:extLst>
          </p:cNvPr>
          <p:cNvPicPr>
            <a:picLocks noChangeAspect="1"/>
          </p:cNvPicPr>
          <p:nvPr/>
        </p:nvPicPr>
        <p:blipFill>
          <a:blip r:embed="rId6"/>
          <a:stretch>
            <a:fillRect/>
          </a:stretch>
        </p:blipFill>
        <p:spPr>
          <a:xfrm>
            <a:off x="4423919" y="1923659"/>
            <a:ext cx="3191322" cy="3010682"/>
          </a:xfrm>
          <a:prstGeom prst="rect">
            <a:avLst/>
          </a:prstGeom>
        </p:spPr>
      </p:pic>
      <p:sp>
        <p:nvSpPr>
          <p:cNvPr id="6" name="Title 1">
            <a:extLst>
              <a:ext uri="{FF2B5EF4-FFF2-40B4-BE49-F238E27FC236}">
                <a16:creationId xmlns:a16="http://schemas.microsoft.com/office/drawing/2014/main" id="{0D5E1E17-84ED-E1D1-F0BC-5CFBBF52F364}"/>
              </a:ext>
            </a:extLst>
          </p:cNvPr>
          <p:cNvSpPr txBox="1">
            <a:spLocks/>
          </p:cNvSpPr>
          <p:nvPr/>
        </p:nvSpPr>
        <p:spPr>
          <a:xfrm>
            <a:off x="1450109" y="352378"/>
            <a:ext cx="10972800" cy="7729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mn-lt"/>
              </a:rPr>
              <a:t>Get to know your DPO</a:t>
            </a:r>
          </a:p>
        </p:txBody>
      </p:sp>
      <p:sp>
        <p:nvSpPr>
          <p:cNvPr id="12" name="TextBox 11">
            <a:extLst>
              <a:ext uri="{FF2B5EF4-FFF2-40B4-BE49-F238E27FC236}">
                <a16:creationId xmlns:a16="http://schemas.microsoft.com/office/drawing/2014/main" id="{9E171D4E-AC60-8859-278A-8BD91F05E38E}"/>
              </a:ext>
            </a:extLst>
          </p:cNvPr>
          <p:cNvSpPr txBox="1"/>
          <p:nvPr/>
        </p:nvSpPr>
        <p:spPr>
          <a:xfrm>
            <a:off x="1513459" y="2582332"/>
            <a:ext cx="2980267" cy="1200329"/>
          </a:xfrm>
          <a:prstGeom prst="rect">
            <a:avLst/>
          </a:prstGeom>
          <a:noFill/>
        </p:spPr>
        <p:txBody>
          <a:bodyPr wrap="square" rtlCol="0">
            <a:spAutoFit/>
          </a:bodyPr>
          <a:lstStyle/>
          <a:p>
            <a:pPr algn="r"/>
            <a:r>
              <a:rPr lang="en-GB" sz="3600" b="1"/>
              <a:t>Senior Leader</a:t>
            </a:r>
          </a:p>
          <a:p>
            <a:pPr algn="r"/>
            <a:r>
              <a:rPr lang="en-GB" sz="3600" i="1"/>
              <a:t>Strategist</a:t>
            </a:r>
          </a:p>
        </p:txBody>
      </p:sp>
      <p:sp>
        <p:nvSpPr>
          <p:cNvPr id="14" name="TextBox 13">
            <a:extLst>
              <a:ext uri="{FF2B5EF4-FFF2-40B4-BE49-F238E27FC236}">
                <a16:creationId xmlns:a16="http://schemas.microsoft.com/office/drawing/2014/main" id="{86D8B292-ACE5-4924-77AA-B5D4F7DA105C}"/>
              </a:ext>
            </a:extLst>
          </p:cNvPr>
          <p:cNvSpPr txBox="1"/>
          <p:nvPr/>
        </p:nvSpPr>
        <p:spPr>
          <a:xfrm>
            <a:off x="7543800" y="2582333"/>
            <a:ext cx="4581905" cy="1200329"/>
          </a:xfrm>
          <a:prstGeom prst="rect">
            <a:avLst/>
          </a:prstGeom>
          <a:noFill/>
        </p:spPr>
        <p:txBody>
          <a:bodyPr wrap="square" rtlCol="0">
            <a:spAutoFit/>
          </a:bodyPr>
          <a:lstStyle/>
          <a:p>
            <a:r>
              <a:rPr lang="en-GB" sz="3600" b="1"/>
              <a:t>Data Protection Officer</a:t>
            </a:r>
          </a:p>
          <a:p>
            <a:r>
              <a:rPr lang="en-GB" sz="3600" i="1"/>
              <a:t>Advisor &amp; facilitator</a:t>
            </a:r>
          </a:p>
        </p:txBody>
      </p:sp>
      <p:pic>
        <p:nvPicPr>
          <p:cNvPr id="3" name="Picture 2" descr="A close-up of a sign&#10;&#10;AI-generated content may be incorrect.">
            <a:extLst>
              <a:ext uri="{FF2B5EF4-FFF2-40B4-BE49-F238E27FC236}">
                <a16:creationId xmlns:a16="http://schemas.microsoft.com/office/drawing/2014/main" id="{915738E9-7F49-757B-2C64-F0A2E77392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3899" y="207346"/>
            <a:ext cx="3214492" cy="739036"/>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C0B91381-1FF3-CE50-F1FC-DE748BA482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877" y="6253081"/>
            <a:ext cx="1666701" cy="477936"/>
          </a:xfrm>
          <a:prstGeom prst="rect">
            <a:avLst/>
          </a:prstGeom>
        </p:spPr>
      </p:pic>
    </p:spTree>
    <p:extLst>
      <p:ext uri="{BB962C8B-B14F-4D97-AF65-F5344CB8AC3E}">
        <p14:creationId xmlns:p14="http://schemas.microsoft.com/office/powerpoint/2010/main" val="30110963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686C7E493912439F4E10E053C5DCBA" ma:contentTypeVersion="18" ma:contentTypeDescription="Create a new document." ma:contentTypeScope="" ma:versionID="989174df0ed4eac718235a7d75b024f9">
  <xsd:schema xmlns:xsd="http://www.w3.org/2001/XMLSchema" xmlns:xs="http://www.w3.org/2001/XMLSchema" xmlns:p="http://schemas.microsoft.com/office/2006/metadata/properties" xmlns:ns2="4fbd2a41-4bde-482e-9ab9-7edea6d2ebe6" xmlns:ns3="f0602087-12d3-4876-8be0-7af9afdcc8e3" targetNamespace="http://schemas.microsoft.com/office/2006/metadata/properties" ma:root="true" ma:fieldsID="357c632220fd12733f137562144a220c" ns2:_="" ns3:_="">
    <xsd:import namespace="4fbd2a41-4bde-482e-9ab9-7edea6d2ebe6"/>
    <xsd:import namespace="f0602087-12d3-4876-8be0-7af9afdcc8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bd2a41-4bde-482e-9ab9-7edea6d2eb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d49725-1e10-42c2-9fcb-69b21a91e8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02087-12d3-4876-8be0-7af9afdcc8e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a4a6ab7-8bb5-4484-80a3-c0561d2e8bed}" ma:internalName="TaxCatchAll" ma:showField="CatchAllData" ma:web="f0602087-12d3-4876-8be0-7af9afdcc8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0602087-12d3-4876-8be0-7af9afdcc8e3" xsi:nil="true"/>
    <lcf76f155ced4ddcb4097134ff3c332f xmlns="4fbd2a41-4bde-482e-9ab9-7edea6d2ebe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0E65E-D208-49D3-A14A-58BB9FAF78DE}"/>
</file>

<file path=customXml/itemProps2.xml><?xml version="1.0" encoding="utf-8"?>
<ds:datastoreItem xmlns:ds="http://schemas.openxmlformats.org/officeDocument/2006/customXml" ds:itemID="{A1FEFEDB-B768-4DBC-A040-B9FCF0B9E444}">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ed4d4609-06f3-4c29-b080-e75b6ca6aa09"/>
    <ds:schemaRef ds:uri="http://schemas.microsoft.com/office/2006/metadata/properties"/>
    <ds:schemaRef ds:uri="http://purl.org/dc/terms/"/>
    <ds:schemaRef ds:uri="8bb29eaf-4cf6-4c64-b549-426b19ac832e"/>
    <ds:schemaRef ds:uri="http://www.w3.org/XML/1998/namespace"/>
    <ds:schemaRef ds:uri="http://purl.org/dc/dcmitype/"/>
  </ds:schemaRefs>
</ds:datastoreItem>
</file>

<file path=customXml/itemProps3.xml><?xml version="1.0" encoding="utf-8"?>
<ds:datastoreItem xmlns:ds="http://schemas.openxmlformats.org/officeDocument/2006/customXml" ds:itemID="{B2F37BF0-D7CF-4F99-AB9E-D0241781B3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7759</TotalTime>
  <Words>2404</Words>
  <Application>Microsoft Office PowerPoint</Application>
  <PresentationFormat>Widescreen</PresentationFormat>
  <Paragraphs>351</Paragraphs>
  <Slides>58</Slides>
  <Notes>48</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58</vt:i4>
      </vt:variant>
    </vt:vector>
  </HeadingPairs>
  <TitlesOfParts>
    <vt:vector size="72" baseType="lpstr">
      <vt:lpstr>Aptos</vt:lpstr>
      <vt:lpstr>Arial</vt:lpstr>
      <vt:lpstr>Calibri</vt:lpstr>
      <vt:lpstr>Calibri Light</vt:lpstr>
      <vt:lpstr>Dreaming Outloud Script Pro</vt:lpstr>
      <vt:lpstr>Verdana</vt:lpstr>
      <vt:lpstr>Verdana Pro Semibold</vt:lpstr>
      <vt:lpstr>Wingdings</vt:lpstr>
      <vt:lpstr>1_Office Theme</vt:lpstr>
      <vt:lpstr>2_Office Theme</vt:lpstr>
      <vt:lpstr>4_Office Theme</vt:lpstr>
      <vt:lpstr>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Archibald (Childrens Services)</dc:creator>
  <cp:lastModifiedBy>Clare Wilson (Corporate Services and Transformation)</cp:lastModifiedBy>
  <cp:revision>3</cp:revision>
  <cp:lastPrinted>2025-10-10T08:28:27Z</cp:lastPrinted>
  <dcterms:created xsi:type="dcterms:W3CDTF">2023-10-24T09:24:13Z</dcterms:created>
  <dcterms:modified xsi:type="dcterms:W3CDTF">2025-12-02T11:01:56Z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68904da-5dbb-4716-9521-7a682c6e8720_Enabled">
    <vt:lpwstr>true</vt:lpwstr>
  </property>
  <property fmtid="{D5CDD505-2E9C-101B-9397-08002B2CF9AE}" pid="3" name="MSIP_Label_768904da-5dbb-4716-9521-7a682c6e8720_SetDate">
    <vt:lpwstr>2023-10-24T09:24:13Z</vt:lpwstr>
  </property>
  <property fmtid="{D5CDD505-2E9C-101B-9397-08002B2CF9AE}" pid="4" name="MSIP_Label_768904da-5dbb-4716-9521-7a682c6e8720_Method">
    <vt:lpwstr>Standard</vt:lpwstr>
  </property>
  <property fmtid="{D5CDD505-2E9C-101B-9397-08002B2CF9AE}" pid="5" name="MSIP_Label_768904da-5dbb-4716-9521-7a682c6e8720_Name">
    <vt:lpwstr>DCC Controlled</vt:lpwstr>
  </property>
  <property fmtid="{D5CDD505-2E9C-101B-9397-08002B2CF9AE}" pid="6" name="MSIP_Label_768904da-5dbb-4716-9521-7a682c6e8720_SiteId">
    <vt:lpwstr>429a8eb3-3210-4e1a-aaa2-6ccde0ddabc5</vt:lpwstr>
  </property>
  <property fmtid="{D5CDD505-2E9C-101B-9397-08002B2CF9AE}" pid="7" name="MSIP_Label_768904da-5dbb-4716-9521-7a682c6e8720_ActionId">
    <vt:lpwstr>82c5fc1f-8797-417d-b40a-6eb153a12e7d</vt:lpwstr>
  </property>
  <property fmtid="{D5CDD505-2E9C-101B-9397-08002B2CF9AE}" pid="8" name="MSIP_Label_768904da-5dbb-4716-9521-7a682c6e8720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CONTROLLED</vt:lpwstr>
  </property>
  <property fmtid="{D5CDD505-2E9C-101B-9397-08002B2CF9AE}" pid="11" name="ContentTypeId">
    <vt:lpwstr>0x010100F6686C7E493912439F4E10E053C5DCBA</vt:lpwstr>
  </property>
</Properties>
</file>