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134960185" r:id="rId2"/>
    <p:sldId id="2134960193" r:id="rId3"/>
    <p:sldId id="2134960210" r:id="rId4"/>
    <p:sldId id="2134960188" r:id="rId5"/>
    <p:sldId id="2134960211" r:id="rId6"/>
    <p:sldId id="2134960168" r:id="rId7"/>
    <p:sldId id="2134960221" r:id="rId8"/>
    <p:sldId id="2134960213" r:id="rId9"/>
    <p:sldId id="326" r:id="rId10"/>
    <p:sldId id="272" r:id="rId11"/>
    <p:sldId id="273" r:id="rId12"/>
    <p:sldId id="274" r:id="rId13"/>
    <p:sldId id="2134960182" r:id="rId14"/>
    <p:sldId id="2134960172" r:id="rId15"/>
    <p:sldId id="2134960206" r:id="rId16"/>
    <p:sldId id="2134960214" r:id="rId17"/>
    <p:sldId id="278" r:id="rId18"/>
    <p:sldId id="261" r:id="rId19"/>
    <p:sldId id="2134960217" r:id="rId20"/>
    <p:sldId id="2134960199" r:id="rId21"/>
    <p:sldId id="2134960198" r:id="rId22"/>
    <p:sldId id="2134960215" r:id="rId23"/>
    <p:sldId id="3197" r:id="rId24"/>
    <p:sldId id="3198" r:id="rId25"/>
    <p:sldId id="3200" r:id="rId26"/>
    <p:sldId id="2134960138" r:id="rId27"/>
    <p:sldId id="2134960216" r:id="rId28"/>
    <p:sldId id="2134960218" r:id="rId29"/>
    <p:sldId id="2134960219" r:id="rId30"/>
    <p:sldId id="2134960220" r:id="rId31"/>
    <p:sldId id="2134960142" r:id="rId32"/>
    <p:sldId id="2134960202" r:id="rId33"/>
    <p:sldId id="25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29B669-B9D5-F642-AF5F-91B053AD93B8}">
          <p14:sldIdLst>
            <p14:sldId id="2134960185"/>
            <p14:sldId id="2134960193"/>
            <p14:sldId id="2134960210"/>
            <p14:sldId id="2134960188"/>
            <p14:sldId id="2134960211"/>
            <p14:sldId id="2134960168"/>
            <p14:sldId id="2134960221"/>
            <p14:sldId id="2134960213"/>
            <p14:sldId id="326"/>
            <p14:sldId id="272"/>
            <p14:sldId id="273"/>
            <p14:sldId id="274"/>
            <p14:sldId id="2134960182"/>
            <p14:sldId id="2134960172"/>
            <p14:sldId id="2134960206"/>
            <p14:sldId id="2134960214"/>
            <p14:sldId id="278"/>
            <p14:sldId id="261"/>
            <p14:sldId id="2134960217"/>
            <p14:sldId id="2134960199"/>
            <p14:sldId id="2134960198"/>
            <p14:sldId id="2134960215"/>
            <p14:sldId id="3197"/>
            <p14:sldId id="3198"/>
            <p14:sldId id="3200"/>
            <p14:sldId id="2134960138"/>
            <p14:sldId id="2134960216"/>
            <p14:sldId id="2134960218"/>
            <p14:sldId id="2134960219"/>
            <p14:sldId id="2134960220"/>
            <p14:sldId id="2134960142"/>
            <p14:sldId id="2134960202"/>
            <p14:sldId id="257"/>
          </p14:sldIdLst>
        </p14:section>
      </p14:sectionLst>
    </p:ext>
    <p:ext uri="{EFAFB233-063F-42B5-8137-9DF3F51BA10A}">
      <p15:sldGuideLst xmlns:p15="http://schemas.microsoft.com/office/powerpoint/2012/main">
        <p15:guide id="1" orient="horz" pos="225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C4C"/>
    <a:srgbClr val="FF9300"/>
    <a:srgbClr val="82368C"/>
    <a:srgbClr val="009FE5"/>
    <a:srgbClr val="2348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52"/>
    <p:restoredTop sz="71501"/>
  </p:normalViewPr>
  <p:slideViewPr>
    <p:cSldViewPr snapToGrid="0">
      <p:cViewPr varScale="1">
        <p:scale>
          <a:sx n="123" d="100"/>
          <a:sy n="123" d="100"/>
        </p:scale>
        <p:origin x="544" y="176"/>
      </p:cViewPr>
      <p:guideLst>
        <p:guide orient="horz" pos="2251"/>
        <p:guide pos="3840"/>
      </p:guideLst>
    </p:cSldViewPr>
  </p:slideViewPr>
  <p:notesTextViewPr>
    <p:cViewPr>
      <p:scale>
        <a:sx n="1" d="1"/>
        <a:sy n="1" d="1"/>
      </p:scale>
      <p:origin x="0" y="0"/>
    </p:cViewPr>
  </p:notesTextViewPr>
  <p:sorterViewPr>
    <p:cViewPr varScale="1">
      <p:scale>
        <a:sx n="1" d="1"/>
        <a:sy n="1" d="1"/>
      </p:scale>
      <p:origin x="0" y="-1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2F3C3-5AB4-814B-BEFE-5E9307829B3A}" type="datetimeFigureOut">
              <a:rPr lang="en-US" smtClean="0"/>
              <a:t>6/17/2025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8C1E0-7FD2-B641-8E90-7F01D6487EB6}" type="slidenum">
              <a:rPr lang="en-US" smtClean="0"/>
              <a:t>‹#›</a:t>
            </a:fld>
            <a:endParaRPr lang="en-US"/>
          </a:p>
        </p:txBody>
      </p:sp>
    </p:spTree>
    <p:extLst>
      <p:ext uri="{BB962C8B-B14F-4D97-AF65-F5344CB8AC3E}">
        <p14:creationId xmlns:p14="http://schemas.microsoft.com/office/powerpoint/2010/main" val="366400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It’s a real privilege to be here today… I know I’m from corporate, I have a </a:t>
            </a:r>
            <a:r>
              <a:rPr lang="en-GB" sz="1200" kern="1200" dirty="0" err="1">
                <a:solidFill>
                  <a:schemeClr val="tx1"/>
                </a:solidFill>
                <a:effectLst/>
                <a:latin typeface="+mn-lt"/>
                <a:ea typeface="+mn-ea"/>
                <a:cs typeface="+mn-cs"/>
              </a:rPr>
              <a:t>double-barreled</a:t>
            </a:r>
            <a:r>
              <a:rPr lang="en-GB" sz="1200" kern="1200" dirty="0">
                <a:solidFill>
                  <a:schemeClr val="tx1"/>
                </a:solidFill>
                <a:effectLst/>
                <a:latin typeface="+mn-lt"/>
                <a:ea typeface="+mn-ea"/>
                <a:cs typeface="+mn-cs"/>
              </a:rPr>
              <a:t> name and might sound a bit posh but I can assure you I’m a local </a:t>
            </a:r>
            <a:r>
              <a:rPr lang="en-GB" sz="1200" kern="1200" dirty="0" err="1">
                <a:solidFill>
                  <a:schemeClr val="tx1"/>
                </a:solidFill>
                <a:effectLst/>
                <a:latin typeface="+mn-lt"/>
                <a:ea typeface="+mn-ea"/>
                <a:cs typeface="+mn-cs"/>
              </a:rPr>
              <a:t>Nottm</a:t>
            </a:r>
            <a:r>
              <a:rPr lang="en-GB" sz="1200" kern="1200" dirty="0">
                <a:solidFill>
                  <a:schemeClr val="tx1"/>
                </a:solidFill>
                <a:effectLst/>
                <a:latin typeface="+mn-lt"/>
                <a:ea typeface="+mn-ea"/>
                <a:cs typeface="+mn-cs"/>
              </a:rPr>
              <a:t> girl - born and bred, it’s grass and bath with me - and these two cheeky monkeys are mine.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fact one of the reasons it’s so special to be here with you today is because these two are at a school whose Trust is represented in the room. And, albeit from a parent’s perspective, I do get a glimpse of how much you do, and I’m so grateful for it - Thank you. </a:t>
            </a:r>
          </a:p>
          <a:p>
            <a:endParaRPr lang="en-US" dirty="0"/>
          </a:p>
        </p:txBody>
      </p:sp>
      <p:sp>
        <p:nvSpPr>
          <p:cNvPr id="4" name="Slide Number Placeholder 3"/>
          <p:cNvSpPr>
            <a:spLocks noGrp="1"/>
          </p:cNvSpPr>
          <p:nvPr>
            <p:ph type="sldNum" sz="quarter" idx="5"/>
          </p:nvPr>
        </p:nvSpPr>
        <p:spPr/>
        <p:txBody>
          <a:bodyPr/>
          <a:lstStyle/>
          <a:p>
            <a:fld id="{A868C1E0-7FD2-B641-8E90-7F01D6487EB6}" type="slidenum">
              <a:rPr lang="en-US" smtClean="0"/>
              <a:t>1</a:t>
            </a:fld>
            <a:endParaRPr lang="en-US"/>
          </a:p>
        </p:txBody>
      </p:sp>
    </p:spTree>
    <p:extLst>
      <p:ext uri="{BB962C8B-B14F-4D97-AF65-F5344CB8AC3E}">
        <p14:creationId xmlns:p14="http://schemas.microsoft.com/office/powerpoint/2010/main" val="443289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environments that help restore our mood energy and ability to deal with stress:</a:t>
            </a:r>
          </a:p>
          <a:p>
            <a:endParaRPr lang="en-US" dirty="0"/>
          </a:p>
          <a:p>
            <a:r>
              <a:rPr lang="en-US" dirty="0"/>
              <a:t>1) Biological</a:t>
            </a:r>
          </a:p>
        </p:txBody>
      </p:sp>
      <p:sp>
        <p:nvSpPr>
          <p:cNvPr id="4" name="Slide Number Placeholder 3"/>
          <p:cNvSpPr>
            <a:spLocks noGrp="1"/>
          </p:cNvSpPr>
          <p:nvPr>
            <p:ph type="sldNum" sz="quarter" idx="5"/>
          </p:nvPr>
        </p:nvSpPr>
        <p:spPr/>
        <p:txBody>
          <a:bodyPr/>
          <a:lstStyle/>
          <a:p>
            <a:fld id="{A868C1E0-7FD2-B641-8E90-7F01D6487EB6}" type="slidenum">
              <a:rPr lang="en-US" smtClean="0"/>
              <a:t>10</a:t>
            </a:fld>
            <a:endParaRPr lang="en-US"/>
          </a:p>
        </p:txBody>
      </p:sp>
    </p:spTree>
    <p:extLst>
      <p:ext uri="{BB962C8B-B14F-4D97-AF65-F5344CB8AC3E}">
        <p14:creationId xmlns:p14="http://schemas.microsoft.com/office/powerpoint/2010/main" val="211897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 Physical</a:t>
            </a:r>
          </a:p>
          <a:p>
            <a:endParaRPr lang="en-US" dirty="0"/>
          </a:p>
        </p:txBody>
      </p:sp>
      <p:sp>
        <p:nvSpPr>
          <p:cNvPr id="4" name="Slide Number Placeholder 3"/>
          <p:cNvSpPr>
            <a:spLocks noGrp="1"/>
          </p:cNvSpPr>
          <p:nvPr>
            <p:ph type="sldNum" sz="quarter" idx="5"/>
          </p:nvPr>
        </p:nvSpPr>
        <p:spPr/>
        <p:txBody>
          <a:bodyPr/>
          <a:lstStyle/>
          <a:p>
            <a:fld id="{A868C1E0-7FD2-B641-8E90-7F01D6487EB6}" type="slidenum">
              <a:rPr lang="en-US" smtClean="0"/>
              <a:t>11</a:t>
            </a:fld>
            <a:endParaRPr lang="en-US"/>
          </a:p>
        </p:txBody>
      </p:sp>
    </p:spTree>
    <p:extLst>
      <p:ext uri="{BB962C8B-B14F-4D97-AF65-F5344CB8AC3E}">
        <p14:creationId xmlns:p14="http://schemas.microsoft.com/office/powerpoint/2010/main" val="3872573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3) Social</a:t>
            </a:r>
          </a:p>
          <a:p>
            <a:endParaRPr lang="en-US" dirty="0"/>
          </a:p>
        </p:txBody>
      </p:sp>
      <p:sp>
        <p:nvSpPr>
          <p:cNvPr id="4" name="Slide Number Placeholder 3"/>
          <p:cNvSpPr>
            <a:spLocks noGrp="1"/>
          </p:cNvSpPr>
          <p:nvPr>
            <p:ph type="sldNum" sz="quarter" idx="5"/>
          </p:nvPr>
        </p:nvSpPr>
        <p:spPr/>
        <p:txBody>
          <a:bodyPr/>
          <a:lstStyle/>
          <a:p>
            <a:fld id="{A868C1E0-7FD2-B641-8E90-7F01D6487EB6}" type="slidenum">
              <a:rPr lang="en-US" smtClean="0"/>
              <a:t>12</a:t>
            </a:fld>
            <a:endParaRPr lang="en-US"/>
          </a:p>
        </p:txBody>
      </p:sp>
    </p:spTree>
    <p:extLst>
      <p:ext uri="{BB962C8B-B14F-4D97-AF65-F5344CB8AC3E}">
        <p14:creationId xmlns:p14="http://schemas.microsoft.com/office/powerpoint/2010/main" val="1574896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BE8A4-ADF8-6D47-EB01-92580599B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C417E-C6F8-A09E-5ADB-77ADC336BC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DEEDC9-B16C-2A54-EB20-EC8BF9B70DD7}"/>
              </a:ext>
            </a:extLst>
          </p:cNvPr>
          <p:cNvSpPr>
            <a:spLocks noGrp="1"/>
          </p:cNvSpPr>
          <p:nvPr>
            <p:ph type="body" idx="1"/>
          </p:nvPr>
        </p:nvSpPr>
        <p:spPr/>
        <p:txBody>
          <a:bodyPr/>
          <a:lstStyle/>
          <a:p>
            <a:r>
              <a:rPr lang="en-GB" b="1" dirty="0"/>
              <a:t>Do all three at the same time :0)</a:t>
            </a:r>
            <a:br>
              <a:rPr lang="en-GB" b="1" dirty="0"/>
            </a:br>
            <a:endParaRPr lang="en-GB" b="1" dirty="0"/>
          </a:p>
          <a:p>
            <a:r>
              <a:rPr lang="en-GB" b="1" dirty="0"/>
              <a:t>Simple Habits Make a Big Difference</a:t>
            </a:r>
            <a:r>
              <a:rPr lang="en-GB" dirty="0"/>
              <a:t>: </a:t>
            </a:r>
          </a:p>
          <a:p>
            <a:r>
              <a:rPr lang="en-GB" dirty="0"/>
              <a:t>Catching up as you walk around the building – take the meeting outside rather than to a meeting room (if you can).</a:t>
            </a:r>
          </a:p>
          <a:p>
            <a:r>
              <a:rPr lang="en-GB" dirty="0"/>
              <a:t>If you know there’s a risk of lunch getting delayed or skipped – what </a:t>
            </a:r>
            <a:r>
              <a:rPr lang="en-GB" dirty="0" err="1"/>
              <a:t>healthly</a:t>
            </a:r>
            <a:r>
              <a:rPr lang="en-GB" dirty="0"/>
              <a:t> snacks can you have handy to see you through.</a:t>
            </a:r>
          </a:p>
          <a:p>
            <a:r>
              <a:rPr lang="en-GB" dirty="0"/>
              <a:t>Eating well, sleeping enough, and staying active help keep your mood steady, energy high, and stress low.</a:t>
            </a:r>
          </a:p>
          <a:p>
            <a:endParaRPr lang="en-GB" dirty="0"/>
          </a:p>
          <a:p>
            <a:endParaRPr lang="en-GB" dirty="0"/>
          </a:p>
          <a:p>
            <a:endParaRPr lang="en-GB" dirty="0"/>
          </a:p>
          <a:p>
            <a:endParaRPr lang="en-GB" sz="2800" b="1" dirty="0">
              <a:effectLst/>
            </a:endParaRPr>
          </a:p>
          <a:p>
            <a:endParaRPr lang="en-GB" sz="2800" b="1" dirty="0">
              <a:effectLst/>
            </a:endParaRPr>
          </a:p>
          <a:p>
            <a:endParaRPr lang="en-GB" sz="2800" b="1" dirty="0">
              <a:effectLst/>
            </a:endParaRPr>
          </a:p>
        </p:txBody>
      </p:sp>
      <p:sp>
        <p:nvSpPr>
          <p:cNvPr id="4" name="Slide Number Placeholder 3">
            <a:extLst>
              <a:ext uri="{FF2B5EF4-FFF2-40B4-BE49-F238E27FC236}">
                <a16:creationId xmlns:a16="http://schemas.microsoft.com/office/drawing/2014/main" id="{6F61386C-2946-B2C3-CA01-8E16988AB418}"/>
              </a:ext>
            </a:extLst>
          </p:cNvPr>
          <p:cNvSpPr>
            <a:spLocks noGrp="1"/>
          </p:cNvSpPr>
          <p:nvPr>
            <p:ph type="sldNum" sz="quarter" idx="5"/>
          </p:nvPr>
        </p:nvSpPr>
        <p:spPr/>
        <p:txBody>
          <a:bodyPr/>
          <a:lstStyle/>
          <a:p>
            <a:fld id="{B821F94D-7211-DA4D-86B3-88412D2D6913}" type="slidenum">
              <a:rPr lang="en-GB" smtClean="0"/>
              <a:t>13</a:t>
            </a:fld>
            <a:endParaRPr lang="en-GB"/>
          </a:p>
        </p:txBody>
      </p:sp>
    </p:spTree>
    <p:extLst>
      <p:ext uri="{BB962C8B-B14F-4D97-AF65-F5344CB8AC3E}">
        <p14:creationId xmlns:p14="http://schemas.microsoft.com/office/powerpoint/2010/main" val="3297727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client David Diggle – bike = business critical.</a:t>
            </a:r>
          </a:p>
          <a:p>
            <a:r>
              <a:rPr lang="en-US" dirty="0"/>
              <a:t>Rest and Restoration not reward</a:t>
            </a:r>
          </a:p>
        </p:txBody>
      </p:sp>
      <p:sp>
        <p:nvSpPr>
          <p:cNvPr id="4" name="Slide Number Placeholder 3"/>
          <p:cNvSpPr>
            <a:spLocks noGrp="1"/>
          </p:cNvSpPr>
          <p:nvPr>
            <p:ph type="sldNum" sz="quarter" idx="5"/>
          </p:nvPr>
        </p:nvSpPr>
        <p:spPr/>
        <p:txBody>
          <a:bodyPr/>
          <a:lstStyle/>
          <a:p>
            <a:fld id="{A868C1E0-7FD2-B641-8E90-7F01D6487EB6}" type="slidenum">
              <a:rPr lang="en-US" smtClean="0"/>
              <a:t>14</a:t>
            </a:fld>
            <a:endParaRPr lang="en-US"/>
          </a:p>
        </p:txBody>
      </p:sp>
    </p:spTree>
    <p:extLst>
      <p:ext uri="{BB962C8B-B14F-4D97-AF65-F5344CB8AC3E}">
        <p14:creationId xmlns:p14="http://schemas.microsoft.com/office/powerpoint/2010/main" val="80995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 certified Health Coach – one thing I learnt in my training was bio- </a:t>
            </a:r>
            <a:r>
              <a:rPr lang="en-US" dirty="0" err="1"/>
              <a:t>individulaity</a:t>
            </a:r>
            <a:r>
              <a:rPr lang="en-US" dirty="0"/>
              <a:t> – right for one person, not right for another</a:t>
            </a:r>
          </a:p>
          <a:p>
            <a:endParaRPr lang="en-US" dirty="0"/>
          </a:p>
          <a:p>
            <a:r>
              <a:rPr lang="en-US" dirty="0"/>
              <a:t>Most people intuitively know if there was one area you made a change, you know it would make a big difference.</a:t>
            </a:r>
          </a:p>
          <a:p>
            <a:endParaRPr lang="en-US" dirty="0"/>
          </a:p>
          <a:p>
            <a:r>
              <a:rPr lang="en-US" dirty="0"/>
              <a:t>Q: What’s one step you can take to ensure you’re regularly restored?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Link: Even if you respect the restoration, something external can still throw you off…</a:t>
            </a:r>
          </a:p>
          <a:p>
            <a:endParaRPr lang="en-US" dirty="0"/>
          </a:p>
        </p:txBody>
      </p:sp>
      <p:sp>
        <p:nvSpPr>
          <p:cNvPr id="4" name="Slide Number Placeholder 3"/>
          <p:cNvSpPr>
            <a:spLocks noGrp="1"/>
          </p:cNvSpPr>
          <p:nvPr>
            <p:ph type="sldNum" sz="quarter" idx="5"/>
          </p:nvPr>
        </p:nvSpPr>
        <p:spPr/>
        <p:txBody>
          <a:bodyPr/>
          <a:lstStyle/>
          <a:p>
            <a:fld id="{A868C1E0-7FD2-B641-8E90-7F01D6487EB6}" type="slidenum">
              <a:rPr lang="en-US" smtClean="0"/>
              <a:t>15</a:t>
            </a:fld>
            <a:endParaRPr lang="en-US"/>
          </a:p>
        </p:txBody>
      </p:sp>
    </p:spTree>
    <p:extLst>
      <p:ext uri="{BB962C8B-B14F-4D97-AF65-F5344CB8AC3E}">
        <p14:creationId xmlns:p14="http://schemas.microsoft.com/office/powerpoint/2010/main" val="4090817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62625-5D19-3528-A852-3EF64561C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DF205-9689-751A-B948-ED2B254A1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A3035-229D-2458-9773-2AD4FE31825D}"/>
              </a:ext>
            </a:extLst>
          </p:cNvPr>
          <p:cNvSpPr>
            <a:spLocks noGrp="1"/>
          </p:cNvSpPr>
          <p:nvPr>
            <p:ph type="body" idx="1"/>
          </p:nvPr>
        </p:nvSpPr>
        <p:spPr/>
        <p:txBody>
          <a:bodyPr/>
          <a:lstStyle/>
          <a:p>
            <a:r>
              <a:rPr lang="en-US" dirty="0"/>
              <a:t>If it’s external – we need to resolve the issue.</a:t>
            </a:r>
          </a:p>
        </p:txBody>
      </p:sp>
      <p:sp>
        <p:nvSpPr>
          <p:cNvPr id="4" name="Slide Number Placeholder 3">
            <a:extLst>
              <a:ext uri="{FF2B5EF4-FFF2-40B4-BE49-F238E27FC236}">
                <a16:creationId xmlns:a16="http://schemas.microsoft.com/office/drawing/2014/main" id="{0DC84E89-433D-98B1-3F21-F6332B17E8D7}"/>
              </a:ext>
            </a:extLst>
          </p:cNvPr>
          <p:cNvSpPr>
            <a:spLocks noGrp="1"/>
          </p:cNvSpPr>
          <p:nvPr>
            <p:ph type="sldNum" sz="quarter" idx="5"/>
          </p:nvPr>
        </p:nvSpPr>
        <p:spPr/>
        <p:txBody>
          <a:bodyPr/>
          <a:lstStyle/>
          <a:p>
            <a:fld id="{A868C1E0-7FD2-B641-8E90-7F01D6487EB6}" type="slidenum">
              <a:rPr lang="en-US" smtClean="0"/>
              <a:t>16</a:t>
            </a:fld>
            <a:endParaRPr lang="en-US"/>
          </a:p>
        </p:txBody>
      </p:sp>
    </p:spTree>
    <p:extLst>
      <p:ext uri="{BB962C8B-B14F-4D97-AF65-F5344CB8AC3E}">
        <p14:creationId xmlns:p14="http://schemas.microsoft.com/office/powerpoint/2010/main" val="1345200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Story of Steve: </a:t>
            </a:r>
          </a:p>
          <a:p>
            <a:r>
              <a:rPr lang="en-US" dirty="0"/>
              <a:t>Newly appointed as the head of his company and Chair of Board – very difficult…</a:t>
            </a:r>
          </a:p>
          <a:p>
            <a:r>
              <a:rPr lang="en-US" dirty="0"/>
              <a:t>I’m sure we’ve all had people we’ve found difficult to work with.</a:t>
            </a:r>
          </a:p>
          <a:p>
            <a:r>
              <a:rPr lang="en-US" dirty="0"/>
              <a:t>This guy, undermined Steve, kept information from him, challenged his decisions, made him question his sense of status and right to belong in his role.</a:t>
            </a:r>
          </a:p>
          <a:p>
            <a:endParaRPr lang="en-US" dirty="0"/>
          </a:p>
          <a:p>
            <a:r>
              <a:rPr lang="en-US" dirty="0"/>
              <a:t>This was impacting Steve’s confidence, his trust and belief in himself, it was making him depressed and wondering if he’d made the right move.</a:t>
            </a:r>
          </a:p>
          <a:p>
            <a:endParaRPr lang="en-US" dirty="0"/>
          </a:p>
          <a:p>
            <a:r>
              <a:rPr lang="en-US" dirty="0"/>
              <a:t>After some counsel with both me as his coach and his mentor, he made the decision it was time for this person to go – not an easy conversation, or one that went down well at first. But eventually they reached an agreement and this person stepped away.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868C1E0-7FD2-B641-8E90-7F01D6487EB6}" type="slidenum">
              <a:rPr lang="en-US" smtClean="0"/>
              <a:t>17</a:t>
            </a:fld>
            <a:endParaRPr lang="en-US"/>
          </a:p>
        </p:txBody>
      </p:sp>
    </p:spTree>
    <p:extLst>
      <p:ext uri="{BB962C8B-B14F-4D97-AF65-F5344CB8AC3E}">
        <p14:creationId xmlns:p14="http://schemas.microsoft.com/office/powerpoint/2010/main" val="1518508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We all have fundamental social needs. When they get triggered, we will feel it. It’s your body's way of getting you to take action – if these social needs weren’t met by our ancestors it could mean increased risk to your life. While it often doesn’t mean that today it still affects us in the same way. Our wiring hasn’t changed. </a:t>
            </a:r>
          </a:p>
          <a:p>
            <a:endParaRPr lang="en-GB" dirty="0"/>
          </a:p>
          <a:p>
            <a:r>
              <a:rPr lang="en-GB" dirty="0"/>
              <a:t>And it’s simple to understand when you realise there’s just 5 of these needs and if any one gets triggered – your body wants you to resolve it so it’s no longer a threat.</a:t>
            </a:r>
          </a:p>
          <a:p>
            <a:endParaRPr lang="en-GB" dirty="0"/>
          </a:p>
          <a:p>
            <a:r>
              <a:rPr lang="en-GB" dirty="0"/>
              <a:t>So what are those needs to look out for and what do you do if one or more gets triggered?</a:t>
            </a:r>
          </a:p>
        </p:txBody>
      </p:sp>
      <p:sp>
        <p:nvSpPr>
          <p:cNvPr id="4" name="Slide Number Placeholder 3"/>
          <p:cNvSpPr>
            <a:spLocks noGrp="1"/>
          </p:cNvSpPr>
          <p:nvPr>
            <p:ph type="sldNum" sz="quarter" idx="5"/>
          </p:nvPr>
        </p:nvSpPr>
        <p:spPr/>
        <p:txBody>
          <a:bodyPr/>
          <a:lstStyle/>
          <a:p>
            <a:fld id="{B821F94D-7211-DA4D-86B3-88412D2D6913}" type="slidenum">
              <a:rPr lang="en-GB" smtClean="0"/>
              <a:t>18</a:t>
            </a:fld>
            <a:endParaRPr lang="en-GB"/>
          </a:p>
        </p:txBody>
      </p:sp>
    </p:spTree>
    <p:extLst>
      <p:ext uri="{BB962C8B-B14F-4D97-AF65-F5344CB8AC3E}">
        <p14:creationId xmlns:p14="http://schemas.microsoft.com/office/powerpoint/2010/main" val="3337176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4E3D6-9652-DA07-5385-433BC42A8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27DCD-6588-C5DF-D779-D5592633F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4F48D-4E06-5CAF-5315-E6790BEE2DC5}"/>
              </a:ext>
            </a:extLst>
          </p:cNvPr>
          <p:cNvSpPr>
            <a:spLocks noGrp="1"/>
          </p:cNvSpPr>
          <p:nvPr>
            <p:ph type="body" idx="1"/>
          </p:nvPr>
        </p:nvSpPr>
        <p:spPr/>
        <p:txBody>
          <a:bodyPr/>
          <a:lstStyle/>
          <a:p>
            <a:endParaRPr lang="en-GB" dirty="0"/>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rgbClr val="4C4C4C"/>
                </a:solidFill>
                <a:effectLst/>
                <a:latin typeface="Avenir Book" panose="02000503020000020003" pitchFamily="2" charset="0"/>
              </a:rPr>
              <a:t>Equal access to resources to be successful (perceived and real)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kern="1200" dirty="0">
                <a:solidFill>
                  <a:srgbClr val="4C4C4C"/>
                </a:solidFill>
                <a:effectLst/>
                <a:latin typeface="Avenir Book" panose="02000503020000020003" pitchFamily="2" charset="0"/>
              </a:rPr>
              <a:t>Sense of being / feeling included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i="0" u="none" strike="noStrike" kern="1200" dirty="0">
                <a:solidFill>
                  <a:srgbClr val="4C4C4C"/>
                </a:solidFill>
                <a:effectLst/>
                <a:latin typeface="Avenir Book" panose="02000503020000020003" pitchFamily="2" charset="0"/>
              </a:rPr>
              <a:t>Confidence in the future</a:t>
            </a:r>
            <a:endParaRPr lang="en-GB" sz="2800" b="0" i="0" u="none" strike="noStrike" kern="1200" dirty="0">
              <a:solidFill>
                <a:schemeClr val="tx1"/>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i="0" u="none" strike="noStrike" kern="1200" dirty="0">
                <a:solidFill>
                  <a:srgbClr val="4C4C4C"/>
                </a:solidFill>
                <a:effectLst/>
                <a:latin typeface="Avenir Book" panose="02000503020000020003" pitchFamily="2" charset="0"/>
              </a:rPr>
              <a:t>Ability to control resources to meet your goals</a:t>
            </a:r>
            <a:endParaRPr lang="en-GB" sz="2800" b="0" i="0" u="none" strike="noStrike" kern="1200" dirty="0">
              <a:solidFill>
                <a:schemeClr val="tx1"/>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i="0" u="none" strike="noStrike" kern="1200" dirty="0">
                <a:solidFill>
                  <a:srgbClr val="4C4C4C"/>
                </a:solidFill>
                <a:effectLst/>
                <a:latin typeface="Avenir Book" panose="02000503020000020003" pitchFamily="2" charset="0"/>
              </a:rPr>
              <a:t>Sense of being valued or sense of status</a:t>
            </a:r>
            <a:endParaRPr lang="en-GB" sz="2800" b="0" i="0" u="none" strike="noStrike" dirty="0">
              <a:effectLst/>
              <a:latin typeface="Arial" panose="020B0604020202020204" pitchFamily="34" charset="0"/>
            </a:endParaRPr>
          </a:p>
          <a:p>
            <a:endParaRPr lang="en-GB" dirty="0"/>
          </a:p>
          <a:p>
            <a:endParaRPr lang="en-GB" dirty="0"/>
          </a:p>
          <a:p>
            <a:r>
              <a:rPr lang="en-GB" dirty="0"/>
              <a:t>So now you know what will trigger you (and others), what can we do about it? How do you Resolve?</a:t>
            </a:r>
          </a:p>
          <a:p>
            <a:endParaRPr lang="en-GB" dirty="0"/>
          </a:p>
        </p:txBody>
      </p:sp>
      <p:sp>
        <p:nvSpPr>
          <p:cNvPr id="4" name="Slide Number Placeholder 3">
            <a:extLst>
              <a:ext uri="{FF2B5EF4-FFF2-40B4-BE49-F238E27FC236}">
                <a16:creationId xmlns:a16="http://schemas.microsoft.com/office/drawing/2014/main" id="{14783B92-61CE-2676-2ADB-DE34E085D2AA}"/>
              </a:ext>
            </a:extLst>
          </p:cNvPr>
          <p:cNvSpPr>
            <a:spLocks noGrp="1"/>
          </p:cNvSpPr>
          <p:nvPr>
            <p:ph type="sldNum" sz="quarter" idx="5"/>
          </p:nvPr>
        </p:nvSpPr>
        <p:spPr/>
        <p:txBody>
          <a:bodyPr/>
          <a:lstStyle/>
          <a:p>
            <a:fld id="{B821F94D-7211-DA4D-86B3-88412D2D6913}" type="slidenum">
              <a:rPr lang="en-GB" smtClean="0"/>
              <a:t>19</a:t>
            </a:fld>
            <a:endParaRPr lang="en-GB"/>
          </a:p>
        </p:txBody>
      </p:sp>
    </p:spTree>
    <p:extLst>
      <p:ext uri="{BB962C8B-B14F-4D97-AF65-F5344CB8AC3E}">
        <p14:creationId xmlns:p14="http://schemas.microsoft.com/office/powerpoint/2010/main" val="3299473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Without getting too heavy, on some level we are all aware of the increasingly uncertain and fast-changing world we’re living in. </a:t>
            </a:r>
          </a:p>
          <a:p>
            <a:pPr lvl="1"/>
            <a:r>
              <a:rPr lang="en-GB" sz="1200" kern="1200" dirty="0">
                <a:solidFill>
                  <a:schemeClr val="tx1"/>
                </a:solidFill>
                <a:effectLst/>
                <a:latin typeface="+mn-lt"/>
                <a:ea typeface="+mn-ea"/>
                <a:cs typeface="+mn-cs"/>
              </a:rPr>
              <a:t>The human population has increased more in the last 50 years than in the last 2000!</a:t>
            </a:r>
          </a:p>
          <a:p>
            <a:pPr lvl="1"/>
            <a:r>
              <a:rPr lang="en-GB" sz="1200" kern="1200" dirty="0">
                <a:solidFill>
                  <a:schemeClr val="tx1"/>
                </a:solidFill>
                <a:effectLst/>
                <a:latin typeface="+mn-lt"/>
                <a:ea typeface="+mn-ea"/>
                <a:cs typeface="+mn-cs"/>
              </a:rPr>
              <a:t>Climate change, war, increasing prices - £40! For 4 pork cobs at an air show the other weekend!</a:t>
            </a:r>
          </a:p>
          <a:p>
            <a:r>
              <a:rPr lang="en-GB" sz="1200" kern="1200" dirty="0">
                <a:solidFill>
                  <a:schemeClr val="tx1"/>
                </a:solidFill>
                <a:effectLst/>
                <a:latin typeface="+mn-lt"/>
                <a:ea typeface="+mn-ea"/>
                <a:cs typeface="+mn-cs"/>
              </a:rPr>
              <a:t>And if that’s the broader context, there are the challenges and changes we’re dealing with in our own lives in our organisations - it can feel overwhelming. </a:t>
            </a: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Many of my clients are being asked to adapt to changes more quickly and to do more with less. </a:t>
            </a:r>
          </a:p>
          <a:p>
            <a:pPr lvl="1"/>
            <a:r>
              <a:rPr lang="en-GB" sz="1200" kern="1200" dirty="0">
                <a:solidFill>
                  <a:schemeClr val="tx1"/>
                </a:solidFill>
                <a:effectLst/>
                <a:latin typeface="+mn-lt"/>
                <a:ea typeface="+mn-ea"/>
                <a:cs typeface="+mn-cs"/>
              </a:rPr>
              <a:t>Unfortunately, I can’t magic anyone more time or resources, but I do help people achieve more with less and stay connected to themselves and what matters so they can show up at their best in challenge and change.</a:t>
            </a: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Qs…</a:t>
            </a:r>
          </a:p>
          <a:p>
            <a:pPr lvl="1"/>
            <a:r>
              <a:rPr lang="en-GB" sz="1200" kern="1200" dirty="0">
                <a:solidFill>
                  <a:schemeClr val="tx1"/>
                </a:solidFill>
                <a:effectLst/>
                <a:latin typeface="+mn-lt"/>
                <a:ea typeface="+mn-ea"/>
                <a:cs typeface="+mn-cs"/>
              </a:rPr>
              <a:t>Would you like to learn how to feel less stressed, more focused and even more in control?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I’ve got 4R’s that help you thrive in challenge and change. Great framework. Work with Professor Chris Beedie The best I’ve found in my 20 years of being healthily obsessed with this stuff and also some lived experience. </a:t>
            </a:r>
          </a:p>
          <a:p>
            <a:endParaRPr lang="en-US" dirty="0"/>
          </a:p>
        </p:txBody>
      </p:sp>
      <p:sp>
        <p:nvSpPr>
          <p:cNvPr id="4" name="Slide Number Placeholder 3"/>
          <p:cNvSpPr>
            <a:spLocks noGrp="1"/>
          </p:cNvSpPr>
          <p:nvPr>
            <p:ph type="sldNum" sz="quarter" idx="5"/>
          </p:nvPr>
        </p:nvSpPr>
        <p:spPr/>
        <p:txBody>
          <a:bodyPr/>
          <a:lstStyle/>
          <a:p>
            <a:fld id="{A868C1E0-7FD2-B641-8E90-7F01D6487EB6}" type="slidenum">
              <a:rPr lang="en-US" smtClean="0"/>
              <a:t>2</a:t>
            </a:fld>
            <a:endParaRPr lang="en-US"/>
          </a:p>
        </p:txBody>
      </p:sp>
    </p:spTree>
    <p:extLst>
      <p:ext uri="{BB962C8B-B14F-4D97-AF65-F5344CB8AC3E}">
        <p14:creationId xmlns:p14="http://schemas.microsoft.com/office/powerpoint/2010/main" val="2707585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it’s something – fix it</a:t>
            </a:r>
          </a:p>
        </p:txBody>
      </p:sp>
      <p:sp>
        <p:nvSpPr>
          <p:cNvPr id="4" name="Slide Number Placeholder 3"/>
          <p:cNvSpPr>
            <a:spLocks noGrp="1"/>
          </p:cNvSpPr>
          <p:nvPr>
            <p:ph type="sldNum" sz="quarter" idx="5"/>
          </p:nvPr>
        </p:nvSpPr>
        <p:spPr/>
        <p:txBody>
          <a:bodyPr/>
          <a:lstStyle/>
          <a:p>
            <a:fld id="{A868C1E0-7FD2-B641-8E90-7F01D6487EB6}" type="slidenum">
              <a:rPr lang="en-US" smtClean="0"/>
              <a:t>20</a:t>
            </a:fld>
            <a:endParaRPr lang="en-US"/>
          </a:p>
        </p:txBody>
      </p:sp>
    </p:spTree>
    <p:extLst>
      <p:ext uri="{BB962C8B-B14F-4D97-AF65-F5344CB8AC3E}">
        <p14:creationId xmlns:p14="http://schemas.microsoft.com/office/powerpoint/2010/main" val="451212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If it’s someone – can you talk to them to resolve the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Proper resolution of emotions requires identifying their source and addressing the underlying issue.</a:t>
            </a:r>
            <a:endParaRPr lang="en-GB" dirty="0"/>
          </a:p>
          <a:p>
            <a:endParaRPr lang="en-US" dirty="0"/>
          </a:p>
          <a:p>
            <a:endParaRPr lang="en-US" dirty="0"/>
          </a:p>
          <a:p>
            <a:endParaRPr lang="en-US" dirty="0"/>
          </a:p>
          <a:p>
            <a:r>
              <a:rPr lang="en-US" dirty="0"/>
              <a:t>You can’t always resolve straight away or at all in some cases…</a:t>
            </a:r>
          </a:p>
          <a:p>
            <a:endParaRPr lang="en-US" dirty="0"/>
          </a:p>
          <a:p>
            <a:r>
              <a:rPr lang="en-US" dirty="0"/>
              <a:t>That’s when we need to turn to regulation… to turn down the signal.</a:t>
            </a:r>
          </a:p>
          <a:p>
            <a:endParaRPr lang="en-US" dirty="0"/>
          </a:p>
          <a:p>
            <a:r>
              <a:rPr lang="en-US" dirty="0"/>
              <a:t>Some useful mind and body tips that help us reframe the situation and feel better about it. </a:t>
            </a:r>
          </a:p>
        </p:txBody>
      </p:sp>
      <p:sp>
        <p:nvSpPr>
          <p:cNvPr id="4" name="Slide Number Placeholder 3"/>
          <p:cNvSpPr>
            <a:spLocks noGrp="1"/>
          </p:cNvSpPr>
          <p:nvPr>
            <p:ph type="sldNum" sz="quarter" idx="5"/>
          </p:nvPr>
        </p:nvSpPr>
        <p:spPr/>
        <p:txBody>
          <a:bodyPr/>
          <a:lstStyle/>
          <a:p>
            <a:fld id="{A868C1E0-7FD2-B641-8E90-7F01D6487EB6}" type="slidenum">
              <a:rPr lang="en-US" smtClean="0"/>
              <a:t>21</a:t>
            </a:fld>
            <a:endParaRPr lang="en-US"/>
          </a:p>
        </p:txBody>
      </p:sp>
    </p:spTree>
    <p:extLst>
      <p:ext uri="{BB962C8B-B14F-4D97-AF65-F5344CB8AC3E}">
        <p14:creationId xmlns:p14="http://schemas.microsoft.com/office/powerpoint/2010/main" val="2478134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B322A-CEA0-0D46-915C-DBED4C9F7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B3243-9619-802E-0C5F-AEEE39516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994E23-8E51-F79D-4695-F80FA6C2D0BF}"/>
              </a:ext>
            </a:extLst>
          </p:cNvPr>
          <p:cNvSpPr>
            <a:spLocks noGrp="1"/>
          </p:cNvSpPr>
          <p:nvPr>
            <p:ph type="body" idx="1"/>
          </p:nvPr>
        </p:nvSpPr>
        <p:spPr/>
        <p:txBody>
          <a:bodyPr/>
          <a:lstStyle/>
          <a:p>
            <a:endParaRPr lang="en-US" dirty="0"/>
          </a:p>
          <a:p>
            <a:r>
              <a:rPr lang="en-US" dirty="0"/>
              <a:t>Remember Steve:</a:t>
            </a:r>
          </a:p>
          <a:p>
            <a:endParaRPr lang="en-US" dirty="0"/>
          </a:p>
          <a:p>
            <a:r>
              <a:rPr lang="en-US" dirty="0"/>
              <a:t>Although we know Steve did Resolve the situation with the Chair of the Board, it took time and during that time Steve deployed some helpful regulation techniques to get him through. </a:t>
            </a:r>
          </a:p>
          <a:p>
            <a:endParaRPr lang="en-US" dirty="0"/>
          </a:p>
          <a:p>
            <a:r>
              <a:rPr lang="en-US" dirty="0"/>
              <a:t>Lots of regulation strategies – share 3 that were immensely useful to Steve. Use these individually or use them together for really powerful impact…</a:t>
            </a:r>
          </a:p>
          <a:p>
            <a:endParaRPr lang="en-US" dirty="0"/>
          </a:p>
          <a:p>
            <a:endParaRPr lang="en-US" dirty="0"/>
          </a:p>
        </p:txBody>
      </p:sp>
      <p:sp>
        <p:nvSpPr>
          <p:cNvPr id="4" name="Slide Number Placeholder 3">
            <a:extLst>
              <a:ext uri="{FF2B5EF4-FFF2-40B4-BE49-F238E27FC236}">
                <a16:creationId xmlns:a16="http://schemas.microsoft.com/office/drawing/2014/main" id="{4F0C9E01-F53C-8BFC-5350-836C73A80DCD}"/>
              </a:ext>
            </a:extLst>
          </p:cNvPr>
          <p:cNvSpPr>
            <a:spLocks noGrp="1"/>
          </p:cNvSpPr>
          <p:nvPr>
            <p:ph type="sldNum" sz="quarter" idx="5"/>
          </p:nvPr>
        </p:nvSpPr>
        <p:spPr/>
        <p:txBody>
          <a:bodyPr/>
          <a:lstStyle/>
          <a:p>
            <a:fld id="{A868C1E0-7FD2-B641-8E90-7F01D6487EB6}" type="slidenum">
              <a:rPr lang="en-US" smtClean="0"/>
              <a:t>22</a:t>
            </a:fld>
            <a:endParaRPr lang="en-US"/>
          </a:p>
        </p:txBody>
      </p:sp>
    </p:spTree>
    <p:extLst>
      <p:ext uri="{BB962C8B-B14F-4D97-AF65-F5344CB8AC3E}">
        <p14:creationId xmlns:p14="http://schemas.microsoft.com/office/powerpoint/2010/main" val="1969328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30C20-87D7-04AB-4EDA-B92DB6298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1F5D2-139F-2617-E060-11C87CF4CD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E11B0-58FE-4196-B80B-7FD2B33D1819}"/>
              </a:ext>
            </a:extLst>
          </p:cNvPr>
          <p:cNvSpPr>
            <a:spLocks noGrp="1"/>
          </p:cNvSpPr>
          <p:nvPr>
            <p:ph type="body" idx="1"/>
          </p:nvPr>
        </p:nvSpPr>
        <p:spPr/>
        <p:txBody>
          <a:bodyPr/>
          <a:lstStyle/>
          <a:p>
            <a:endParaRPr lang="en-GB" i="1" dirty="0"/>
          </a:p>
          <a:p>
            <a:r>
              <a:rPr lang="en-GB" sz="1200" b="1"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rPr>
              <a:t>Choices we’re making moment to moment....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effectLst/>
              <a:latin typeface="Segoe UI Light" panose="020B0502040204020203"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effectLst/>
                <a:latin typeface="Calibri" panose="020F0502020204030204" pitchFamily="34" charset="0"/>
                <a:ea typeface="Calibri" panose="020F0502020204030204" pitchFamily="34" charset="0"/>
                <a:cs typeface="Times New Roman" panose="02020603050405020304" pitchFamily="18" charset="0"/>
              </a:rPr>
              <a:t>Felt frustrated or stuck, sad, low - bike, swim, walk, run </a:t>
            </a:r>
          </a:p>
          <a:p>
            <a:r>
              <a:rPr lang="en-GB" sz="1200" b="0"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rPr>
              <a:t>Someone made you laugh.</a:t>
            </a:r>
          </a:p>
          <a:p>
            <a:endParaRPr lang="en-GB" sz="1200" b="0"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endParaRPr>
          </a:p>
          <a:p>
            <a:r>
              <a:rPr lang="en-GB" sz="1200" b="0"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rPr>
              <a:t>Steve used his breathing and posture. </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b="1"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endParaRPr>
          </a:p>
          <a:p>
            <a:endParaRPr lang="en-GB" sz="1200" b="1"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endParaRPr>
          </a:p>
          <a:p>
            <a:endParaRPr lang="en-GB" i="1" dirty="0"/>
          </a:p>
        </p:txBody>
      </p:sp>
      <p:sp>
        <p:nvSpPr>
          <p:cNvPr id="4" name="Slide Number Placeholder 3">
            <a:extLst>
              <a:ext uri="{FF2B5EF4-FFF2-40B4-BE49-F238E27FC236}">
                <a16:creationId xmlns:a16="http://schemas.microsoft.com/office/drawing/2014/main" id="{54B48A5C-B168-CBA7-F736-636606A5C662}"/>
              </a:ext>
            </a:extLst>
          </p:cNvPr>
          <p:cNvSpPr>
            <a:spLocks noGrp="1"/>
          </p:cNvSpPr>
          <p:nvPr>
            <p:ph type="sldNum" sz="quarter" idx="5"/>
          </p:nvPr>
        </p:nvSpPr>
        <p:spPr/>
        <p:txBody>
          <a:bodyPr/>
          <a:lstStyle/>
          <a:p>
            <a:fld id="{F9ACC0D4-C3B3-C94B-B47E-57B87A281822}" type="slidenum">
              <a:rPr lang="en-GB" smtClean="0"/>
              <a:t>23</a:t>
            </a:fld>
            <a:endParaRPr lang="en-GB"/>
          </a:p>
        </p:txBody>
      </p:sp>
    </p:spTree>
    <p:extLst>
      <p:ext uri="{BB962C8B-B14F-4D97-AF65-F5344CB8AC3E}">
        <p14:creationId xmlns:p14="http://schemas.microsoft.com/office/powerpoint/2010/main" val="3374942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6B57B-46AC-18CC-D515-BAB11D3C64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9FA44-B4A9-A56B-D687-F10E36597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217BC-49A4-5EDF-E87B-19B90B365D70}"/>
              </a:ext>
            </a:extLst>
          </p:cNvPr>
          <p:cNvSpPr>
            <a:spLocks noGrp="1"/>
          </p:cNvSpPr>
          <p:nvPr>
            <p:ph type="body" idx="1"/>
          </p:nvPr>
        </p:nvSpPr>
        <p:spPr/>
        <p:txBody>
          <a:bodyPr/>
          <a:lstStyle/>
          <a:p>
            <a:endParaRPr lang="en-GB" sz="1200" b="1"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endParaRPr>
          </a:p>
          <a:p>
            <a:r>
              <a:rPr lang="en-GB" sz="1200" b="1"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rPr>
              <a:t>What you focus on you’ll feel</a:t>
            </a:r>
          </a:p>
          <a:p>
            <a:endParaRPr lang="en-GB" sz="1200" b="0"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200" b="0"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rPr>
              <a:t>What you’re afraid of – Where you want to go</a:t>
            </a:r>
          </a:p>
          <a:p>
            <a:pPr marL="171450" indent="-171450">
              <a:buFont typeface="Arial" panose="020B0604020202020204" pitchFamily="34" charset="0"/>
              <a:buChar char="•"/>
            </a:pPr>
            <a:r>
              <a:rPr lang="en-GB" sz="1200" b="0"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rPr>
              <a:t>What’s right – What’s wrong</a:t>
            </a:r>
          </a:p>
          <a:p>
            <a:pPr marL="171450" indent="-171450">
              <a:buFont typeface="Arial" panose="020B0604020202020204" pitchFamily="34" charset="0"/>
              <a:buChar char="•"/>
            </a:pPr>
            <a:r>
              <a:rPr lang="en-GB" sz="1200" b="0"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rPr>
              <a:t>What’s in your control – What’s out of your control</a:t>
            </a:r>
          </a:p>
          <a:p>
            <a:pPr marL="171450" indent="-171450">
              <a:buFont typeface="Arial" panose="020B0604020202020204" pitchFamily="34" charset="0"/>
              <a:buChar char="•"/>
            </a:pPr>
            <a:r>
              <a:rPr lang="en-GB" sz="1200" b="0"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rPr>
              <a:t>Past, Present, Future</a:t>
            </a:r>
          </a:p>
          <a:p>
            <a:endParaRPr lang="en-GB" sz="1200" b="0"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endParaRPr>
          </a:p>
          <a:p>
            <a:r>
              <a:rPr lang="en-GB" sz="1200" b="0"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rPr>
              <a:t>All choices we’re making – often unconsciously and it affects how we feel. </a:t>
            </a:r>
          </a:p>
          <a:p>
            <a:endParaRPr lang="en-GB" sz="1200" b="0"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endParaRPr>
          </a:p>
          <a:p>
            <a:r>
              <a:rPr lang="en-GB" sz="1200" b="0"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rPr>
              <a:t>Want to stay resourceful? Focus on what you can control, on what you want to achieve, it might be helpful to look at what’s wrong but don’t stay stuck there. Turn your attention to what you have got, to who can help and how you get the outcome you want in the most enjoyable way!</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b="1"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endParaRPr>
          </a:p>
          <a:p>
            <a:r>
              <a:rPr lang="en-GB" sz="1200" b="0"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rPr>
              <a:t>Steve focused on the outcome he wanted, and what was ultimately in his control. </a:t>
            </a:r>
          </a:p>
          <a:p>
            <a:endParaRPr lang="en-GB" sz="1200" b="1"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endParaRPr>
          </a:p>
          <a:p>
            <a:endParaRPr lang="en-GB" i="1" dirty="0"/>
          </a:p>
        </p:txBody>
      </p:sp>
      <p:sp>
        <p:nvSpPr>
          <p:cNvPr id="4" name="Slide Number Placeholder 3">
            <a:extLst>
              <a:ext uri="{FF2B5EF4-FFF2-40B4-BE49-F238E27FC236}">
                <a16:creationId xmlns:a16="http://schemas.microsoft.com/office/drawing/2014/main" id="{8B5725EE-F8D6-D65B-1D78-6AE4B0A9CAFB}"/>
              </a:ext>
            </a:extLst>
          </p:cNvPr>
          <p:cNvSpPr>
            <a:spLocks noGrp="1"/>
          </p:cNvSpPr>
          <p:nvPr>
            <p:ph type="sldNum" sz="quarter" idx="5"/>
          </p:nvPr>
        </p:nvSpPr>
        <p:spPr/>
        <p:txBody>
          <a:bodyPr/>
          <a:lstStyle/>
          <a:p>
            <a:fld id="{F9ACC0D4-C3B3-C94B-B47E-57B87A281822}" type="slidenum">
              <a:rPr lang="en-GB" smtClean="0"/>
              <a:t>24</a:t>
            </a:fld>
            <a:endParaRPr lang="en-GB"/>
          </a:p>
        </p:txBody>
      </p:sp>
    </p:spTree>
    <p:extLst>
      <p:ext uri="{BB962C8B-B14F-4D97-AF65-F5344CB8AC3E}">
        <p14:creationId xmlns:p14="http://schemas.microsoft.com/office/powerpoint/2010/main" val="44303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2F268-EE0E-FA66-5F3E-0AA689788D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AE899-2C37-E655-D9F0-AF7AB3A1D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1264D-36E1-E51F-6930-73EF86D23C95}"/>
              </a:ext>
            </a:extLst>
          </p:cNvPr>
          <p:cNvSpPr>
            <a:spLocks noGrp="1"/>
          </p:cNvSpPr>
          <p:nvPr>
            <p:ph type="body" idx="1"/>
          </p:nvPr>
        </p:nvSpPr>
        <p:spPr/>
        <p:txBody>
          <a:bodyPr/>
          <a:lstStyle/>
          <a:p>
            <a:endParaRPr lang="en-GB" sz="1200" b="1"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What we say to ourselves and others. The words we attach to our experiences become our experience. </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We can intensify or dissipate our feelings with our language.</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Are my boys being a nightmare or age-appropriate?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Steve used language like and chose meanings such as – </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b="1"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endParaRPr>
          </a:p>
          <a:p>
            <a:endParaRPr lang="en-GB" i="1" dirty="0"/>
          </a:p>
        </p:txBody>
      </p:sp>
      <p:sp>
        <p:nvSpPr>
          <p:cNvPr id="4" name="Slide Number Placeholder 3">
            <a:extLst>
              <a:ext uri="{FF2B5EF4-FFF2-40B4-BE49-F238E27FC236}">
                <a16:creationId xmlns:a16="http://schemas.microsoft.com/office/drawing/2014/main" id="{2A7D43CA-CBC5-1ED5-9501-899EE5D2093E}"/>
              </a:ext>
            </a:extLst>
          </p:cNvPr>
          <p:cNvSpPr>
            <a:spLocks noGrp="1"/>
          </p:cNvSpPr>
          <p:nvPr>
            <p:ph type="sldNum" sz="quarter" idx="5"/>
          </p:nvPr>
        </p:nvSpPr>
        <p:spPr/>
        <p:txBody>
          <a:bodyPr/>
          <a:lstStyle/>
          <a:p>
            <a:fld id="{F9ACC0D4-C3B3-C94B-B47E-57B87A281822}" type="slidenum">
              <a:rPr lang="en-GB" smtClean="0"/>
              <a:t>25</a:t>
            </a:fld>
            <a:endParaRPr lang="en-GB"/>
          </a:p>
        </p:txBody>
      </p:sp>
    </p:spTree>
    <p:extLst>
      <p:ext uri="{BB962C8B-B14F-4D97-AF65-F5344CB8AC3E}">
        <p14:creationId xmlns:p14="http://schemas.microsoft.com/office/powerpoint/2010/main" val="1264306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BD227-EA3A-8500-0742-E97BE050A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ADDF9-94D9-B41F-3642-50F7B6939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7747D-1C1F-319C-B4D3-367E83C312AD}"/>
              </a:ext>
            </a:extLst>
          </p:cNvPr>
          <p:cNvSpPr>
            <a:spLocks noGrp="1"/>
          </p:cNvSpPr>
          <p:nvPr>
            <p:ph type="body" idx="1"/>
          </p:nvPr>
        </p:nvSpPr>
        <p:spPr/>
        <p:txBody>
          <a:bodyPr/>
          <a:lstStyle/>
          <a:p>
            <a:r>
              <a:rPr lang="en-US"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r>
              <a:rPr lang="en-US"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When you put these 3 together, it’s a powerful. But it takes practice. </a:t>
            </a:r>
          </a:p>
          <a:p>
            <a:r>
              <a:rPr lang="en-US"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Dumbbell training for the bench press!</a:t>
            </a:r>
          </a:p>
          <a:p>
            <a:endParaRPr lang="en-US"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r>
              <a:rPr lang="en-US" sz="1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more that you use these steps, the better you will get at mastering your emotions.</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r>
              <a:rPr lang="en-US" sz="1000" i="1" dirty="0">
                <a:solidFill>
                  <a:srgbClr val="808080"/>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000" dirty="0">
                <a:effectLst/>
                <a:latin typeface="Calibri" panose="020F0502020204030204" pitchFamily="34" charset="0"/>
                <a:ea typeface="MS Mincho" panose="02020609040205080304" pitchFamily="49" charset="-128"/>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r>
              <a:rPr lang="en-US" sz="1000" dirty="0">
                <a:effectLst/>
                <a:latin typeface="Calibri" panose="020F0502020204030204" pitchFamily="34" charset="0"/>
                <a:ea typeface="MS Mincho" panose="02020609040205080304" pitchFamily="49" charset="-128"/>
                <a:cs typeface="Times New Roman" panose="02020603050405020304" pitchFamily="18" charset="0"/>
              </a:rPr>
              <a:t>Encourage to play with this! Test it out. Anything that you need to regulate and like some help – come and speak with me afterwards. </a:t>
            </a:r>
            <a:endParaRPr lang="en-GB" sz="1200" b="1"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endParaRPr>
          </a:p>
          <a:p>
            <a:endParaRPr lang="en-GB" i="1" dirty="0"/>
          </a:p>
        </p:txBody>
      </p:sp>
      <p:sp>
        <p:nvSpPr>
          <p:cNvPr id="4" name="Slide Number Placeholder 3">
            <a:extLst>
              <a:ext uri="{FF2B5EF4-FFF2-40B4-BE49-F238E27FC236}">
                <a16:creationId xmlns:a16="http://schemas.microsoft.com/office/drawing/2014/main" id="{14D60CA9-2047-A87A-A39A-3C5FD35E3BA4}"/>
              </a:ext>
            </a:extLst>
          </p:cNvPr>
          <p:cNvSpPr>
            <a:spLocks noGrp="1"/>
          </p:cNvSpPr>
          <p:nvPr>
            <p:ph type="sldNum" sz="quarter" idx="5"/>
          </p:nvPr>
        </p:nvSpPr>
        <p:spPr/>
        <p:txBody>
          <a:bodyPr/>
          <a:lstStyle/>
          <a:p>
            <a:fld id="{F9ACC0D4-C3B3-C94B-B47E-57B87A281822}" type="slidenum">
              <a:rPr lang="en-GB" smtClean="0"/>
              <a:t>26</a:t>
            </a:fld>
            <a:endParaRPr lang="en-GB"/>
          </a:p>
        </p:txBody>
      </p:sp>
    </p:spTree>
    <p:extLst>
      <p:ext uri="{BB962C8B-B14F-4D97-AF65-F5344CB8AC3E}">
        <p14:creationId xmlns:p14="http://schemas.microsoft.com/office/powerpoint/2010/main" val="4149123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DC9F8-0301-556A-0E02-32586FB51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43D97-C3E6-6F4E-4778-8A4309EE27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30130-7F58-FEE8-A432-662FC0297D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comes with a big caution 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Habitual regulation = long-term risks and outcomes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2A72129-BA45-53BC-6798-B42836B70CF2}"/>
              </a:ext>
            </a:extLst>
          </p:cNvPr>
          <p:cNvSpPr>
            <a:spLocks noGrp="1"/>
          </p:cNvSpPr>
          <p:nvPr>
            <p:ph type="sldNum" sz="quarter" idx="5"/>
          </p:nvPr>
        </p:nvSpPr>
        <p:spPr/>
        <p:txBody>
          <a:bodyPr/>
          <a:lstStyle/>
          <a:p>
            <a:fld id="{A868C1E0-7FD2-B641-8E90-7F01D6487EB6}" type="slidenum">
              <a:rPr lang="en-US" smtClean="0"/>
              <a:t>27</a:t>
            </a:fld>
            <a:endParaRPr lang="en-US"/>
          </a:p>
        </p:txBody>
      </p:sp>
    </p:spTree>
    <p:extLst>
      <p:ext uri="{BB962C8B-B14F-4D97-AF65-F5344CB8AC3E}">
        <p14:creationId xmlns:p14="http://schemas.microsoft.com/office/powerpoint/2010/main" val="1160549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832BE-FCA5-3922-1EC9-717D17F7F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8B5DB-9049-A8D1-7C46-B0AF054055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141CF-E696-E2BB-51C9-DF98DF8DDD3B}"/>
              </a:ext>
            </a:extLst>
          </p:cNvPr>
          <p:cNvSpPr>
            <a:spLocks noGrp="1"/>
          </p:cNvSpPr>
          <p:nvPr>
            <p:ph type="body" idx="1"/>
          </p:nvPr>
        </p:nvSpPr>
        <p:spPr/>
        <p:txBody>
          <a:bodyPr/>
          <a:lstStyle/>
          <a:p>
            <a:r>
              <a:rPr lang="en-GB" dirty="0"/>
              <a:t>Remember my story…</a:t>
            </a:r>
          </a:p>
          <a:p>
            <a:endParaRPr lang="en-GB" dirty="0"/>
          </a:p>
          <a:p>
            <a:r>
              <a:rPr lang="en-GB" dirty="0"/>
              <a:t>I kept ignoring my body’s needs to restore and the emotional triggers that were causing so much biological stress; I finally collapsed. </a:t>
            </a:r>
          </a:p>
          <a:p>
            <a:endParaRPr lang="en-GB" dirty="0"/>
          </a:p>
          <a:p>
            <a:r>
              <a:rPr lang="en-GB" dirty="0"/>
              <a:t>And what I now know is that it was clinically predictable. </a:t>
            </a:r>
          </a:p>
          <a:p>
            <a:r>
              <a:rPr lang="en-GB" dirty="0"/>
              <a:t>Unconsciously regulating – working harder, going from coffee in the morning to wine at night, pushing myself through the week to the weekend and delaying holidays, even our wedding twice because I simply didn’t have time. </a:t>
            </a:r>
          </a:p>
          <a:p>
            <a:endParaRPr lang="en-GB" dirty="0"/>
          </a:p>
          <a:p>
            <a:endParaRPr lang="en-GB" dirty="0"/>
          </a:p>
        </p:txBody>
      </p:sp>
      <p:sp>
        <p:nvSpPr>
          <p:cNvPr id="4" name="Slide Number Placeholder 3">
            <a:extLst>
              <a:ext uri="{FF2B5EF4-FFF2-40B4-BE49-F238E27FC236}">
                <a16:creationId xmlns:a16="http://schemas.microsoft.com/office/drawing/2014/main" id="{15AD4042-0CD6-8588-D094-452F34ED14E5}"/>
              </a:ext>
            </a:extLst>
          </p:cNvPr>
          <p:cNvSpPr>
            <a:spLocks noGrp="1"/>
          </p:cNvSpPr>
          <p:nvPr>
            <p:ph type="sldNum" sz="quarter" idx="5"/>
          </p:nvPr>
        </p:nvSpPr>
        <p:spPr/>
        <p:txBody>
          <a:bodyPr/>
          <a:lstStyle/>
          <a:p>
            <a:fld id="{A868C1E0-7FD2-B641-8E90-7F01D6487EB6}" type="slidenum">
              <a:rPr lang="en-US" smtClean="0"/>
              <a:t>28</a:t>
            </a:fld>
            <a:endParaRPr lang="en-US"/>
          </a:p>
        </p:txBody>
      </p:sp>
    </p:spTree>
    <p:extLst>
      <p:ext uri="{BB962C8B-B14F-4D97-AF65-F5344CB8AC3E}">
        <p14:creationId xmlns:p14="http://schemas.microsoft.com/office/powerpoint/2010/main" val="4214133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E4B62-9162-4238-06B7-DF36EF209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2A073-77B2-8EF4-DD6C-037A1F73A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1B9F4-946C-FFF0-26E2-21869A60577D}"/>
              </a:ext>
            </a:extLst>
          </p:cNvPr>
          <p:cNvSpPr>
            <a:spLocks noGrp="1"/>
          </p:cNvSpPr>
          <p:nvPr>
            <p:ph type="body" idx="1"/>
          </p:nvPr>
        </p:nvSpPr>
        <p:spPr/>
        <p:txBody>
          <a:bodyPr/>
          <a:lstStyle/>
          <a:p>
            <a:r>
              <a:rPr lang="en-GB" dirty="0"/>
              <a:t>I couldn’t think straight or creatively.</a:t>
            </a:r>
          </a:p>
          <a:p>
            <a:r>
              <a:rPr lang="en-GB" dirty="0"/>
              <a:t>I felt threatened – like I’d be found out, let others down or that others we’re out to get me. </a:t>
            </a:r>
          </a:p>
          <a:p>
            <a:r>
              <a:rPr lang="en-GB" dirty="0"/>
              <a:t>Harder to be empathic to my team.</a:t>
            </a:r>
          </a:p>
          <a:p>
            <a:endParaRPr lang="en-GB" dirty="0"/>
          </a:p>
          <a:p>
            <a:endParaRPr lang="en-GB" dirty="0"/>
          </a:p>
        </p:txBody>
      </p:sp>
      <p:sp>
        <p:nvSpPr>
          <p:cNvPr id="4" name="Slide Number Placeholder 3">
            <a:extLst>
              <a:ext uri="{FF2B5EF4-FFF2-40B4-BE49-F238E27FC236}">
                <a16:creationId xmlns:a16="http://schemas.microsoft.com/office/drawing/2014/main" id="{3CC2FE45-EA86-196F-A352-0928E492E72E}"/>
              </a:ext>
            </a:extLst>
          </p:cNvPr>
          <p:cNvSpPr>
            <a:spLocks noGrp="1"/>
          </p:cNvSpPr>
          <p:nvPr>
            <p:ph type="sldNum" sz="quarter" idx="5"/>
          </p:nvPr>
        </p:nvSpPr>
        <p:spPr/>
        <p:txBody>
          <a:bodyPr/>
          <a:lstStyle/>
          <a:p>
            <a:fld id="{A868C1E0-7FD2-B641-8E90-7F01D6487EB6}" type="slidenum">
              <a:rPr lang="en-US" smtClean="0"/>
              <a:t>29</a:t>
            </a:fld>
            <a:endParaRPr lang="en-US"/>
          </a:p>
        </p:txBody>
      </p:sp>
    </p:spTree>
    <p:extLst>
      <p:ext uri="{BB962C8B-B14F-4D97-AF65-F5344CB8AC3E}">
        <p14:creationId xmlns:p14="http://schemas.microsoft.com/office/powerpoint/2010/main" val="175895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5F21B-75EA-B7DE-24AF-AEB365A4A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54A0F-1884-03B4-A870-B2FB589DA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EE69A-8D6D-4CA8-075B-7F9EA00219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9BC7D3-E6E0-520B-197D-4B611789BCC5}"/>
              </a:ext>
            </a:extLst>
          </p:cNvPr>
          <p:cNvSpPr>
            <a:spLocks noGrp="1"/>
          </p:cNvSpPr>
          <p:nvPr>
            <p:ph type="sldNum" sz="quarter" idx="5"/>
          </p:nvPr>
        </p:nvSpPr>
        <p:spPr/>
        <p:txBody>
          <a:bodyPr/>
          <a:lstStyle/>
          <a:p>
            <a:fld id="{A868C1E0-7FD2-B641-8E90-7F01D6487EB6}" type="slidenum">
              <a:rPr lang="en-US" smtClean="0"/>
              <a:t>3</a:t>
            </a:fld>
            <a:endParaRPr lang="en-US"/>
          </a:p>
        </p:txBody>
      </p:sp>
    </p:spTree>
    <p:extLst>
      <p:ext uri="{BB962C8B-B14F-4D97-AF65-F5344CB8AC3E}">
        <p14:creationId xmlns:p14="http://schemas.microsoft.com/office/powerpoint/2010/main" val="4215959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7BA56-4E2D-E637-24B6-52E4A7941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D7E056-0C32-4D38-CF3B-4456CA6F7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5AF0F-D595-9C5B-0F42-4CB1F184137B}"/>
              </a:ext>
            </a:extLst>
          </p:cNvPr>
          <p:cNvSpPr>
            <a:spLocks noGrp="1"/>
          </p:cNvSpPr>
          <p:nvPr>
            <p:ph type="body" idx="1"/>
          </p:nvPr>
        </p:nvSpPr>
        <p:spPr/>
        <p:txBody>
          <a:bodyPr/>
          <a:lstStyle/>
          <a:p>
            <a:r>
              <a:rPr lang="en-GB" dirty="0"/>
              <a:t>My physical and mental health were shocking.</a:t>
            </a:r>
          </a:p>
          <a:p>
            <a:r>
              <a:rPr lang="en-GB" dirty="0"/>
              <a:t>I burnt out for sure.</a:t>
            </a:r>
          </a:p>
          <a:p>
            <a:r>
              <a:rPr lang="en-GB" dirty="0"/>
              <a:t>Relied on coffee to get me going and wine to help chill me out. </a:t>
            </a:r>
          </a:p>
          <a:p>
            <a:endParaRPr lang="en-GB" dirty="0"/>
          </a:p>
          <a:p>
            <a:r>
              <a:rPr lang="en-GB" dirty="0"/>
              <a:t>Whilst conscious, healthy regulation is a useful strategy get back to true restoration and resolution as much and as soon as you can to avoid this. </a:t>
            </a:r>
          </a:p>
          <a:p>
            <a:endParaRPr lang="en-GB" dirty="0"/>
          </a:p>
          <a:p>
            <a:r>
              <a:rPr lang="en-GB" sz="1200" kern="1200" dirty="0">
                <a:solidFill>
                  <a:schemeClr val="tx1"/>
                </a:solidFill>
                <a:effectLst/>
                <a:latin typeface="+mn-lt"/>
                <a:ea typeface="+mn-ea"/>
                <a:cs typeface="+mn-cs"/>
              </a:rPr>
              <a:t>Regeneration, learning, and creativity arise only when the parasympathetic nervous system is active. </a:t>
            </a:r>
          </a:p>
          <a:p>
            <a:r>
              <a:rPr lang="en-GB" sz="1200" kern="1200" dirty="0">
                <a:solidFill>
                  <a:schemeClr val="tx1"/>
                </a:solidFill>
                <a:effectLst/>
                <a:latin typeface="+mn-lt"/>
                <a:ea typeface="+mn-ea"/>
                <a:cs typeface="+mn-cs"/>
              </a:rPr>
              <a:t>So self care in times of challenge and change is not a luxury it’s actually a neurobiological strategy.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Only when we sleep well, eat decently, move often and feel safe can we become agents of change.</a:t>
            </a:r>
          </a:p>
          <a:p>
            <a:endParaRPr lang="en-GB" dirty="0"/>
          </a:p>
        </p:txBody>
      </p:sp>
      <p:sp>
        <p:nvSpPr>
          <p:cNvPr id="4" name="Slide Number Placeholder 3">
            <a:extLst>
              <a:ext uri="{FF2B5EF4-FFF2-40B4-BE49-F238E27FC236}">
                <a16:creationId xmlns:a16="http://schemas.microsoft.com/office/drawing/2014/main" id="{69774793-1748-1F5C-A246-69C19F3A0E52}"/>
              </a:ext>
            </a:extLst>
          </p:cNvPr>
          <p:cNvSpPr>
            <a:spLocks noGrp="1"/>
          </p:cNvSpPr>
          <p:nvPr>
            <p:ph type="sldNum" sz="quarter" idx="5"/>
          </p:nvPr>
        </p:nvSpPr>
        <p:spPr/>
        <p:txBody>
          <a:bodyPr/>
          <a:lstStyle/>
          <a:p>
            <a:fld id="{A868C1E0-7FD2-B641-8E90-7F01D6487EB6}" type="slidenum">
              <a:rPr lang="en-US" smtClean="0"/>
              <a:t>30</a:t>
            </a:fld>
            <a:endParaRPr lang="en-US"/>
          </a:p>
        </p:txBody>
      </p:sp>
    </p:spTree>
    <p:extLst>
      <p:ext uri="{BB962C8B-B14F-4D97-AF65-F5344CB8AC3E}">
        <p14:creationId xmlns:p14="http://schemas.microsoft.com/office/powerpoint/2010/main" val="2209562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A2595-65BD-9DC5-890E-689A16C91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B17A6-B2FC-6475-7DAB-A3D0680A2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87FB0-44C2-03AB-F3AF-B27A1704713A}"/>
              </a:ext>
            </a:extLst>
          </p:cNvPr>
          <p:cNvSpPr>
            <a:spLocks noGrp="1"/>
          </p:cNvSpPr>
          <p:nvPr>
            <p:ph type="body" idx="1"/>
          </p:nvPr>
        </p:nvSpPr>
        <p:spPr/>
        <p:txBody>
          <a:bodyPr/>
          <a:lstStyle/>
          <a:p>
            <a:pPr algn="l"/>
            <a:r>
              <a:rPr lang="en-US" sz="1200" dirty="0">
                <a:solidFill>
                  <a:schemeClr val="bg1"/>
                </a:solidFill>
                <a:latin typeface="Montserrat" pitchFamily="2" charset="77"/>
              </a:rPr>
              <a:t>AND… Focusing on our feelings enables... Two parallel outcomes all too often perceived as mutually exclusive:</a:t>
            </a:r>
          </a:p>
          <a:p>
            <a:pPr algn="l"/>
            <a:endParaRPr lang="en-US" sz="1200" dirty="0">
              <a:solidFill>
                <a:schemeClr val="bg1"/>
              </a:solidFill>
              <a:latin typeface="Montserrat" pitchFamily="2" charset="77"/>
            </a:endParaRPr>
          </a:p>
          <a:p>
            <a:pPr algn="l"/>
            <a:r>
              <a:rPr lang="en-US" sz="1200" dirty="0">
                <a:solidFill>
                  <a:srgbClr val="4C4C4C"/>
                </a:solidFill>
                <a:latin typeface="Montserrat Light" pitchFamily="2" charset="77"/>
              </a:rPr>
              <a:t>Sustained </a:t>
            </a:r>
            <a:r>
              <a:rPr lang="en-US" sz="1200" b="1" dirty="0">
                <a:solidFill>
                  <a:srgbClr val="4C4C4C"/>
                </a:solidFill>
                <a:latin typeface="Montserrat Light" pitchFamily="2" charset="77"/>
              </a:rPr>
              <a:t>PERSONAL</a:t>
            </a:r>
            <a:r>
              <a:rPr lang="en-US" sz="1200" dirty="0">
                <a:solidFill>
                  <a:srgbClr val="4C4C4C"/>
                </a:solidFill>
                <a:latin typeface="Montserrat Light" pitchFamily="2" charset="77"/>
              </a:rPr>
              <a:t> </a:t>
            </a:r>
            <a:r>
              <a:rPr lang="en-US" sz="1200" b="1" dirty="0">
                <a:solidFill>
                  <a:srgbClr val="4C4C4C"/>
                </a:solidFill>
                <a:latin typeface="Montserrat Light" pitchFamily="2" charset="77"/>
              </a:rPr>
              <a:t>PERFORMANCE</a:t>
            </a:r>
          </a:p>
          <a:p>
            <a:pPr algn="l"/>
            <a:r>
              <a:rPr lang="en-US" sz="1200" dirty="0">
                <a:solidFill>
                  <a:srgbClr val="4C4C4C"/>
                </a:solidFill>
                <a:latin typeface="Montserrat Light" pitchFamily="2" charset="77"/>
              </a:rPr>
              <a:t>metabolic, cognitive and emotional resources to show up at or best</a:t>
            </a:r>
          </a:p>
          <a:p>
            <a:pPr algn="l"/>
            <a:endParaRPr lang="en-US" sz="1200" dirty="0">
              <a:solidFill>
                <a:srgbClr val="4C4C4C"/>
              </a:solidFill>
              <a:latin typeface="Montserrat Light" pitchFamily="2" charset="77"/>
            </a:endParaRPr>
          </a:p>
          <a:p>
            <a:pPr algn="l"/>
            <a:r>
              <a:rPr lang="en-US" sz="1200" dirty="0">
                <a:solidFill>
                  <a:srgbClr val="4C4C4C"/>
                </a:solidFill>
                <a:latin typeface="Montserrat Light" pitchFamily="2" charset="77"/>
              </a:rPr>
              <a:t>Important</a:t>
            </a:r>
            <a:r>
              <a:rPr lang="en-US" sz="1200" b="1" dirty="0">
                <a:solidFill>
                  <a:srgbClr val="4C4C4C"/>
                </a:solidFill>
                <a:latin typeface="Montserrat Light" pitchFamily="2" charset="77"/>
              </a:rPr>
              <a:t> CULTURAL OBJECTIVES</a:t>
            </a:r>
            <a:r>
              <a:rPr lang="en-US" sz="1200" dirty="0">
                <a:solidFill>
                  <a:srgbClr val="4C4C4C"/>
                </a:solidFill>
                <a:latin typeface="Montserrat Light" pitchFamily="2" charset="77"/>
              </a:rPr>
              <a:t> </a:t>
            </a:r>
          </a:p>
          <a:p>
            <a:pPr algn="l"/>
            <a:r>
              <a:rPr lang="en-US" sz="1200" dirty="0">
                <a:solidFill>
                  <a:srgbClr val="4C4C4C"/>
                </a:solidFill>
                <a:latin typeface="Montserrat Light" pitchFamily="2" charset="77"/>
              </a:rPr>
              <a:t>Are also met – people don’t think psychologically safe, trusted, engaged, included, they feel those things</a:t>
            </a:r>
          </a:p>
          <a:p>
            <a:pPr algn="l"/>
            <a:endParaRPr lang="en-US" sz="1200" dirty="0">
              <a:solidFill>
                <a:srgbClr val="4C4C4C"/>
              </a:solidFill>
              <a:latin typeface="Montserrat Light" pitchFamily="2" charset="77"/>
            </a:endParaRPr>
          </a:p>
          <a:p>
            <a:pPr algn="l"/>
            <a:endParaRPr lang="en-GB" dirty="0"/>
          </a:p>
          <a:p>
            <a:pPr algn="l"/>
            <a:r>
              <a:rPr lang="en-GB" dirty="0"/>
              <a:t>When we prioritise feelings, we sustain people and performance.</a:t>
            </a:r>
            <a:endParaRPr lang="en-GB" sz="1200" dirty="0">
              <a:solidFill>
                <a:srgbClr val="4C4C4C"/>
              </a:solidFill>
              <a:latin typeface="Montserrat Light" pitchFamily="2" charset="77"/>
            </a:endParaRPr>
          </a:p>
          <a:p>
            <a:pPr algn="ctr"/>
            <a:endParaRPr lang="en-GB" sz="1200" dirty="0">
              <a:solidFill>
                <a:srgbClr val="4C4C4C"/>
              </a:solidFill>
              <a:latin typeface="Montserrat Light" pitchFamily="2" charset="77"/>
            </a:endParaRPr>
          </a:p>
          <a:p>
            <a:pPr algn="ctr"/>
            <a:endParaRPr lang="en-GB" sz="1200" dirty="0">
              <a:solidFill>
                <a:schemeClr val="bg1"/>
              </a:solidFill>
              <a:latin typeface="Montserra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1" dirty="0"/>
          </a:p>
        </p:txBody>
      </p:sp>
      <p:sp>
        <p:nvSpPr>
          <p:cNvPr id="4" name="Slide Number Placeholder 3">
            <a:extLst>
              <a:ext uri="{FF2B5EF4-FFF2-40B4-BE49-F238E27FC236}">
                <a16:creationId xmlns:a16="http://schemas.microsoft.com/office/drawing/2014/main" id="{3FB10756-1CE5-DDBB-1F66-6E2EE7328219}"/>
              </a:ext>
            </a:extLst>
          </p:cNvPr>
          <p:cNvSpPr>
            <a:spLocks noGrp="1"/>
          </p:cNvSpPr>
          <p:nvPr>
            <p:ph type="sldNum" sz="quarter" idx="5"/>
          </p:nvPr>
        </p:nvSpPr>
        <p:spPr/>
        <p:txBody>
          <a:bodyPr/>
          <a:lstStyle/>
          <a:p>
            <a:fld id="{F9ACC0D4-C3B3-C94B-B47E-57B87A281822}" type="slidenum">
              <a:rPr lang="en-GB" smtClean="0"/>
              <a:t>31</a:t>
            </a:fld>
            <a:endParaRPr lang="en-GB"/>
          </a:p>
        </p:txBody>
      </p:sp>
    </p:spTree>
    <p:extLst>
      <p:ext uri="{BB962C8B-B14F-4D97-AF65-F5344CB8AC3E}">
        <p14:creationId xmlns:p14="http://schemas.microsoft.com/office/powerpoint/2010/main" val="25551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82508-DF2C-18AC-847B-CA6562FB2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3DF6D-B5CC-E14C-CD58-A0434E6A5F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9F375-B52F-E482-80DD-8AA20BF9B05C}"/>
              </a:ext>
            </a:extLst>
          </p:cNvPr>
          <p:cNvSpPr>
            <a:spLocks noGrp="1"/>
          </p:cNvSpPr>
          <p:nvPr>
            <p:ph type="body" idx="1"/>
          </p:nvPr>
        </p:nvSpPr>
        <p:spPr/>
        <p:txBody>
          <a:bodyPr/>
          <a:lstStyle/>
          <a:p>
            <a:r>
              <a:rPr lang="en-GB" dirty="0"/>
              <a:t>Recognise, restore, resolve, and regulate. </a:t>
            </a:r>
          </a:p>
          <a:p>
            <a:r>
              <a:rPr lang="en-GB" dirty="0"/>
              <a:t>That’s how you thrive in challenge and change and create the kind of culture where others can too. </a:t>
            </a:r>
          </a:p>
          <a:p>
            <a:endParaRPr lang="en-GB" dirty="0"/>
          </a:p>
          <a:p>
            <a:endParaRPr lang="en-GB" dirty="0"/>
          </a:p>
        </p:txBody>
      </p:sp>
      <p:sp>
        <p:nvSpPr>
          <p:cNvPr id="4" name="Slide Number Placeholder 3">
            <a:extLst>
              <a:ext uri="{FF2B5EF4-FFF2-40B4-BE49-F238E27FC236}">
                <a16:creationId xmlns:a16="http://schemas.microsoft.com/office/drawing/2014/main" id="{86E093C7-E440-06E2-5C3C-7D604B7684D6}"/>
              </a:ext>
            </a:extLst>
          </p:cNvPr>
          <p:cNvSpPr>
            <a:spLocks noGrp="1"/>
          </p:cNvSpPr>
          <p:nvPr>
            <p:ph type="sldNum" sz="quarter" idx="5"/>
          </p:nvPr>
        </p:nvSpPr>
        <p:spPr/>
        <p:txBody>
          <a:bodyPr/>
          <a:lstStyle/>
          <a:p>
            <a:fld id="{A868C1E0-7FD2-B641-8E90-7F01D6487EB6}" type="slidenum">
              <a:rPr lang="en-US" smtClean="0"/>
              <a:t>32</a:t>
            </a:fld>
            <a:endParaRPr lang="en-US"/>
          </a:p>
        </p:txBody>
      </p:sp>
    </p:spTree>
    <p:extLst>
      <p:ext uri="{BB962C8B-B14F-4D97-AF65-F5344CB8AC3E}">
        <p14:creationId xmlns:p14="http://schemas.microsoft.com/office/powerpoint/2010/main" val="620638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care of you, for them.
Because when you’re steady, others will feel it. When you lead yourself well, others will follow.</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you’d like to go deeper, ask any questions. I look forward to either seeing you in the workshop or please do connect with me online.</a:t>
            </a:r>
          </a:p>
          <a:p>
            <a:endParaRPr lang="en-GB" dirty="0"/>
          </a:p>
        </p:txBody>
      </p:sp>
      <p:sp>
        <p:nvSpPr>
          <p:cNvPr id="4" name="Slide Number Placeholder 3"/>
          <p:cNvSpPr>
            <a:spLocks noGrp="1"/>
          </p:cNvSpPr>
          <p:nvPr>
            <p:ph type="sldNum" sz="quarter" idx="5"/>
          </p:nvPr>
        </p:nvSpPr>
        <p:spPr/>
        <p:txBody>
          <a:bodyPr/>
          <a:lstStyle/>
          <a:p>
            <a:fld id="{A868C1E0-7FD2-B641-8E90-7F01D6487EB6}" type="slidenum">
              <a:rPr lang="en-US" smtClean="0"/>
              <a:t>33</a:t>
            </a:fld>
            <a:endParaRPr lang="en-US"/>
          </a:p>
        </p:txBody>
      </p:sp>
    </p:spTree>
    <p:extLst>
      <p:ext uri="{BB962C8B-B14F-4D97-AF65-F5344CB8AC3E}">
        <p14:creationId xmlns:p14="http://schemas.microsoft.com/office/powerpoint/2010/main" val="562214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FB027-A11E-7CEC-409E-1ADF92FD5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6450F-AAAE-86D2-B8FD-7F40ACE886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C4C2D3-7126-220A-1603-D203D14C6936}"/>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RECOGNISE</a:t>
            </a:r>
            <a:endParaRPr lang="en-GB" sz="1200" kern="1200" dirty="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Story: Burnout</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9B74BFF-6657-2ED6-73C5-D1CB85368DED}"/>
              </a:ext>
            </a:extLst>
          </p:cNvPr>
          <p:cNvSpPr>
            <a:spLocks noGrp="1"/>
          </p:cNvSpPr>
          <p:nvPr>
            <p:ph type="sldNum" sz="quarter" idx="5"/>
          </p:nvPr>
        </p:nvSpPr>
        <p:spPr/>
        <p:txBody>
          <a:bodyPr/>
          <a:lstStyle/>
          <a:p>
            <a:fld id="{A868C1E0-7FD2-B641-8E90-7F01D6487EB6}" type="slidenum">
              <a:rPr lang="en-US" smtClean="0"/>
              <a:t>4</a:t>
            </a:fld>
            <a:endParaRPr lang="en-US"/>
          </a:p>
        </p:txBody>
      </p:sp>
    </p:spTree>
    <p:extLst>
      <p:ext uri="{BB962C8B-B14F-4D97-AF65-F5344CB8AC3E}">
        <p14:creationId xmlns:p14="http://schemas.microsoft.com/office/powerpoint/2010/main" val="3738184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1200" kern="1200" dirty="0">
                <a:solidFill>
                  <a:schemeClr val="tx1"/>
                </a:solidFill>
                <a:effectLst/>
                <a:latin typeface="+mn-lt"/>
                <a:ea typeface="+mn-ea"/>
                <a:cs typeface="+mn-cs"/>
              </a:rPr>
              <a:t>Teach: Feelings aren’t flaws, useful signals. Be aware and RECOGNISE them.</a:t>
            </a:r>
          </a:p>
          <a:p>
            <a:endParaRPr lang="en-GB" dirty="0"/>
          </a:p>
          <a:p>
            <a:r>
              <a:rPr lang="en-GB" dirty="0"/>
              <a:t>Think of them like the indicators on your dashboard – are your cruising - full steam ahead – all ok-  or are you running on empty – is there a warning light?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effectLst/>
              </a:rPr>
              <a:t>Recognition is a skill. Build your awareness with practice. It's about tuning in and being aware.</a:t>
            </a:r>
          </a:p>
          <a:p>
            <a:endParaRPr lang="en-US" dirty="0"/>
          </a:p>
        </p:txBody>
      </p:sp>
      <p:sp>
        <p:nvSpPr>
          <p:cNvPr id="4" name="Slide Number Placeholder 3"/>
          <p:cNvSpPr>
            <a:spLocks noGrp="1"/>
          </p:cNvSpPr>
          <p:nvPr>
            <p:ph type="sldNum" sz="quarter" idx="5"/>
          </p:nvPr>
        </p:nvSpPr>
        <p:spPr/>
        <p:txBody>
          <a:bodyPr/>
          <a:lstStyle/>
          <a:p>
            <a:fld id="{A868C1E0-7FD2-B641-8E90-7F01D6487EB6}" type="slidenum">
              <a:rPr lang="en-US" smtClean="0"/>
              <a:t>5</a:t>
            </a:fld>
            <a:endParaRPr lang="en-US"/>
          </a:p>
        </p:txBody>
      </p:sp>
    </p:spTree>
    <p:extLst>
      <p:ext uri="{BB962C8B-B14F-4D97-AF65-F5344CB8AC3E}">
        <p14:creationId xmlns:p14="http://schemas.microsoft.com/office/powerpoint/2010/main" val="541772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effectLs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effectLst/>
              </a:rPr>
              <a:t>We all have mental health – same way we all have physical health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effectLst/>
              </a:rPr>
              <a:t>But unlike a lot physical health challenges, mental health and it’s connection to performance can sometimes be a harder thing to identify and to have conversations about.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effectLs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effectLst/>
              </a:rPr>
              <a:t>This continuum illustrates mental health and it’s impact on performance along the horizontal axis / and the typical distribution of where any given population is likely to be (on the vertical axis).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effectLs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effectLst/>
              </a:rPr>
              <a:t>It’s not a static thing, again like physical health people will move along this at different times. Sometimes within a day!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effectLst/>
              </a:rPr>
              <a:t>We are all on this continuum somewhere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effectLst/>
              </a:rPr>
              <a:t>Useful, understanding where we are and it’s a good aid to start honest conversations with each other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effectLst/>
              </a:rPr>
              <a:t>Look at the percentage of the population – you can make a reasonable assumption this represents your team.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effectLst/>
              </a:rPr>
              <a:t>If you feel comfortable – have a chat to the person next to you</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effectLst/>
            </a:endParaRPr>
          </a:p>
          <a:p>
            <a:pPr marL="628650" lvl="1" indent="-171450">
              <a:lnSpc>
                <a:spcPct val="150000"/>
              </a:lnSpc>
              <a:spcAft>
                <a:spcPts val="1200"/>
              </a:spcAft>
              <a:buClr>
                <a:schemeClr val="bg1"/>
              </a:buClr>
              <a:buFont typeface="Arial" panose="020B0604020202020204" pitchFamily="34" charset="0"/>
              <a:buChar char="•"/>
            </a:pPr>
            <a:r>
              <a:rPr lang="en-GB" sz="1200" dirty="0">
                <a:solidFill>
                  <a:schemeClr val="lt1"/>
                </a:solidFill>
                <a:latin typeface="Montserrat"/>
                <a:ea typeface="Montserrat"/>
                <a:cs typeface="Montserrat"/>
                <a:sym typeface="Montserrat"/>
              </a:rPr>
              <a:t>Can you identify where you are? </a:t>
            </a:r>
          </a:p>
          <a:p>
            <a:pPr marL="628650" lvl="1" indent="-171450">
              <a:lnSpc>
                <a:spcPct val="150000"/>
              </a:lnSpc>
              <a:spcAft>
                <a:spcPts val="1200"/>
              </a:spcAft>
              <a:buClr>
                <a:schemeClr val="bg1"/>
              </a:buClr>
              <a:buFont typeface="Arial" panose="020B0604020202020204" pitchFamily="34" charset="0"/>
              <a:buChar char="•"/>
            </a:pPr>
            <a:r>
              <a:rPr lang="en-GB" sz="1200" dirty="0">
                <a:solidFill>
                  <a:schemeClr val="lt1"/>
                </a:solidFill>
                <a:latin typeface="Montserrat"/>
                <a:ea typeface="Montserrat"/>
                <a:cs typeface="Montserrat"/>
                <a:sym typeface="Montserrat"/>
              </a:rPr>
              <a:t>Where do you want to be? (Is there a difference?) </a:t>
            </a:r>
          </a:p>
          <a:p>
            <a:pPr marL="628650" lvl="1" indent="-171450">
              <a:lnSpc>
                <a:spcPct val="150000"/>
              </a:lnSpc>
              <a:spcAft>
                <a:spcPts val="1200"/>
              </a:spcAft>
              <a:buClr>
                <a:schemeClr val="bg1"/>
              </a:buClr>
              <a:buFont typeface="Arial" panose="020B0604020202020204" pitchFamily="34" charset="0"/>
              <a:buChar char="•"/>
            </a:pPr>
            <a:r>
              <a:rPr lang="en-GB" sz="1200" dirty="0">
                <a:solidFill>
                  <a:schemeClr val="lt1"/>
                </a:solidFill>
                <a:latin typeface="Montserrat"/>
                <a:ea typeface="Montserrat"/>
                <a:cs typeface="Montserrat"/>
                <a:sym typeface="Montserrat"/>
              </a:rPr>
              <a:t>If there is, do you know what you can do that’s in your control to move you to where you want to be? </a:t>
            </a:r>
          </a:p>
          <a:p>
            <a:pPr marL="628650" lvl="1" indent="-171450">
              <a:lnSpc>
                <a:spcPct val="150000"/>
              </a:lnSpc>
              <a:spcAft>
                <a:spcPts val="1200"/>
              </a:spcAft>
              <a:buClr>
                <a:schemeClr val="bg1"/>
              </a:buClr>
              <a:buFont typeface="Arial" panose="020B0604020202020204" pitchFamily="34" charset="0"/>
              <a:buChar char="•"/>
            </a:pPr>
            <a:endParaRPr lang="en-GB" sz="1200" b="0" dirty="0">
              <a:solidFill>
                <a:schemeClr val="lt1"/>
              </a:solidFill>
              <a:effectLst/>
              <a:latin typeface="Montserrat"/>
              <a:sym typeface="Montserrat"/>
            </a:endParaRPr>
          </a:p>
          <a:p>
            <a:pPr lvl="1"/>
            <a:r>
              <a:rPr lang="en-GB" sz="1200" kern="1200" dirty="0">
                <a:solidFill>
                  <a:schemeClr val="tx1"/>
                </a:solidFill>
                <a:effectLst/>
                <a:latin typeface="+mn-lt"/>
                <a:ea typeface="+mn-ea"/>
                <a:cs typeface="+mn-cs"/>
              </a:rPr>
              <a:t>Link: Once you recognise it, what do you do about it.</a:t>
            </a:r>
          </a:p>
          <a:p>
            <a:endParaRPr lang="en-GB" b="1"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effectLst/>
              </a:rPr>
              <a:t>Once we RECOGNISE it, next question is what do we do about 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effectLst/>
              </a:rPr>
              <a:t>Helpful to distinguish if our feelings our mood and emotion driven for this – let me explain….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1F94D-7211-DA4D-86B3-88412D2D691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0208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FF4C7-245B-39F6-1A35-E528ED924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914FB-008C-FAD2-3163-D64EADE7A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5D6826-625B-1ABB-4640-444E816FEDEE}"/>
              </a:ext>
            </a:extLst>
          </p:cNvPr>
          <p:cNvSpPr>
            <a:spLocks noGrp="1"/>
          </p:cNvSpPr>
          <p:nvPr>
            <p:ph type="body" idx="1"/>
          </p:nvPr>
        </p:nvSpPr>
        <p:spPr/>
        <p:txBody>
          <a:bodyPr/>
          <a:lstStyle/>
          <a:p>
            <a:endParaRPr lang="en-GB" dirty="0">
              <a:effectLst/>
            </a:endParaRPr>
          </a:p>
          <a:p>
            <a:pPr lvl="1"/>
            <a:r>
              <a:rPr lang="en-GB" sz="1200" kern="1200" dirty="0">
                <a:solidFill>
                  <a:schemeClr val="tx1"/>
                </a:solidFill>
                <a:effectLst/>
                <a:latin typeface="+mn-lt"/>
                <a:ea typeface="+mn-ea"/>
                <a:cs typeface="+mn-cs"/>
              </a:rPr>
              <a:t>MOOD - Internal signal of the energy and capacity you have to deal with the demands on you - do I have energy, and the capacity to deal with demands?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dirty="0"/>
              <a:t>Things like eating well and getting enough sleep and your interaction with others make a big difference in how much energy you have and how well you handle stress and perform. </a:t>
            </a:r>
          </a:p>
          <a:p>
            <a:endParaRPr lang="en-GB" dirty="0">
              <a:effectLst/>
            </a:endParaRPr>
          </a:p>
          <a:p>
            <a:pPr lvl="1"/>
            <a:r>
              <a:rPr lang="en-GB" sz="1200" kern="1200" dirty="0">
                <a:solidFill>
                  <a:schemeClr val="tx1"/>
                </a:solidFill>
                <a:effectLst/>
                <a:latin typeface="+mn-lt"/>
                <a:ea typeface="+mn-ea"/>
                <a:cs typeface="+mn-cs"/>
              </a:rPr>
              <a:t>EMOTIONS – External signal - Are our responses to the social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Mood signals internal biological resources, while emotion changes our biology in response to the external world.</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Of course they are interrelated, simplifying things buts it’s useful to help us understand what to do next.</a:t>
            </a:r>
          </a:p>
          <a:p>
            <a:endParaRPr lang="en-US" dirty="0"/>
          </a:p>
          <a:p>
            <a:r>
              <a:rPr lang="en-GB" dirty="0"/>
              <a:t>Start with mood - According to WHO - 80% of mental health issues relate to mood dysregulation. </a:t>
            </a:r>
          </a:p>
          <a:p>
            <a:endParaRPr lang="en-GB" dirty="0"/>
          </a:p>
          <a:p>
            <a:r>
              <a:rPr lang="en-GB" dirty="0">
                <a:effectLst/>
              </a:rPr>
              <a:t>Sometimes we’re the last to realise!</a:t>
            </a:r>
          </a:p>
          <a:p>
            <a:endParaRPr lang="en-GB" dirty="0">
              <a:effectLst/>
            </a:endParaRPr>
          </a:p>
          <a:p>
            <a:pPr lvl="1"/>
            <a:r>
              <a:rPr lang="en-GB" sz="1200" b="1" kern="1200" dirty="0">
                <a:solidFill>
                  <a:schemeClr val="tx1"/>
                </a:solidFill>
                <a:effectLst/>
                <a:latin typeface="+mn-lt"/>
                <a:ea typeface="+mn-ea"/>
                <a:cs typeface="+mn-cs"/>
              </a:rPr>
              <a:t>Story: Boys in the morning</a:t>
            </a:r>
            <a:endParaRPr lang="en-GB" sz="12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Something they do one morning makes me laugh, another morning when I’ve had a bad night’s sleep makes me snap!</a:t>
            </a:r>
          </a:p>
          <a:p>
            <a:pPr lvl="2"/>
            <a:r>
              <a:rPr lang="en-GB" sz="1200" kern="1200" dirty="0">
                <a:solidFill>
                  <a:schemeClr val="tx1"/>
                </a:solidFill>
                <a:effectLst/>
                <a:latin typeface="+mn-lt"/>
                <a:ea typeface="+mn-ea"/>
                <a:cs typeface="+mn-cs"/>
              </a:rPr>
              <a:t>2 things at play - 1 - my under restored mood, lack of sleep and -2 - the boys behaviour</a:t>
            </a:r>
          </a:p>
          <a:p>
            <a:endParaRPr lang="en-US" dirty="0"/>
          </a:p>
          <a:p>
            <a:r>
              <a:rPr lang="en-US" dirty="0"/>
              <a:t>What do we do about it? </a:t>
            </a:r>
          </a:p>
        </p:txBody>
      </p:sp>
      <p:sp>
        <p:nvSpPr>
          <p:cNvPr id="4" name="Slide Number Placeholder 3">
            <a:extLst>
              <a:ext uri="{FF2B5EF4-FFF2-40B4-BE49-F238E27FC236}">
                <a16:creationId xmlns:a16="http://schemas.microsoft.com/office/drawing/2014/main" id="{B52A3104-BA2D-A781-783F-160DC33A0302}"/>
              </a:ext>
            </a:extLst>
          </p:cNvPr>
          <p:cNvSpPr>
            <a:spLocks noGrp="1"/>
          </p:cNvSpPr>
          <p:nvPr>
            <p:ph type="sldNum" sz="quarter" idx="5"/>
          </p:nvPr>
        </p:nvSpPr>
        <p:spPr/>
        <p:txBody>
          <a:bodyPr/>
          <a:lstStyle/>
          <a:p>
            <a:fld id="{A868C1E0-7FD2-B641-8E90-7F01D6487EB6}" type="slidenum">
              <a:rPr lang="en-US" smtClean="0"/>
              <a:t>7</a:t>
            </a:fld>
            <a:endParaRPr lang="en-US"/>
          </a:p>
        </p:txBody>
      </p:sp>
    </p:spTree>
    <p:extLst>
      <p:ext uri="{BB962C8B-B14F-4D97-AF65-F5344CB8AC3E}">
        <p14:creationId xmlns:p14="http://schemas.microsoft.com/office/powerpoint/2010/main" val="77248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D9B8E-81B9-3AA0-10A4-D8B02E505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8F5500-BC83-C6FF-CE24-4D499F0856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76BCC-0CB4-D42F-6CF8-62361351026E}"/>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Before we engage with the world we have to take care of our physical and mental wellbeing - of you.</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That means:</a:t>
            </a:r>
          </a:p>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Adequate sleep</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Nutrition</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Daylight/Nature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Movement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Relationships with people you trust</a:t>
            </a:r>
          </a:p>
          <a:p>
            <a:endParaRPr lang="en-US" dirty="0"/>
          </a:p>
        </p:txBody>
      </p:sp>
      <p:sp>
        <p:nvSpPr>
          <p:cNvPr id="4" name="Slide Number Placeholder 3">
            <a:extLst>
              <a:ext uri="{FF2B5EF4-FFF2-40B4-BE49-F238E27FC236}">
                <a16:creationId xmlns:a16="http://schemas.microsoft.com/office/drawing/2014/main" id="{F2E698C3-D33D-8D62-5511-7CEDC19B9280}"/>
              </a:ext>
            </a:extLst>
          </p:cNvPr>
          <p:cNvSpPr>
            <a:spLocks noGrp="1"/>
          </p:cNvSpPr>
          <p:nvPr>
            <p:ph type="sldNum" sz="quarter" idx="5"/>
          </p:nvPr>
        </p:nvSpPr>
        <p:spPr/>
        <p:txBody>
          <a:bodyPr/>
          <a:lstStyle/>
          <a:p>
            <a:fld id="{A868C1E0-7FD2-B641-8E90-7F01D6487EB6}" type="slidenum">
              <a:rPr lang="en-US" smtClean="0"/>
              <a:t>8</a:t>
            </a:fld>
            <a:endParaRPr lang="en-US"/>
          </a:p>
        </p:txBody>
      </p:sp>
    </p:spTree>
    <p:extLst>
      <p:ext uri="{BB962C8B-B14F-4D97-AF65-F5344CB8AC3E}">
        <p14:creationId xmlns:p14="http://schemas.microsoft.com/office/powerpoint/2010/main" val="2978485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we pay more attention to making sure our phone batteries are charged than our own!</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821F94D-7211-DA4D-86B3-88412D2D6913}" type="slidenum">
              <a:rPr lang="en-GB" smtClean="0"/>
              <a:t>9</a:t>
            </a:fld>
            <a:endParaRPr lang="en-GB"/>
          </a:p>
        </p:txBody>
      </p:sp>
    </p:spTree>
    <p:extLst>
      <p:ext uri="{BB962C8B-B14F-4D97-AF65-F5344CB8AC3E}">
        <p14:creationId xmlns:p14="http://schemas.microsoft.com/office/powerpoint/2010/main" val="1159495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2EB02-4B90-1BA8-F93F-3BBBDEC2CE6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365417F-5252-ADAA-A26A-5350ACA31A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8A6FE1F-6321-EE05-861E-9D15D76C3F01}"/>
              </a:ext>
            </a:extLst>
          </p:cNvPr>
          <p:cNvSpPr>
            <a:spLocks noGrp="1"/>
          </p:cNvSpPr>
          <p:nvPr>
            <p:ph type="dt" sz="half" idx="10"/>
          </p:nvPr>
        </p:nvSpPr>
        <p:spPr/>
        <p:txBody>
          <a:bodyPr/>
          <a:lstStyle/>
          <a:p>
            <a:fld id="{B3B5A5E6-B97A-6D4A-80A4-BC474A0FE491}" type="datetimeFigureOut">
              <a:rPr lang="en-US" smtClean="0"/>
              <a:t>6/17/2025</a:t>
            </a:fld>
            <a:endParaRPr lang="en-US"/>
          </a:p>
        </p:txBody>
      </p:sp>
      <p:sp>
        <p:nvSpPr>
          <p:cNvPr id="5" name="Footer Placeholder 4">
            <a:extLst>
              <a:ext uri="{FF2B5EF4-FFF2-40B4-BE49-F238E27FC236}">
                <a16:creationId xmlns:a16="http://schemas.microsoft.com/office/drawing/2014/main" id="{21DE52A0-D048-85A1-4D47-2633B89D3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4E30F-3E7F-DB54-CEFB-4DADB6FBE52F}"/>
              </a:ext>
            </a:extLst>
          </p:cNvPr>
          <p:cNvSpPr>
            <a:spLocks noGrp="1"/>
          </p:cNvSpPr>
          <p:nvPr>
            <p:ph type="sldNum" sz="quarter" idx="12"/>
          </p:nvPr>
        </p:nvSpPr>
        <p:spPr/>
        <p:txBody>
          <a:bodyPr/>
          <a:lstStyle/>
          <a:p>
            <a:fld id="{6CBA452B-6883-7645-9755-240B82801609}" type="slidenum">
              <a:rPr lang="en-US" smtClean="0"/>
              <a:t>‹#›</a:t>
            </a:fld>
            <a:endParaRPr lang="en-US"/>
          </a:p>
        </p:txBody>
      </p:sp>
    </p:spTree>
    <p:extLst>
      <p:ext uri="{BB962C8B-B14F-4D97-AF65-F5344CB8AC3E}">
        <p14:creationId xmlns:p14="http://schemas.microsoft.com/office/powerpoint/2010/main" val="1038212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7902-CF0A-4F37-D416-6B55F85AAF8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5FEA73-B728-5914-3E39-895E7847248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3CB4AE-E35D-3148-F22D-98055AC21EB8}"/>
              </a:ext>
            </a:extLst>
          </p:cNvPr>
          <p:cNvSpPr>
            <a:spLocks noGrp="1"/>
          </p:cNvSpPr>
          <p:nvPr>
            <p:ph type="dt" sz="half" idx="10"/>
          </p:nvPr>
        </p:nvSpPr>
        <p:spPr/>
        <p:txBody>
          <a:bodyPr/>
          <a:lstStyle/>
          <a:p>
            <a:fld id="{B3B5A5E6-B97A-6D4A-80A4-BC474A0FE491}" type="datetimeFigureOut">
              <a:rPr lang="en-US" smtClean="0"/>
              <a:t>6/17/2025</a:t>
            </a:fld>
            <a:endParaRPr lang="en-US"/>
          </a:p>
        </p:txBody>
      </p:sp>
      <p:sp>
        <p:nvSpPr>
          <p:cNvPr id="5" name="Footer Placeholder 4">
            <a:extLst>
              <a:ext uri="{FF2B5EF4-FFF2-40B4-BE49-F238E27FC236}">
                <a16:creationId xmlns:a16="http://schemas.microsoft.com/office/drawing/2014/main" id="{16763767-8D61-EE8C-FE01-7E07FCDD7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54460-FBA4-158A-6466-FC8BAECB6821}"/>
              </a:ext>
            </a:extLst>
          </p:cNvPr>
          <p:cNvSpPr>
            <a:spLocks noGrp="1"/>
          </p:cNvSpPr>
          <p:nvPr>
            <p:ph type="sldNum" sz="quarter" idx="12"/>
          </p:nvPr>
        </p:nvSpPr>
        <p:spPr/>
        <p:txBody>
          <a:bodyPr/>
          <a:lstStyle/>
          <a:p>
            <a:fld id="{6CBA452B-6883-7645-9755-240B82801609}" type="slidenum">
              <a:rPr lang="en-US" smtClean="0"/>
              <a:t>‹#›</a:t>
            </a:fld>
            <a:endParaRPr lang="en-US"/>
          </a:p>
        </p:txBody>
      </p:sp>
    </p:spTree>
    <p:extLst>
      <p:ext uri="{BB962C8B-B14F-4D97-AF65-F5344CB8AC3E}">
        <p14:creationId xmlns:p14="http://schemas.microsoft.com/office/powerpoint/2010/main" val="2566030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166D45-5DFC-1767-F0C7-90D0759E8A2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0169FCE-555E-21F5-8ECD-8E309BAB09D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60BD76-0845-1BA1-2BF5-B5A3CD2688AA}"/>
              </a:ext>
            </a:extLst>
          </p:cNvPr>
          <p:cNvSpPr>
            <a:spLocks noGrp="1"/>
          </p:cNvSpPr>
          <p:nvPr>
            <p:ph type="dt" sz="half" idx="10"/>
          </p:nvPr>
        </p:nvSpPr>
        <p:spPr/>
        <p:txBody>
          <a:bodyPr/>
          <a:lstStyle/>
          <a:p>
            <a:fld id="{B3B5A5E6-B97A-6D4A-80A4-BC474A0FE491}" type="datetimeFigureOut">
              <a:rPr lang="en-US" smtClean="0"/>
              <a:t>6/17/2025</a:t>
            </a:fld>
            <a:endParaRPr lang="en-US"/>
          </a:p>
        </p:txBody>
      </p:sp>
      <p:sp>
        <p:nvSpPr>
          <p:cNvPr id="5" name="Footer Placeholder 4">
            <a:extLst>
              <a:ext uri="{FF2B5EF4-FFF2-40B4-BE49-F238E27FC236}">
                <a16:creationId xmlns:a16="http://schemas.microsoft.com/office/drawing/2014/main" id="{F128D4EA-C10F-35BD-6272-CAB4EFE8E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65BB1-57E4-AE16-A4F9-77D45C906111}"/>
              </a:ext>
            </a:extLst>
          </p:cNvPr>
          <p:cNvSpPr>
            <a:spLocks noGrp="1"/>
          </p:cNvSpPr>
          <p:nvPr>
            <p:ph type="sldNum" sz="quarter" idx="12"/>
          </p:nvPr>
        </p:nvSpPr>
        <p:spPr/>
        <p:txBody>
          <a:bodyPr/>
          <a:lstStyle/>
          <a:p>
            <a:fld id="{6CBA452B-6883-7645-9755-240B82801609}" type="slidenum">
              <a:rPr lang="en-US" smtClean="0"/>
              <a:t>‹#›</a:t>
            </a:fld>
            <a:endParaRPr lang="en-US"/>
          </a:p>
        </p:txBody>
      </p:sp>
    </p:spTree>
    <p:extLst>
      <p:ext uri="{BB962C8B-B14F-4D97-AF65-F5344CB8AC3E}">
        <p14:creationId xmlns:p14="http://schemas.microsoft.com/office/powerpoint/2010/main" val="719895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42E97-4F72-9214-CBA0-CAAC83D807B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0DB64F8-23FD-4664-C3AB-818C243CBA6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E42A26-D44F-CFB2-FC62-9DCC25149FD9}"/>
              </a:ext>
            </a:extLst>
          </p:cNvPr>
          <p:cNvSpPr>
            <a:spLocks noGrp="1"/>
          </p:cNvSpPr>
          <p:nvPr>
            <p:ph type="dt" sz="half" idx="10"/>
          </p:nvPr>
        </p:nvSpPr>
        <p:spPr/>
        <p:txBody>
          <a:bodyPr/>
          <a:lstStyle/>
          <a:p>
            <a:fld id="{B3B5A5E6-B97A-6D4A-80A4-BC474A0FE491}" type="datetimeFigureOut">
              <a:rPr lang="en-US" smtClean="0"/>
              <a:t>6/17/2025</a:t>
            </a:fld>
            <a:endParaRPr lang="en-US"/>
          </a:p>
        </p:txBody>
      </p:sp>
      <p:sp>
        <p:nvSpPr>
          <p:cNvPr id="5" name="Footer Placeholder 4">
            <a:extLst>
              <a:ext uri="{FF2B5EF4-FFF2-40B4-BE49-F238E27FC236}">
                <a16:creationId xmlns:a16="http://schemas.microsoft.com/office/drawing/2014/main" id="{81BE3DBC-BF8D-C7FE-7601-AFC525681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80A6E-3094-30D9-C0F1-475AEFC366B1}"/>
              </a:ext>
            </a:extLst>
          </p:cNvPr>
          <p:cNvSpPr>
            <a:spLocks noGrp="1"/>
          </p:cNvSpPr>
          <p:nvPr>
            <p:ph type="sldNum" sz="quarter" idx="12"/>
          </p:nvPr>
        </p:nvSpPr>
        <p:spPr/>
        <p:txBody>
          <a:bodyPr/>
          <a:lstStyle/>
          <a:p>
            <a:fld id="{6CBA452B-6883-7645-9755-240B82801609}" type="slidenum">
              <a:rPr lang="en-US" smtClean="0"/>
              <a:t>‹#›</a:t>
            </a:fld>
            <a:endParaRPr lang="en-US"/>
          </a:p>
        </p:txBody>
      </p:sp>
    </p:spTree>
    <p:extLst>
      <p:ext uri="{BB962C8B-B14F-4D97-AF65-F5344CB8AC3E}">
        <p14:creationId xmlns:p14="http://schemas.microsoft.com/office/powerpoint/2010/main" val="2960488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FB0A-B32E-FAEA-6EA5-C09481AD003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1E93E16-57FE-2FA8-6F47-E62B502AB8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D650E46-A2A9-2F47-434E-35BF6964B336}"/>
              </a:ext>
            </a:extLst>
          </p:cNvPr>
          <p:cNvSpPr>
            <a:spLocks noGrp="1"/>
          </p:cNvSpPr>
          <p:nvPr>
            <p:ph type="dt" sz="half" idx="10"/>
          </p:nvPr>
        </p:nvSpPr>
        <p:spPr/>
        <p:txBody>
          <a:bodyPr/>
          <a:lstStyle/>
          <a:p>
            <a:fld id="{B3B5A5E6-B97A-6D4A-80A4-BC474A0FE491}" type="datetimeFigureOut">
              <a:rPr lang="en-US" smtClean="0"/>
              <a:t>6/17/2025</a:t>
            </a:fld>
            <a:endParaRPr lang="en-US"/>
          </a:p>
        </p:txBody>
      </p:sp>
      <p:sp>
        <p:nvSpPr>
          <p:cNvPr id="5" name="Footer Placeholder 4">
            <a:extLst>
              <a:ext uri="{FF2B5EF4-FFF2-40B4-BE49-F238E27FC236}">
                <a16:creationId xmlns:a16="http://schemas.microsoft.com/office/drawing/2014/main" id="{B869157A-6F82-5D71-FC97-62C82E7D3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BCD61-06DC-4962-D476-30108A5BF088}"/>
              </a:ext>
            </a:extLst>
          </p:cNvPr>
          <p:cNvSpPr>
            <a:spLocks noGrp="1"/>
          </p:cNvSpPr>
          <p:nvPr>
            <p:ph type="sldNum" sz="quarter" idx="12"/>
          </p:nvPr>
        </p:nvSpPr>
        <p:spPr/>
        <p:txBody>
          <a:bodyPr/>
          <a:lstStyle/>
          <a:p>
            <a:fld id="{6CBA452B-6883-7645-9755-240B82801609}" type="slidenum">
              <a:rPr lang="en-US" smtClean="0"/>
              <a:t>‹#›</a:t>
            </a:fld>
            <a:endParaRPr lang="en-US"/>
          </a:p>
        </p:txBody>
      </p:sp>
    </p:spTree>
    <p:extLst>
      <p:ext uri="{BB962C8B-B14F-4D97-AF65-F5344CB8AC3E}">
        <p14:creationId xmlns:p14="http://schemas.microsoft.com/office/powerpoint/2010/main" val="413420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561B-CCFB-4B3B-B442-47EAA4C5E0A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BF95F6-467D-C29A-EBFD-BB303E8C25F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4AB8D43-45A9-80CE-670C-714ACF8A188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958B2BB-FD2C-2BB9-1DB1-E398E712898D}"/>
              </a:ext>
            </a:extLst>
          </p:cNvPr>
          <p:cNvSpPr>
            <a:spLocks noGrp="1"/>
          </p:cNvSpPr>
          <p:nvPr>
            <p:ph type="dt" sz="half" idx="10"/>
          </p:nvPr>
        </p:nvSpPr>
        <p:spPr/>
        <p:txBody>
          <a:bodyPr/>
          <a:lstStyle/>
          <a:p>
            <a:fld id="{B3B5A5E6-B97A-6D4A-80A4-BC474A0FE491}" type="datetimeFigureOut">
              <a:rPr lang="en-US" smtClean="0"/>
              <a:t>6/17/2025</a:t>
            </a:fld>
            <a:endParaRPr lang="en-US"/>
          </a:p>
        </p:txBody>
      </p:sp>
      <p:sp>
        <p:nvSpPr>
          <p:cNvPr id="6" name="Footer Placeholder 5">
            <a:extLst>
              <a:ext uri="{FF2B5EF4-FFF2-40B4-BE49-F238E27FC236}">
                <a16:creationId xmlns:a16="http://schemas.microsoft.com/office/drawing/2014/main" id="{AF8F965B-31C8-A1EA-241D-FA0F98C96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D43B2F-C1A2-DD3D-6323-3A1E835EC757}"/>
              </a:ext>
            </a:extLst>
          </p:cNvPr>
          <p:cNvSpPr>
            <a:spLocks noGrp="1"/>
          </p:cNvSpPr>
          <p:nvPr>
            <p:ph type="sldNum" sz="quarter" idx="12"/>
          </p:nvPr>
        </p:nvSpPr>
        <p:spPr/>
        <p:txBody>
          <a:bodyPr/>
          <a:lstStyle/>
          <a:p>
            <a:fld id="{6CBA452B-6883-7645-9755-240B82801609}" type="slidenum">
              <a:rPr lang="en-US" smtClean="0"/>
              <a:t>‹#›</a:t>
            </a:fld>
            <a:endParaRPr lang="en-US"/>
          </a:p>
        </p:txBody>
      </p:sp>
    </p:spTree>
    <p:extLst>
      <p:ext uri="{BB962C8B-B14F-4D97-AF65-F5344CB8AC3E}">
        <p14:creationId xmlns:p14="http://schemas.microsoft.com/office/powerpoint/2010/main" val="333302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4A89B-9F78-D15F-B17E-B1E1E86AC0F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AE97CC8-FA82-965F-0221-DC33817AAB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9C34E44-CEA3-5618-9283-C3996271297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05826BE-2CD4-8B87-E98C-7B579E56A1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EEC2BD1-34C7-EE14-E6B8-F750031069A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17BDD7A-9AA5-39D1-A034-54C94B1B3345}"/>
              </a:ext>
            </a:extLst>
          </p:cNvPr>
          <p:cNvSpPr>
            <a:spLocks noGrp="1"/>
          </p:cNvSpPr>
          <p:nvPr>
            <p:ph type="dt" sz="half" idx="10"/>
          </p:nvPr>
        </p:nvSpPr>
        <p:spPr/>
        <p:txBody>
          <a:bodyPr/>
          <a:lstStyle/>
          <a:p>
            <a:fld id="{B3B5A5E6-B97A-6D4A-80A4-BC474A0FE491}" type="datetimeFigureOut">
              <a:rPr lang="en-US" smtClean="0"/>
              <a:t>6/17/2025</a:t>
            </a:fld>
            <a:endParaRPr lang="en-US"/>
          </a:p>
        </p:txBody>
      </p:sp>
      <p:sp>
        <p:nvSpPr>
          <p:cNvPr id="8" name="Footer Placeholder 7">
            <a:extLst>
              <a:ext uri="{FF2B5EF4-FFF2-40B4-BE49-F238E27FC236}">
                <a16:creationId xmlns:a16="http://schemas.microsoft.com/office/drawing/2014/main" id="{F56BC8C9-9480-4945-E3CD-B8A2363A34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9A59FA-29E1-A6B4-B529-796DF0EC0156}"/>
              </a:ext>
            </a:extLst>
          </p:cNvPr>
          <p:cNvSpPr>
            <a:spLocks noGrp="1"/>
          </p:cNvSpPr>
          <p:nvPr>
            <p:ph type="sldNum" sz="quarter" idx="12"/>
          </p:nvPr>
        </p:nvSpPr>
        <p:spPr/>
        <p:txBody>
          <a:bodyPr/>
          <a:lstStyle/>
          <a:p>
            <a:fld id="{6CBA452B-6883-7645-9755-240B82801609}" type="slidenum">
              <a:rPr lang="en-US" smtClean="0"/>
              <a:t>‹#›</a:t>
            </a:fld>
            <a:endParaRPr lang="en-US"/>
          </a:p>
        </p:txBody>
      </p:sp>
    </p:spTree>
    <p:extLst>
      <p:ext uri="{BB962C8B-B14F-4D97-AF65-F5344CB8AC3E}">
        <p14:creationId xmlns:p14="http://schemas.microsoft.com/office/powerpoint/2010/main" val="3133205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E2331-4502-CDAB-3C20-0CEE4669016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A5E03AA-C38C-F381-4E44-20169B7E57E6}"/>
              </a:ext>
            </a:extLst>
          </p:cNvPr>
          <p:cNvSpPr>
            <a:spLocks noGrp="1"/>
          </p:cNvSpPr>
          <p:nvPr>
            <p:ph type="dt" sz="half" idx="10"/>
          </p:nvPr>
        </p:nvSpPr>
        <p:spPr/>
        <p:txBody>
          <a:bodyPr/>
          <a:lstStyle/>
          <a:p>
            <a:fld id="{B3B5A5E6-B97A-6D4A-80A4-BC474A0FE491}" type="datetimeFigureOut">
              <a:rPr lang="en-US" smtClean="0"/>
              <a:t>6/17/2025</a:t>
            </a:fld>
            <a:endParaRPr lang="en-US"/>
          </a:p>
        </p:txBody>
      </p:sp>
      <p:sp>
        <p:nvSpPr>
          <p:cNvPr id="4" name="Footer Placeholder 3">
            <a:extLst>
              <a:ext uri="{FF2B5EF4-FFF2-40B4-BE49-F238E27FC236}">
                <a16:creationId xmlns:a16="http://schemas.microsoft.com/office/drawing/2014/main" id="{7CCD4B72-0A9E-550F-D73F-B5BB5EFD57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2B74D8-BBB7-8FE4-4283-B00B5974C42E}"/>
              </a:ext>
            </a:extLst>
          </p:cNvPr>
          <p:cNvSpPr>
            <a:spLocks noGrp="1"/>
          </p:cNvSpPr>
          <p:nvPr>
            <p:ph type="sldNum" sz="quarter" idx="12"/>
          </p:nvPr>
        </p:nvSpPr>
        <p:spPr/>
        <p:txBody>
          <a:bodyPr/>
          <a:lstStyle/>
          <a:p>
            <a:fld id="{6CBA452B-6883-7645-9755-240B82801609}" type="slidenum">
              <a:rPr lang="en-US" smtClean="0"/>
              <a:t>‹#›</a:t>
            </a:fld>
            <a:endParaRPr lang="en-US"/>
          </a:p>
        </p:txBody>
      </p:sp>
    </p:spTree>
    <p:extLst>
      <p:ext uri="{BB962C8B-B14F-4D97-AF65-F5344CB8AC3E}">
        <p14:creationId xmlns:p14="http://schemas.microsoft.com/office/powerpoint/2010/main" val="2378861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9FAAAE-2EE2-4412-A976-36C9FF01FF03}"/>
              </a:ext>
            </a:extLst>
          </p:cNvPr>
          <p:cNvSpPr>
            <a:spLocks noGrp="1"/>
          </p:cNvSpPr>
          <p:nvPr>
            <p:ph type="dt" sz="half" idx="10"/>
          </p:nvPr>
        </p:nvSpPr>
        <p:spPr/>
        <p:txBody>
          <a:bodyPr/>
          <a:lstStyle/>
          <a:p>
            <a:fld id="{B3B5A5E6-B97A-6D4A-80A4-BC474A0FE491}" type="datetimeFigureOut">
              <a:rPr lang="en-US" smtClean="0"/>
              <a:t>6/17/2025</a:t>
            </a:fld>
            <a:endParaRPr lang="en-US"/>
          </a:p>
        </p:txBody>
      </p:sp>
      <p:sp>
        <p:nvSpPr>
          <p:cNvPr id="3" name="Footer Placeholder 2">
            <a:extLst>
              <a:ext uri="{FF2B5EF4-FFF2-40B4-BE49-F238E27FC236}">
                <a16:creationId xmlns:a16="http://schemas.microsoft.com/office/drawing/2014/main" id="{2A0C90D1-D03D-5428-85B2-1F07955BA0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5B04F2-39EF-A493-5B3C-0A9B4EB95B81}"/>
              </a:ext>
            </a:extLst>
          </p:cNvPr>
          <p:cNvSpPr>
            <a:spLocks noGrp="1"/>
          </p:cNvSpPr>
          <p:nvPr>
            <p:ph type="sldNum" sz="quarter" idx="12"/>
          </p:nvPr>
        </p:nvSpPr>
        <p:spPr/>
        <p:txBody>
          <a:bodyPr/>
          <a:lstStyle/>
          <a:p>
            <a:fld id="{6CBA452B-6883-7645-9755-240B82801609}" type="slidenum">
              <a:rPr lang="en-US" smtClean="0"/>
              <a:t>‹#›</a:t>
            </a:fld>
            <a:endParaRPr lang="en-US"/>
          </a:p>
        </p:txBody>
      </p:sp>
    </p:spTree>
    <p:extLst>
      <p:ext uri="{BB962C8B-B14F-4D97-AF65-F5344CB8AC3E}">
        <p14:creationId xmlns:p14="http://schemas.microsoft.com/office/powerpoint/2010/main" val="188659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526A-5079-C595-FE7F-65624AE8C5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FE87340-C3F8-28B5-6C8C-2C1ADD201D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364855C-56B1-8B9D-BD17-C31ED7C0DB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8EA4D4E-E05C-4B60-8BEA-6CBBC57E1D10}"/>
              </a:ext>
            </a:extLst>
          </p:cNvPr>
          <p:cNvSpPr>
            <a:spLocks noGrp="1"/>
          </p:cNvSpPr>
          <p:nvPr>
            <p:ph type="dt" sz="half" idx="10"/>
          </p:nvPr>
        </p:nvSpPr>
        <p:spPr/>
        <p:txBody>
          <a:bodyPr/>
          <a:lstStyle/>
          <a:p>
            <a:fld id="{B3B5A5E6-B97A-6D4A-80A4-BC474A0FE491}" type="datetimeFigureOut">
              <a:rPr lang="en-US" smtClean="0"/>
              <a:t>6/17/2025</a:t>
            </a:fld>
            <a:endParaRPr lang="en-US"/>
          </a:p>
        </p:txBody>
      </p:sp>
      <p:sp>
        <p:nvSpPr>
          <p:cNvPr id="6" name="Footer Placeholder 5">
            <a:extLst>
              <a:ext uri="{FF2B5EF4-FFF2-40B4-BE49-F238E27FC236}">
                <a16:creationId xmlns:a16="http://schemas.microsoft.com/office/drawing/2014/main" id="{DBE91877-FB80-0F07-F640-B14666D5B4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A1802-D4D0-F4D7-C8C3-319331DEBFC4}"/>
              </a:ext>
            </a:extLst>
          </p:cNvPr>
          <p:cNvSpPr>
            <a:spLocks noGrp="1"/>
          </p:cNvSpPr>
          <p:nvPr>
            <p:ph type="sldNum" sz="quarter" idx="12"/>
          </p:nvPr>
        </p:nvSpPr>
        <p:spPr/>
        <p:txBody>
          <a:bodyPr/>
          <a:lstStyle/>
          <a:p>
            <a:fld id="{6CBA452B-6883-7645-9755-240B82801609}" type="slidenum">
              <a:rPr lang="en-US" smtClean="0"/>
              <a:t>‹#›</a:t>
            </a:fld>
            <a:endParaRPr lang="en-US"/>
          </a:p>
        </p:txBody>
      </p:sp>
    </p:spTree>
    <p:extLst>
      <p:ext uri="{BB962C8B-B14F-4D97-AF65-F5344CB8AC3E}">
        <p14:creationId xmlns:p14="http://schemas.microsoft.com/office/powerpoint/2010/main" val="2788101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3C82-1DD5-FB79-ACA7-186F38253BB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3D8043E-D66D-61D4-0C6E-BC870C7562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01D1C6-583A-88D9-3A4D-6B52A6E1E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4AC0122-3C87-4B79-A437-98833E3FE7B3}"/>
              </a:ext>
            </a:extLst>
          </p:cNvPr>
          <p:cNvSpPr>
            <a:spLocks noGrp="1"/>
          </p:cNvSpPr>
          <p:nvPr>
            <p:ph type="dt" sz="half" idx="10"/>
          </p:nvPr>
        </p:nvSpPr>
        <p:spPr/>
        <p:txBody>
          <a:bodyPr/>
          <a:lstStyle/>
          <a:p>
            <a:fld id="{B3B5A5E6-B97A-6D4A-80A4-BC474A0FE491}" type="datetimeFigureOut">
              <a:rPr lang="en-US" smtClean="0"/>
              <a:t>6/17/2025</a:t>
            </a:fld>
            <a:endParaRPr lang="en-US"/>
          </a:p>
        </p:txBody>
      </p:sp>
      <p:sp>
        <p:nvSpPr>
          <p:cNvPr id="6" name="Footer Placeholder 5">
            <a:extLst>
              <a:ext uri="{FF2B5EF4-FFF2-40B4-BE49-F238E27FC236}">
                <a16:creationId xmlns:a16="http://schemas.microsoft.com/office/drawing/2014/main" id="{AAFEBF97-391F-E59C-16FE-DE941512E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54EDBA-B1CB-5048-D5A3-B1ACD00A67FF}"/>
              </a:ext>
            </a:extLst>
          </p:cNvPr>
          <p:cNvSpPr>
            <a:spLocks noGrp="1"/>
          </p:cNvSpPr>
          <p:nvPr>
            <p:ph type="sldNum" sz="quarter" idx="12"/>
          </p:nvPr>
        </p:nvSpPr>
        <p:spPr/>
        <p:txBody>
          <a:bodyPr/>
          <a:lstStyle/>
          <a:p>
            <a:fld id="{6CBA452B-6883-7645-9755-240B82801609}" type="slidenum">
              <a:rPr lang="en-US" smtClean="0"/>
              <a:t>‹#›</a:t>
            </a:fld>
            <a:endParaRPr lang="en-US"/>
          </a:p>
        </p:txBody>
      </p:sp>
    </p:spTree>
    <p:extLst>
      <p:ext uri="{BB962C8B-B14F-4D97-AF65-F5344CB8AC3E}">
        <p14:creationId xmlns:p14="http://schemas.microsoft.com/office/powerpoint/2010/main" val="1966945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7BA3AC-06FA-04A1-3A5F-37F9C42E1E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83305C3-7ABB-E983-4BA5-AE336F46DB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B20C12-3434-C01B-F838-09E472C529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B5A5E6-B97A-6D4A-80A4-BC474A0FE491}" type="datetimeFigureOut">
              <a:rPr lang="en-US" smtClean="0"/>
              <a:t>6/17/2025</a:t>
            </a:fld>
            <a:endParaRPr lang="en-US"/>
          </a:p>
        </p:txBody>
      </p:sp>
      <p:sp>
        <p:nvSpPr>
          <p:cNvPr id="5" name="Footer Placeholder 4">
            <a:extLst>
              <a:ext uri="{FF2B5EF4-FFF2-40B4-BE49-F238E27FC236}">
                <a16:creationId xmlns:a16="http://schemas.microsoft.com/office/drawing/2014/main" id="{1393E5A2-CB16-9EDA-58E1-11BE1224F9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A2F8750-0F35-71C1-B992-E0EC398DCA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BA452B-6883-7645-9755-240B82801609}" type="slidenum">
              <a:rPr lang="en-US" smtClean="0"/>
              <a:t>‹#›</a:t>
            </a:fld>
            <a:endParaRPr lang="en-US"/>
          </a:p>
        </p:txBody>
      </p:sp>
    </p:spTree>
    <p:extLst>
      <p:ext uri="{BB962C8B-B14F-4D97-AF65-F5344CB8AC3E}">
        <p14:creationId xmlns:p14="http://schemas.microsoft.com/office/powerpoint/2010/main" val="782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DB932-1724-2745-06D8-195A3D7E4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3A5DBB-1BCC-95C6-E1FF-275500258BC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C956434-80C9-6C4E-823A-52C70860A907}"/>
              </a:ext>
            </a:extLst>
          </p:cNvPr>
          <p:cNvPicPr>
            <a:picLocks noGrp="1" noChangeAspect="1"/>
          </p:cNvPicPr>
          <p:nvPr>
            <p:ph idx="1"/>
          </p:nvPr>
        </p:nvPicPr>
        <p:blipFill>
          <a:blip r:embed="rId3"/>
          <a:srcRect t="13958" b="43854"/>
          <a:stretch/>
        </p:blipFill>
        <p:spPr>
          <a:xfrm>
            <a:off x="-4368800" y="-994835"/>
            <a:ext cx="18017066" cy="10134601"/>
          </a:xfrm>
        </p:spPr>
      </p:pic>
    </p:spTree>
    <p:extLst>
      <p:ext uri="{BB962C8B-B14F-4D97-AF65-F5344CB8AC3E}">
        <p14:creationId xmlns:p14="http://schemas.microsoft.com/office/powerpoint/2010/main" val="351326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37533" y="0"/>
            <a:ext cx="4116934" cy="6858000"/>
            <a:chOff x="0" y="0"/>
            <a:chExt cx="9102999" cy="15163800"/>
          </a:xfrm>
        </p:grpSpPr>
        <p:sp>
          <p:nvSpPr>
            <p:cNvPr id="3" name="Freeform 3"/>
            <p:cNvSpPr/>
            <p:nvPr/>
          </p:nvSpPr>
          <p:spPr>
            <a:xfrm>
              <a:off x="0" y="0"/>
              <a:ext cx="9102999" cy="15163800"/>
            </a:xfrm>
            <a:custGeom>
              <a:avLst/>
              <a:gdLst/>
              <a:ahLst/>
              <a:cxnLst/>
              <a:rect l="l" t="t" r="r" b="b"/>
              <a:pathLst>
                <a:path w="9102999" h="15163800">
                  <a:moveTo>
                    <a:pt x="9102999" y="254000"/>
                  </a:moveTo>
                  <a:lnTo>
                    <a:pt x="9102999" y="14909800"/>
                  </a:lnTo>
                  <a:cubicBezTo>
                    <a:pt x="9102999" y="15050136"/>
                    <a:pt x="9005311" y="15163800"/>
                    <a:pt x="8884702" y="15163800"/>
                  </a:cubicBezTo>
                  <a:lnTo>
                    <a:pt x="218297" y="15163800"/>
                  </a:lnTo>
                  <a:cubicBezTo>
                    <a:pt x="97688" y="15163800"/>
                    <a:pt x="0" y="15050136"/>
                    <a:pt x="0" y="14909800"/>
                  </a:cubicBezTo>
                  <a:lnTo>
                    <a:pt x="0" y="254000"/>
                  </a:lnTo>
                  <a:cubicBezTo>
                    <a:pt x="0" y="113665"/>
                    <a:pt x="97688" y="0"/>
                    <a:pt x="218297" y="0"/>
                  </a:cubicBezTo>
                  <a:lnTo>
                    <a:pt x="8884702" y="0"/>
                  </a:lnTo>
                  <a:cubicBezTo>
                    <a:pt x="9005311" y="0"/>
                    <a:pt x="9102999" y="113665"/>
                    <a:pt x="9102999" y="254000"/>
                  </a:cubicBezTo>
                  <a:close/>
                </a:path>
              </a:pathLst>
            </a:custGeom>
            <a:blipFill>
              <a:blip r:embed="rId3"/>
              <a:stretch>
                <a:fillRect l="-61194" r="-90247"/>
              </a:stretch>
            </a:blipFill>
            <a:ln w="228600" cap="sq">
              <a:solidFill>
                <a:srgbClr val="FFFFFF"/>
              </a:solidFill>
              <a:prstDash val="solid"/>
              <a:miter/>
            </a:ln>
          </p:spPr>
          <p:txBody>
            <a:bodyPr/>
            <a:lstStyle/>
            <a:p>
              <a:endParaRPr lang="en-US" sz="1200"/>
            </a:p>
          </p:txBody>
        </p:sp>
      </p:grpSp>
      <p:grpSp>
        <p:nvGrpSpPr>
          <p:cNvPr id="4" name="Group 4"/>
          <p:cNvGrpSpPr/>
          <p:nvPr/>
        </p:nvGrpSpPr>
        <p:grpSpPr>
          <a:xfrm>
            <a:off x="8075066" y="0"/>
            <a:ext cx="4116934" cy="6858000"/>
            <a:chOff x="0" y="0"/>
            <a:chExt cx="9102999" cy="15163800"/>
          </a:xfrm>
        </p:grpSpPr>
        <p:sp>
          <p:nvSpPr>
            <p:cNvPr id="5" name="Freeform 5"/>
            <p:cNvSpPr/>
            <p:nvPr/>
          </p:nvSpPr>
          <p:spPr>
            <a:xfrm>
              <a:off x="0" y="0"/>
              <a:ext cx="9102999" cy="15163800"/>
            </a:xfrm>
            <a:custGeom>
              <a:avLst/>
              <a:gdLst/>
              <a:ahLst/>
              <a:cxnLst/>
              <a:rect l="l" t="t" r="r" b="b"/>
              <a:pathLst>
                <a:path w="9102999" h="15163800">
                  <a:moveTo>
                    <a:pt x="9102999" y="254000"/>
                  </a:moveTo>
                  <a:lnTo>
                    <a:pt x="9102999" y="14909800"/>
                  </a:lnTo>
                  <a:cubicBezTo>
                    <a:pt x="9102999" y="15050136"/>
                    <a:pt x="9005311" y="15163800"/>
                    <a:pt x="8884702" y="15163800"/>
                  </a:cubicBezTo>
                  <a:lnTo>
                    <a:pt x="218297" y="15163800"/>
                  </a:lnTo>
                  <a:cubicBezTo>
                    <a:pt x="97688" y="15163800"/>
                    <a:pt x="0" y="15050136"/>
                    <a:pt x="0" y="14909800"/>
                  </a:cubicBezTo>
                  <a:lnTo>
                    <a:pt x="0" y="254000"/>
                  </a:lnTo>
                  <a:cubicBezTo>
                    <a:pt x="0" y="113665"/>
                    <a:pt x="97688" y="0"/>
                    <a:pt x="218297" y="0"/>
                  </a:cubicBezTo>
                  <a:lnTo>
                    <a:pt x="8884702" y="0"/>
                  </a:lnTo>
                  <a:cubicBezTo>
                    <a:pt x="9005311" y="0"/>
                    <a:pt x="9102999" y="113665"/>
                    <a:pt x="9102999" y="254000"/>
                  </a:cubicBezTo>
                  <a:close/>
                </a:path>
              </a:pathLst>
            </a:custGeom>
            <a:blipFill>
              <a:blip r:embed="rId4"/>
              <a:stretch>
                <a:fillRect l="-101895" r="-47663"/>
              </a:stretch>
            </a:blipFill>
            <a:ln w="228600" cap="sq">
              <a:solidFill>
                <a:srgbClr val="FFFFFF"/>
              </a:solidFill>
              <a:prstDash val="solid"/>
              <a:miter/>
            </a:ln>
          </p:spPr>
          <p:txBody>
            <a:bodyPr/>
            <a:lstStyle/>
            <a:p>
              <a:endParaRPr lang="en-US" sz="1200"/>
            </a:p>
          </p:txBody>
        </p:sp>
      </p:grpSp>
      <p:grpSp>
        <p:nvGrpSpPr>
          <p:cNvPr id="6" name="Group 6"/>
          <p:cNvGrpSpPr/>
          <p:nvPr/>
        </p:nvGrpSpPr>
        <p:grpSpPr>
          <a:xfrm>
            <a:off x="0" y="0"/>
            <a:ext cx="4116934" cy="6858000"/>
            <a:chOff x="0" y="0"/>
            <a:chExt cx="9102999" cy="15163800"/>
          </a:xfrm>
        </p:grpSpPr>
        <p:sp>
          <p:nvSpPr>
            <p:cNvPr id="7" name="Freeform 7"/>
            <p:cNvSpPr/>
            <p:nvPr/>
          </p:nvSpPr>
          <p:spPr>
            <a:xfrm>
              <a:off x="0" y="0"/>
              <a:ext cx="9102999" cy="15163800"/>
            </a:xfrm>
            <a:custGeom>
              <a:avLst/>
              <a:gdLst/>
              <a:ahLst/>
              <a:cxnLst/>
              <a:rect l="l" t="t" r="r" b="b"/>
              <a:pathLst>
                <a:path w="9102999" h="15163800">
                  <a:moveTo>
                    <a:pt x="9102999" y="254000"/>
                  </a:moveTo>
                  <a:lnTo>
                    <a:pt x="9102999" y="14909800"/>
                  </a:lnTo>
                  <a:cubicBezTo>
                    <a:pt x="9102999" y="15050136"/>
                    <a:pt x="9005311" y="15163800"/>
                    <a:pt x="8884702" y="15163800"/>
                  </a:cubicBezTo>
                  <a:lnTo>
                    <a:pt x="218297" y="15163800"/>
                  </a:lnTo>
                  <a:cubicBezTo>
                    <a:pt x="97688" y="15163800"/>
                    <a:pt x="0" y="15050136"/>
                    <a:pt x="0" y="14909800"/>
                  </a:cubicBezTo>
                  <a:lnTo>
                    <a:pt x="0" y="254000"/>
                  </a:lnTo>
                  <a:cubicBezTo>
                    <a:pt x="0" y="113665"/>
                    <a:pt x="97688" y="0"/>
                    <a:pt x="218297" y="0"/>
                  </a:cubicBezTo>
                  <a:lnTo>
                    <a:pt x="8884702" y="0"/>
                  </a:lnTo>
                  <a:cubicBezTo>
                    <a:pt x="9005311" y="0"/>
                    <a:pt x="9102999" y="113665"/>
                    <a:pt x="9102999" y="254000"/>
                  </a:cubicBezTo>
                  <a:close/>
                </a:path>
              </a:pathLst>
            </a:custGeom>
            <a:blipFill>
              <a:blip r:embed="rId5"/>
              <a:stretch>
                <a:fillRect l="-63836" r="-63836"/>
              </a:stretch>
            </a:blipFill>
            <a:ln w="228600" cap="sq">
              <a:solidFill>
                <a:srgbClr val="FFFFFF"/>
              </a:solidFill>
              <a:prstDash val="solid"/>
              <a:miter/>
            </a:ln>
          </p:spPr>
          <p:txBody>
            <a:bodyPr/>
            <a:lstStyle/>
            <a:p>
              <a:endParaRPr lang="en-US" sz="1200" dirty="0"/>
            </a:p>
          </p:txBody>
        </p:sp>
      </p:grpSp>
      <p:grpSp>
        <p:nvGrpSpPr>
          <p:cNvPr id="14" name="Group 13">
            <a:extLst>
              <a:ext uri="{FF2B5EF4-FFF2-40B4-BE49-F238E27FC236}">
                <a16:creationId xmlns:a16="http://schemas.microsoft.com/office/drawing/2014/main" id="{756FF279-ACF0-865E-928C-15148EF68185}"/>
              </a:ext>
            </a:extLst>
          </p:cNvPr>
          <p:cNvGrpSpPr/>
          <p:nvPr/>
        </p:nvGrpSpPr>
        <p:grpSpPr>
          <a:xfrm>
            <a:off x="-1767046" y="2243691"/>
            <a:ext cx="6526979" cy="2086871"/>
            <a:chOff x="-1767046" y="2243691"/>
            <a:chExt cx="6526979" cy="2086871"/>
          </a:xfrm>
        </p:grpSpPr>
        <p:sp>
          <p:nvSpPr>
            <p:cNvPr id="15" name="Oval 14">
              <a:extLst>
                <a:ext uri="{FF2B5EF4-FFF2-40B4-BE49-F238E27FC236}">
                  <a16:creationId xmlns:a16="http://schemas.microsoft.com/office/drawing/2014/main" id="{2FB0C210-7411-6D45-C8B9-B726DBBB8411}"/>
                </a:ext>
              </a:extLst>
            </p:cNvPr>
            <p:cNvSpPr/>
            <p:nvPr/>
          </p:nvSpPr>
          <p:spPr>
            <a:xfrm>
              <a:off x="480950" y="2243691"/>
              <a:ext cx="2086871" cy="2086871"/>
            </a:xfrm>
            <a:prstGeom prst="ellipse">
              <a:avLst/>
            </a:prstGeom>
            <a:solidFill>
              <a:srgbClr val="009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B81F9AD-8A27-891D-6BA6-CC4D3766E4CE}"/>
                </a:ext>
              </a:extLst>
            </p:cNvPr>
            <p:cNvSpPr txBox="1"/>
            <p:nvPr/>
          </p:nvSpPr>
          <p:spPr>
            <a:xfrm>
              <a:off x="-1767046" y="3384443"/>
              <a:ext cx="6526979" cy="461665"/>
            </a:xfrm>
            <a:prstGeom prst="rect">
              <a:avLst/>
            </a:prstGeom>
            <a:noFill/>
          </p:spPr>
          <p:txBody>
            <a:bodyPr wrap="square" rtlCol="0">
              <a:spAutoFit/>
            </a:bodyPr>
            <a:lstStyle/>
            <a:p>
              <a:pPr algn="ctr"/>
              <a:r>
                <a:rPr lang="en-US" sz="2400" b="1" dirty="0">
                  <a:solidFill>
                    <a:schemeClr val="bg1"/>
                  </a:solidFill>
                  <a:latin typeface="Montserrat" pitchFamily="2" charset="77"/>
                </a:rPr>
                <a:t>RESTORE</a:t>
              </a:r>
            </a:p>
          </p:txBody>
        </p:sp>
        <p:pic>
          <p:nvPicPr>
            <p:cNvPr id="17" name="Picture 16" descr="Diagram&#10;&#10;Description automatically generated">
              <a:extLst>
                <a:ext uri="{FF2B5EF4-FFF2-40B4-BE49-F238E27FC236}">
                  <a16:creationId xmlns:a16="http://schemas.microsoft.com/office/drawing/2014/main" id="{EE69148F-3505-F762-A598-0D82EB9F77A8}"/>
                </a:ext>
              </a:extLst>
            </p:cNvPr>
            <p:cNvPicPr>
              <a:picLocks noChangeAspect="1"/>
            </p:cNvPicPr>
            <p:nvPr/>
          </p:nvPicPr>
          <p:blipFill rotWithShape="1">
            <a:blip r:embed="rId6"/>
            <a:srcRect l="11813" t="30050" r="82144" b="62665"/>
            <a:stretch>
              <a:fillRect/>
            </a:stretch>
          </p:blipFill>
          <p:spPr>
            <a:xfrm>
              <a:off x="980642" y="2569876"/>
              <a:ext cx="1002940" cy="85476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37533" y="0"/>
            <a:ext cx="4116934" cy="6858000"/>
            <a:chOff x="0" y="0"/>
            <a:chExt cx="9102999" cy="15163800"/>
          </a:xfrm>
        </p:grpSpPr>
        <p:sp>
          <p:nvSpPr>
            <p:cNvPr id="3" name="Freeform 3"/>
            <p:cNvSpPr/>
            <p:nvPr/>
          </p:nvSpPr>
          <p:spPr>
            <a:xfrm>
              <a:off x="0" y="0"/>
              <a:ext cx="9102999" cy="15163800"/>
            </a:xfrm>
            <a:custGeom>
              <a:avLst/>
              <a:gdLst/>
              <a:ahLst/>
              <a:cxnLst/>
              <a:rect l="l" t="t" r="r" b="b"/>
              <a:pathLst>
                <a:path w="9102999" h="15163800">
                  <a:moveTo>
                    <a:pt x="9102999" y="254000"/>
                  </a:moveTo>
                  <a:lnTo>
                    <a:pt x="9102999" y="14909800"/>
                  </a:lnTo>
                  <a:cubicBezTo>
                    <a:pt x="9102999" y="15050136"/>
                    <a:pt x="9005311" y="15163800"/>
                    <a:pt x="8884702" y="15163800"/>
                  </a:cubicBezTo>
                  <a:lnTo>
                    <a:pt x="218297" y="15163800"/>
                  </a:lnTo>
                  <a:cubicBezTo>
                    <a:pt x="97688" y="15163800"/>
                    <a:pt x="0" y="15050136"/>
                    <a:pt x="0" y="14909800"/>
                  </a:cubicBezTo>
                  <a:lnTo>
                    <a:pt x="0" y="254000"/>
                  </a:lnTo>
                  <a:cubicBezTo>
                    <a:pt x="0" y="113665"/>
                    <a:pt x="97688" y="0"/>
                    <a:pt x="218297" y="0"/>
                  </a:cubicBezTo>
                  <a:lnTo>
                    <a:pt x="8884702" y="0"/>
                  </a:lnTo>
                  <a:cubicBezTo>
                    <a:pt x="9005311" y="0"/>
                    <a:pt x="9102999" y="113665"/>
                    <a:pt x="9102999" y="254000"/>
                  </a:cubicBezTo>
                  <a:close/>
                </a:path>
              </a:pathLst>
            </a:custGeom>
            <a:blipFill>
              <a:blip r:embed="rId3"/>
              <a:stretch>
                <a:fillRect l="-5561" r="-5561"/>
              </a:stretch>
            </a:blipFill>
            <a:ln w="228600" cap="sq">
              <a:solidFill>
                <a:srgbClr val="FFFFFF"/>
              </a:solidFill>
              <a:prstDash val="solid"/>
              <a:miter/>
            </a:ln>
          </p:spPr>
          <p:txBody>
            <a:bodyPr/>
            <a:lstStyle/>
            <a:p>
              <a:endParaRPr lang="en-US" sz="1200"/>
            </a:p>
          </p:txBody>
        </p:sp>
      </p:grpSp>
      <p:grpSp>
        <p:nvGrpSpPr>
          <p:cNvPr id="4" name="Group 4"/>
          <p:cNvGrpSpPr/>
          <p:nvPr/>
        </p:nvGrpSpPr>
        <p:grpSpPr>
          <a:xfrm>
            <a:off x="8075066" y="0"/>
            <a:ext cx="4116934" cy="6858000"/>
            <a:chOff x="0" y="0"/>
            <a:chExt cx="9102999" cy="15163800"/>
          </a:xfrm>
        </p:grpSpPr>
        <p:sp>
          <p:nvSpPr>
            <p:cNvPr id="5" name="Freeform 5"/>
            <p:cNvSpPr/>
            <p:nvPr/>
          </p:nvSpPr>
          <p:spPr>
            <a:xfrm>
              <a:off x="0" y="0"/>
              <a:ext cx="9102999" cy="15163800"/>
            </a:xfrm>
            <a:custGeom>
              <a:avLst/>
              <a:gdLst/>
              <a:ahLst/>
              <a:cxnLst/>
              <a:rect l="l" t="t" r="r" b="b"/>
              <a:pathLst>
                <a:path w="9102999" h="15163800">
                  <a:moveTo>
                    <a:pt x="9102999" y="254000"/>
                  </a:moveTo>
                  <a:lnTo>
                    <a:pt x="9102999" y="14909800"/>
                  </a:lnTo>
                  <a:cubicBezTo>
                    <a:pt x="9102999" y="15050136"/>
                    <a:pt x="9005311" y="15163800"/>
                    <a:pt x="8884702" y="15163800"/>
                  </a:cubicBezTo>
                  <a:lnTo>
                    <a:pt x="218297" y="15163800"/>
                  </a:lnTo>
                  <a:cubicBezTo>
                    <a:pt x="97688" y="15163800"/>
                    <a:pt x="0" y="15050136"/>
                    <a:pt x="0" y="14909800"/>
                  </a:cubicBezTo>
                  <a:lnTo>
                    <a:pt x="0" y="254000"/>
                  </a:lnTo>
                  <a:cubicBezTo>
                    <a:pt x="0" y="113665"/>
                    <a:pt x="97688" y="0"/>
                    <a:pt x="218297" y="0"/>
                  </a:cubicBezTo>
                  <a:lnTo>
                    <a:pt x="8884702" y="0"/>
                  </a:lnTo>
                  <a:cubicBezTo>
                    <a:pt x="9005311" y="0"/>
                    <a:pt x="9102999" y="113665"/>
                    <a:pt x="9102999" y="254000"/>
                  </a:cubicBezTo>
                  <a:close/>
                </a:path>
              </a:pathLst>
            </a:custGeom>
            <a:blipFill>
              <a:blip r:embed="rId4"/>
              <a:stretch>
                <a:fillRect l="-86556" r="-63314"/>
              </a:stretch>
            </a:blipFill>
            <a:ln w="228600" cap="sq">
              <a:solidFill>
                <a:srgbClr val="FFFFFF"/>
              </a:solidFill>
              <a:prstDash val="solid"/>
              <a:miter/>
            </a:ln>
          </p:spPr>
          <p:txBody>
            <a:bodyPr/>
            <a:lstStyle/>
            <a:p>
              <a:endParaRPr lang="en-US" sz="1200"/>
            </a:p>
          </p:txBody>
        </p:sp>
      </p:grpSp>
      <p:grpSp>
        <p:nvGrpSpPr>
          <p:cNvPr id="6" name="Group 6"/>
          <p:cNvGrpSpPr/>
          <p:nvPr/>
        </p:nvGrpSpPr>
        <p:grpSpPr>
          <a:xfrm>
            <a:off x="0" y="0"/>
            <a:ext cx="4116934" cy="6858000"/>
            <a:chOff x="0" y="0"/>
            <a:chExt cx="9102999" cy="15163800"/>
          </a:xfrm>
        </p:grpSpPr>
        <p:sp>
          <p:nvSpPr>
            <p:cNvPr id="7" name="Freeform 7"/>
            <p:cNvSpPr/>
            <p:nvPr/>
          </p:nvSpPr>
          <p:spPr>
            <a:xfrm>
              <a:off x="0" y="0"/>
              <a:ext cx="9102999" cy="15163800"/>
            </a:xfrm>
            <a:custGeom>
              <a:avLst/>
              <a:gdLst/>
              <a:ahLst/>
              <a:cxnLst/>
              <a:rect l="l" t="t" r="r" b="b"/>
              <a:pathLst>
                <a:path w="9102999" h="15163800">
                  <a:moveTo>
                    <a:pt x="9102999" y="254000"/>
                  </a:moveTo>
                  <a:lnTo>
                    <a:pt x="9102999" y="14909800"/>
                  </a:lnTo>
                  <a:cubicBezTo>
                    <a:pt x="9102999" y="15050136"/>
                    <a:pt x="9005311" y="15163800"/>
                    <a:pt x="8884702" y="15163800"/>
                  </a:cubicBezTo>
                  <a:lnTo>
                    <a:pt x="218297" y="15163800"/>
                  </a:lnTo>
                  <a:cubicBezTo>
                    <a:pt x="97688" y="15163800"/>
                    <a:pt x="0" y="15050136"/>
                    <a:pt x="0" y="14909800"/>
                  </a:cubicBezTo>
                  <a:lnTo>
                    <a:pt x="0" y="254000"/>
                  </a:lnTo>
                  <a:cubicBezTo>
                    <a:pt x="0" y="113665"/>
                    <a:pt x="97688" y="0"/>
                    <a:pt x="218297" y="0"/>
                  </a:cubicBezTo>
                  <a:lnTo>
                    <a:pt x="8884702" y="0"/>
                  </a:lnTo>
                  <a:cubicBezTo>
                    <a:pt x="9005311" y="0"/>
                    <a:pt x="9102999" y="113665"/>
                    <a:pt x="9102999" y="254000"/>
                  </a:cubicBezTo>
                  <a:close/>
                </a:path>
              </a:pathLst>
            </a:custGeom>
            <a:blipFill>
              <a:blip r:embed="rId5"/>
              <a:stretch>
                <a:fillRect l="-74821" r="-74821"/>
              </a:stretch>
            </a:blipFill>
            <a:ln w="228600" cap="sq">
              <a:solidFill>
                <a:srgbClr val="FFFFFF"/>
              </a:solidFill>
              <a:prstDash val="solid"/>
              <a:miter/>
            </a:ln>
          </p:spPr>
          <p:txBody>
            <a:bodyPr/>
            <a:lstStyle/>
            <a:p>
              <a:endParaRPr lang="en-US" sz="1200"/>
            </a:p>
          </p:txBody>
        </p:sp>
      </p:grpSp>
      <p:grpSp>
        <p:nvGrpSpPr>
          <p:cNvPr id="14" name="Group 13">
            <a:extLst>
              <a:ext uri="{FF2B5EF4-FFF2-40B4-BE49-F238E27FC236}">
                <a16:creationId xmlns:a16="http://schemas.microsoft.com/office/drawing/2014/main" id="{77477C5A-ABC9-AC5C-A93B-AEED72EAC0DF}"/>
              </a:ext>
            </a:extLst>
          </p:cNvPr>
          <p:cNvGrpSpPr/>
          <p:nvPr/>
        </p:nvGrpSpPr>
        <p:grpSpPr>
          <a:xfrm>
            <a:off x="-1767046" y="2243691"/>
            <a:ext cx="6526979" cy="2086871"/>
            <a:chOff x="-1767046" y="2243691"/>
            <a:chExt cx="6526979" cy="2086871"/>
          </a:xfrm>
        </p:grpSpPr>
        <p:sp>
          <p:nvSpPr>
            <p:cNvPr id="15" name="Oval 14">
              <a:extLst>
                <a:ext uri="{FF2B5EF4-FFF2-40B4-BE49-F238E27FC236}">
                  <a16:creationId xmlns:a16="http://schemas.microsoft.com/office/drawing/2014/main" id="{32AC97FB-5FC4-1406-9CA8-EB8B2033CDB3}"/>
                </a:ext>
              </a:extLst>
            </p:cNvPr>
            <p:cNvSpPr/>
            <p:nvPr/>
          </p:nvSpPr>
          <p:spPr>
            <a:xfrm>
              <a:off x="480950" y="2243691"/>
              <a:ext cx="2086871" cy="2086871"/>
            </a:xfrm>
            <a:prstGeom prst="ellipse">
              <a:avLst/>
            </a:prstGeom>
            <a:solidFill>
              <a:srgbClr val="009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1D5FE6A-5C75-F001-B3F5-EF79AF94B95B}"/>
                </a:ext>
              </a:extLst>
            </p:cNvPr>
            <p:cNvSpPr txBox="1"/>
            <p:nvPr/>
          </p:nvSpPr>
          <p:spPr>
            <a:xfrm>
              <a:off x="-1767046" y="3384443"/>
              <a:ext cx="6526979" cy="461665"/>
            </a:xfrm>
            <a:prstGeom prst="rect">
              <a:avLst/>
            </a:prstGeom>
            <a:noFill/>
          </p:spPr>
          <p:txBody>
            <a:bodyPr wrap="square" rtlCol="0">
              <a:spAutoFit/>
            </a:bodyPr>
            <a:lstStyle/>
            <a:p>
              <a:pPr algn="ctr"/>
              <a:r>
                <a:rPr lang="en-US" sz="2400" b="1" dirty="0">
                  <a:solidFill>
                    <a:schemeClr val="bg1"/>
                  </a:solidFill>
                  <a:latin typeface="Montserrat" pitchFamily="2" charset="77"/>
                </a:rPr>
                <a:t>RESTORE</a:t>
              </a:r>
            </a:p>
          </p:txBody>
        </p:sp>
        <p:pic>
          <p:nvPicPr>
            <p:cNvPr id="17" name="Picture 16" descr="Diagram&#10;&#10;Description automatically generated">
              <a:extLst>
                <a:ext uri="{FF2B5EF4-FFF2-40B4-BE49-F238E27FC236}">
                  <a16:creationId xmlns:a16="http://schemas.microsoft.com/office/drawing/2014/main" id="{D35E1D70-D972-91CD-497D-8835EE27E837}"/>
                </a:ext>
              </a:extLst>
            </p:cNvPr>
            <p:cNvPicPr>
              <a:picLocks noChangeAspect="1"/>
            </p:cNvPicPr>
            <p:nvPr/>
          </p:nvPicPr>
          <p:blipFill rotWithShape="1">
            <a:blip r:embed="rId6"/>
            <a:srcRect l="11813" t="30050" r="82144" b="62665"/>
            <a:stretch>
              <a:fillRect/>
            </a:stretch>
          </p:blipFill>
          <p:spPr>
            <a:xfrm>
              <a:off x="980642" y="2569876"/>
              <a:ext cx="1002940" cy="85476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a:ln w="228600" cap="sq">
            <a:solidFill>
              <a:srgbClr val="FFFFFF"/>
            </a:solidFill>
            <a:prstDash val="solid"/>
            <a:miter/>
          </a:ln>
        </p:spPr>
        <p:txBody>
          <a:bodyPr/>
          <a:lstStyle/>
          <a:p>
            <a:endParaRPr lang="en-US" sz="1200"/>
          </a:p>
        </p:txBody>
      </p:sp>
      <p:grpSp>
        <p:nvGrpSpPr>
          <p:cNvPr id="7" name="Group 6">
            <a:extLst>
              <a:ext uri="{FF2B5EF4-FFF2-40B4-BE49-F238E27FC236}">
                <a16:creationId xmlns:a16="http://schemas.microsoft.com/office/drawing/2014/main" id="{BE1D3978-22F7-FCDB-287C-9FE19CD28892}"/>
              </a:ext>
            </a:extLst>
          </p:cNvPr>
          <p:cNvGrpSpPr/>
          <p:nvPr/>
        </p:nvGrpSpPr>
        <p:grpSpPr>
          <a:xfrm>
            <a:off x="-1767046" y="2243691"/>
            <a:ext cx="6526979" cy="2086871"/>
            <a:chOff x="-1767046" y="2243691"/>
            <a:chExt cx="6526979" cy="2086871"/>
          </a:xfrm>
        </p:grpSpPr>
        <p:sp>
          <p:nvSpPr>
            <p:cNvPr id="8" name="Oval 7">
              <a:extLst>
                <a:ext uri="{FF2B5EF4-FFF2-40B4-BE49-F238E27FC236}">
                  <a16:creationId xmlns:a16="http://schemas.microsoft.com/office/drawing/2014/main" id="{09A0E181-B7D3-DFDF-7830-C99D07D81DEB}"/>
                </a:ext>
              </a:extLst>
            </p:cNvPr>
            <p:cNvSpPr/>
            <p:nvPr/>
          </p:nvSpPr>
          <p:spPr>
            <a:xfrm>
              <a:off x="480950" y="2243691"/>
              <a:ext cx="2086871" cy="2086871"/>
            </a:xfrm>
            <a:prstGeom prst="ellipse">
              <a:avLst/>
            </a:prstGeom>
            <a:solidFill>
              <a:srgbClr val="009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D2F12B6-8B6C-81E2-8945-7B714AB322DB}"/>
                </a:ext>
              </a:extLst>
            </p:cNvPr>
            <p:cNvSpPr txBox="1"/>
            <p:nvPr/>
          </p:nvSpPr>
          <p:spPr>
            <a:xfrm>
              <a:off x="-1767046" y="3384443"/>
              <a:ext cx="6526979" cy="461665"/>
            </a:xfrm>
            <a:prstGeom prst="rect">
              <a:avLst/>
            </a:prstGeom>
            <a:noFill/>
          </p:spPr>
          <p:txBody>
            <a:bodyPr wrap="square" rtlCol="0">
              <a:spAutoFit/>
            </a:bodyPr>
            <a:lstStyle/>
            <a:p>
              <a:pPr algn="ctr"/>
              <a:r>
                <a:rPr lang="en-US" sz="2400" b="1" dirty="0">
                  <a:solidFill>
                    <a:schemeClr val="bg1"/>
                  </a:solidFill>
                  <a:latin typeface="Montserrat" pitchFamily="2" charset="77"/>
                </a:rPr>
                <a:t>RESTORE</a:t>
              </a:r>
            </a:p>
          </p:txBody>
        </p:sp>
        <p:pic>
          <p:nvPicPr>
            <p:cNvPr id="10" name="Picture 9" descr="Diagram&#10;&#10;Description automatically generated">
              <a:extLst>
                <a:ext uri="{FF2B5EF4-FFF2-40B4-BE49-F238E27FC236}">
                  <a16:creationId xmlns:a16="http://schemas.microsoft.com/office/drawing/2014/main" id="{0374E2C2-EB09-6D5C-0B1F-FDEFAD0E926A}"/>
                </a:ext>
              </a:extLst>
            </p:cNvPr>
            <p:cNvPicPr>
              <a:picLocks noChangeAspect="1"/>
            </p:cNvPicPr>
            <p:nvPr/>
          </p:nvPicPr>
          <p:blipFill rotWithShape="1">
            <a:blip r:embed="rId4"/>
            <a:srcRect l="11813" t="30050" r="82144" b="62665"/>
            <a:stretch>
              <a:fillRect/>
            </a:stretch>
          </p:blipFill>
          <p:spPr>
            <a:xfrm>
              <a:off x="980642" y="2569876"/>
              <a:ext cx="1002940" cy="85476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E218E-B86D-4565-2AAF-79A8756E26FD}"/>
            </a:ext>
          </a:extLst>
        </p:cNvPr>
        <p:cNvGrpSpPr/>
        <p:nvPr/>
      </p:nvGrpSpPr>
      <p:grpSpPr>
        <a:xfrm>
          <a:off x="0" y="0"/>
          <a:ext cx="0" cy="0"/>
          <a:chOff x="0" y="0"/>
          <a:chExt cx="0" cy="0"/>
        </a:xfrm>
      </p:grpSpPr>
      <p:pic>
        <p:nvPicPr>
          <p:cNvPr id="7" name="Picture 6" descr="Diagram">
            <a:extLst>
              <a:ext uri="{FF2B5EF4-FFF2-40B4-BE49-F238E27FC236}">
                <a16:creationId xmlns:a16="http://schemas.microsoft.com/office/drawing/2014/main" id="{32C6DF55-CEB2-AD98-E46B-78F637B673D0}"/>
              </a:ext>
            </a:extLst>
          </p:cNvPr>
          <p:cNvPicPr>
            <a:picLocks noChangeAspect="1"/>
          </p:cNvPicPr>
          <p:nvPr/>
        </p:nvPicPr>
        <p:blipFill>
          <a:blip r:embed="rId3"/>
          <a:stretch>
            <a:fillRect/>
          </a:stretch>
        </p:blipFill>
        <p:spPr>
          <a:xfrm>
            <a:off x="3696163" y="95027"/>
            <a:ext cx="7729128" cy="6956872"/>
          </a:xfrm>
          <a:prstGeom prst="rect">
            <a:avLst/>
          </a:prstGeom>
        </p:spPr>
      </p:pic>
      <p:grpSp>
        <p:nvGrpSpPr>
          <p:cNvPr id="11" name="Group 10">
            <a:extLst>
              <a:ext uri="{FF2B5EF4-FFF2-40B4-BE49-F238E27FC236}">
                <a16:creationId xmlns:a16="http://schemas.microsoft.com/office/drawing/2014/main" id="{F83B4E02-D5DD-8953-65D9-C92DFFF565D3}"/>
              </a:ext>
            </a:extLst>
          </p:cNvPr>
          <p:cNvGrpSpPr/>
          <p:nvPr/>
        </p:nvGrpSpPr>
        <p:grpSpPr>
          <a:xfrm>
            <a:off x="-1767046" y="2243691"/>
            <a:ext cx="6526979" cy="2086871"/>
            <a:chOff x="-1767046" y="2243691"/>
            <a:chExt cx="6526979" cy="2086871"/>
          </a:xfrm>
        </p:grpSpPr>
        <p:sp>
          <p:nvSpPr>
            <p:cNvPr id="12" name="Oval 11">
              <a:extLst>
                <a:ext uri="{FF2B5EF4-FFF2-40B4-BE49-F238E27FC236}">
                  <a16:creationId xmlns:a16="http://schemas.microsoft.com/office/drawing/2014/main" id="{59A6A3B7-6F16-3F10-16BA-4CBB87F7C230}"/>
                </a:ext>
              </a:extLst>
            </p:cNvPr>
            <p:cNvSpPr/>
            <p:nvPr/>
          </p:nvSpPr>
          <p:spPr>
            <a:xfrm>
              <a:off x="480950" y="2243691"/>
              <a:ext cx="2086871" cy="2086871"/>
            </a:xfrm>
            <a:prstGeom prst="ellipse">
              <a:avLst/>
            </a:prstGeom>
            <a:solidFill>
              <a:srgbClr val="009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BC8F284-9AD0-BF0B-911F-81CEFF170E25}"/>
                </a:ext>
              </a:extLst>
            </p:cNvPr>
            <p:cNvSpPr txBox="1"/>
            <p:nvPr/>
          </p:nvSpPr>
          <p:spPr>
            <a:xfrm>
              <a:off x="-1767046" y="3384443"/>
              <a:ext cx="6526979" cy="461665"/>
            </a:xfrm>
            <a:prstGeom prst="rect">
              <a:avLst/>
            </a:prstGeom>
            <a:noFill/>
          </p:spPr>
          <p:txBody>
            <a:bodyPr wrap="square" rtlCol="0">
              <a:spAutoFit/>
            </a:bodyPr>
            <a:lstStyle/>
            <a:p>
              <a:pPr algn="ctr"/>
              <a:r>
                <a:rPr lang="en-US" sz="2400" b="1" dirty="0">
                  <a:solidFill>
                    <a:schemeClr val="bg1"/>
                  </a:solidFill>
                  <a:latin typeface="Montserrat" pitchFamily="2" charset="77"/>
                </a:rPr>
                <a:t>RESTORE</a:t>
              </a:r>
            </a:p>
          </p:txBody>
        </p:sp>
        <p:pic>
          <p:nvPicPr>
            <p:cNvPr id="14" name="Picture 13" descr="Diagram&#10;&#10;Description automatically generated">
              <a:extLst>
                <a:ext uri="{FF2B5EF4-FFF2-40B4-BE49-F238E27FC236}">
                  <a16:creationId xmlns:a16="http://schemas.microsoft.com/office/drawing/2014/main" id="{119FBD9C-DFBE-F2BE-B530-8BBBC9BBD512}"/>
                </a:ext>
              </a:extLst>
            </p:cNvPr>
            <p:cNvPicPr>
              <a:picLocks noChangeAspect="1"/>
            </p:cNvPicPr>
            <p:nvPr/>
          </p:nvPicPr>
          <p:blipFill rotWithShape="1">
            <a:blip r:embed="rId4"/>
            <a:srcRect l="11813" t="30050" r="82144" b="62665"/>
            <a:stretch>
              <a:fillRect/>
            </a:stretch>
          </p:blipFill>
          <p:spPr>
            <a:xfrm>
              <a:off x="980642" y="2569876"/>
              <a:ext cx="1002940" cy="854766"/>
            </a:xfrm>
            <a:prstGeom prst="rect">
              <a:avLst/>
            </a:prstGeom>
          </p:spPr>
        </p:pic>
      </p:grpSp>
    </p:spTree>
    <p:extLst>
      <p:ext uri="{BB962C8B-B14F-4D97-AF65-F5344CB8AC3E}">
        <p14:creationId xmlns:p14="http://schemas.microsoft.com/office/powerpoint/2010/main" val="140038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icycle leaning against a stone wall&#10;&#10;AI-generated content may be incorrect.">
            <a:extLst>
              <a:ext uri="{FF2B5EF4-FFF2-40B4-BE49-F238E27FC236}">
                <a16:creationId xmlns:a16="http://schemas.microsoft.com/office/drawing/2014/main" id="{D3C07AEB-A9D9-A63D-4B25-3D2AD339769C}"/>
              </a:ext>
            </a:extLst>
          </p:cNvPr>
          <p:cNvPicPr>
            <a:picLocks noChangeAspect="1"/>
          </p:cNvPicPr>
          <p:nvPr/>
        </p:nvPicPr>
        <p:blipFill>
          <a:blip r:embed="rId3"/>
          <a:srcRect t="22708"/>
          <a:stretch>
            <a:fillRect/>
          </a:stretch>
        </p:blipFill>
        <p:spPr>
          <a:xfrm>
            <a:off x="-1524" y="-209550"/>
            <a:ext cx="12192000" cy="7067550"/>
          </a:xfrm>
          <a:prstGeom prst="rect">
            <a:avLst/>
          </a:prstGeom>
        </p:spPr>
      </p:pic>
      <p:grpSp>
        <p:nvGrpSpPr>
          <p:cNvPr id="10" name="Group 9">
            <a:extLst>
              <a:ext uri="{FF2B5EF4-FFF2-40B4-BE49-F238E27FC236}">
                <a16:creationId xmlns:a16="http://schemas.microsoft.com/office/drawing/2014/main" id="{A032C6AE-FB32-405F-40C6-2ADA5959E757}"/>
              </a:ext>
            </a:extLst>
          </p:cNvPr>
          <p:cNvGrpSpPr/>
          <p:nvPr/>
        </p:nvGrpSpPr>
        <p:grpSpPr>
          <a:xfrm>
            <a:off x="-1767046" y="2243691"/>
            <a:ext cx="6526979" cy="2086871"/>
            <a:chOff x="-1767046" y="2243691"/>
            <a:chExt cx="6526979" cy="2086871"/>
          </a:xfrm>
        </p:grpSpPr>
        <p:sp>
          <p:nvSpPr>
            <p:cNvPr id="11" name="Oval 10">
              <a:extLst>
                <a:ext uri="{FF2B5EF4-FFF2-40B4-BE49-F238E27FC236}">
                  <a16:creationId xmlns:a16="http://schemas.microsoft.com/office/drawing/2014/main" id="{C77D267E-0498-4151-8EA1-77E98C49CC2B}"/>
                </a:ext>
              </a:extLst>
            </p:cNvPr>
            <p:cNvSpPr/>
            <p:nvPr/>
          </p:nvSpPr>
          <p:spPr>
            <a:xfrm>
              <a:off x="480950" y="2243691"/>
              <a:ext cx="2086871" cy="2086871"/>
            </a:xfrm>
            <a:prstGeom prst="ellipse">
              <a:avLst/>
            </a:prstGeom>
            <a:solidFill>
              <a:srgbClr val="009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612BB6D-80E8-2477-546C-233043F329B3}"/>
                </a:ext>
              </a:extLst>
            </p:cNvPr>
            <p:cNvSpPr txBox="1"/>
            <p:nvPr/>
          </p:nvSpPr>
          <p:spPr>
            <a:xfrm>
              <a:off x="-1767046" y="3384443"/>
              <a:ext cx="6526979" cy="461665"/>
            </a:xfrm>
            <a:prstGeom prst="rect">
              <a:avLst/>
            </a:prstGeom>
            <a:noFill/>
          </p:spPr>
          <p:txBody>
            <a:bodyPr wrap="square" rtlCol="0">
              <a:spAutoFit/>
            </a:bodyPr>
            <a:lstStyle/>
            <a:p>
              <a:pPr algn="ctr"/>
              <a:r>
                <a:rPr lang="en-US" sz="2400" b="1" dirty="0">
                  <a:solidFill>
                    <a:schemeClr val="bg1"/>
                  </a:solidFill>
                  <a:latin typeface="Montserrat" pitchFamily="2" charset="77"/>
                </a:rPr>
                <a:t>RESTORE</a:t>
              </a:r>
            </a:p>
          </p:txBody>
        </p:sp>
        <p:pic>
          <p:nvPicPr>
            <p:cNvPr id="13" name="Picture 12" descr="Diagram&#10;&#10;Description automatically generated">
              <a:extLst>
                <a:ext uri="{FF2B5EF4-FFF2-40B4-BE49-F238E27FC236}">
                  <a16:creationId xmlns:a16="http://schemas.microsoft.com/office/drawing/2014/main" id="{83ADA47E-BE7A-BD13-65F3-BE1BAC7A62E9}"/>
                </a:ext>
              </a:extLst>
            </p:cNvPr>
            <p:cNvPicPr>
              <a:picLocks noChangeAspect="1"/>
            </p:cNvPicPr>
            <p:nvPr/>
          </p:nvPicPr>
          <p:blipFill rotWithShape="1">
            <a:blip r:embed="rId4"/>
            <a:srcRect l="11813" t="30050" r="82144" b="62665"/>
            <a:stretch>
              <a:fillRect/>
            </a:stretch>
          </p:blipFill>
          <p:spPr>
            <a:xfrm>
              <a:off x="980642" y="2569876"/>
              <a:ext cx="1002940" cy="854766"/>
            </a:xfrm>
            <a:prstGeom prst="rect">
              <a:avLst/>
            </a:prstGeom>
          </p:spPr>
        </p:pic>
      </p:grpSp>
    </p:spTree>
    <p:extLst>
      <p:ext uri="{BB962C8B-B14F-4D97-AF65-F5344CB8AC3E}">
        <p14:creationId xmlns:p14="http://schemas.microsoft.com/office/powerpoint/2010/main" val="65184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llage of different images of women&#10;&#10;AI-generated content may be incorrect.">
            <a:extLst>
              <a:ext uri="{FF2B5EF4-FFF2-40B4-BE49-F238E27FC236}">
                <a16:creationId xmlns:a16="http://schemas.microsoft.com/office/drawing/2014/main" id="{B5AC89D6-7E65-1444-D06F-B865A59F4F02}"/>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EBCF1902-1A34-86E7-D5F8-F3E745DBA23B}"/>
              </a:ext>
            </a:extLst>
          </p:cNvPr>
          <p:cNvGrpSpPr/>
          <p:nvPr/>
        </p:nvGrpSpPr>
        <p:grpSpPr>
          <a:xfrm>
            <a:off x="-1767046" y="2243691"/>
            <a:ext cx="6526979" cy="2086871"/>
            <a:chOff x="-1767046" y="2243691"/>
            <a:chExt cx="6526979" cy="2086871"/>
          </a:xfrm>
        </p:grpSpPr>
        <p:sp>
          <p:nvSpPr>
            <p:cNvPr id="5" name="Oval 4">
              <a:extLst>
                <a:ext uri="{FF2B5EF4-FFF2-40B4-BE49-F238E27FC236}">
                  <a16:creationId xmlns:a16="http://schemas.microsoft.com/office/drawing/2014/main" id="{7509BCD4-87CC-F1C4-2C1E-3A669944BC86}"/>
                </a:ext>
              </a:extLst>
            </p:cNvPr>
            <p:cNvSpPr/>
            <p:nvPr/>
          </p:nvSpPr>
          <p:spPr>
            <a:xfrm>
              <a:off x="480950" y="2243691"/>
              <a:ext cx="2086871" cy="2086871"/>
            </a:xfrm>
            <a:prstGeom prst="ellipse">
              <a:avLst/>
            </a:prstGeom>
            <a:solidFill>
              <a:srgbClr val="009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5A69CE-B9C9-EAC0-37A4-9DDEDBDA9752}"/>
                </a:ext>
              </a:extLst>
            </p:cNvPr>
            <p:cNvSpPr txBox="1"/>
            <p:nvPr/>
          </p:nvSpPr>
          <p:spPr>
            <a:xfrm>
              <a:off x="-1767046" y="3384443"/>
              <a:ext cx="6526979" cy="461665"/>
            </a:xfrm>
            <a:prstGeom prst="rect">
              <a:avLst/>
            </a:prstGeom>
            <a:noFill/>
          </p:spPr>
          <p:txBody>
            <a:bodyPr wrap="square" rtlCol="0">
              <a:spAutoFit/>
            </a:bodyPr>
            <a:lstStyle/>
            <a:p>
              <a:pPr algn="ctr"/>
              <a:r>
                <a:rPr lang="en-US" sz="2400" b="1" dirty="0">
                  <a:solidFill>
                    <a:schemeClr val="bg1"/>
                  </a:solidFill>
                  <a:latin typeface="Montserrat" pitchFamily="2" charset="77"/>
                </a:rPr>
                <a:t>RESTORE</a:t>
              </a:r>
            </a:p>
          </p:txBody>
        </p:sp>
        <p:pic>
          <p:nvPicPr>
            <p:cNvPr id="7" name="Picture 6" descr="Diagram&#10;&#10;Description automatically generated">
              <a:extLst>
                <a:ext uri="{FF2B5EF4-FFF2-40B4-BE49-F238E27FC236}">
                  <a16:creationId xmlns:a16="http://schemas.microsoft.com/office/drawing/2014/main" id="{6BA96AE0-9F21-ADA8-7305-44F6085443F7}"/>
                </a:ext>
              </a:extLst>
            </p:cNvPr>
            <p:cNvPicPr>
              <a:picLocks noChangeAspect="1"/>
            </p:cNvPicPr>
            <p:nvPr/>
          </p:nvPicPr>
          <p:blipFill rotWithShape="1">
            <a:blip r:embed="rId4"/>
            <a:srcRect l="11813" t="30050" r="82144" b="62665"/>
            <a:stretch>
              <a:fillRect/>
            </a:stretch>
          </p:blipFill>
          <p:spPr>
            <a:xfrm>
              <a:off x="980642" y="2569876"/>
              <a:ext cx="1002940" cy="854766"/>
            </a:xfrm>
            <a:prstGeom prst="rect">
              <a:avLst/>
            </a:prstGeom>
          </p:spPr>
        </p:pic>
      </p:grpSp>
    </p:spTree>
    <p:extLst>
      <p:ext uri="{BB962C8B-B14F-4D97-AF65-F5344CB8AC3E}">
        <p14:creationId xmlns:p14="http://schemas.microsoft.com/office/powerpoint/2010/main" val="364900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17AC-C5F4-C2F8-3532-BE705206A19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4D308A2-36FB-2499-744A-1B5154B153CA}"/>
              </a:ext>
            </a:extLst>
          </p:cNvPr>
          <p:cNvSpPr/>
          <p:nvPr/>
        </p:nvSpPr>
        <p:spPr>
          <a:xfrm>
            <a:off x="316523" y="81643"/>
            <a:ext cx="11875477" cy="669471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979" t="-38288" r="-25505" b="-33431"/>
            </a:stretch>
          </a:blipFill>
        </p:spPr>
        <p:txBody>
          <a:bodyPr/>
          <a:lstStyle/>
          <a:p>
            <a:endParaRPr lang="en-US" sz="1200"/>
          </a:p>
        </p:txBody>
      </p:sp>
      <p:sp>
        <p:nvSpPr>
          <p:cNvPr id="3" name="Freeform 3">
            <a:extLst>
              <a:ext uri="{FF2B5EF4-FFF2-40B4-BE49-F238E27FC236}">
                <a16:creationId xmlns:a16="http://schemas.microsoft.com/office/drawing/2014/main" id="{A0E59E16-C919-A10B-1934-4078138F9B78}"/>
              </a:ext>
            </a:extLst>
          </p:cNvPr>
          <p:cNvSpPr/>
          <p:nvPr/>
        </p:nvSpPr>
        <p:spPr>
          <a:xfrm>
            <a:off x="3947260" y="2122714"/>
            <a:ext cx="812673" cy="2743200"/>
          </a:xfrm>
          <a:custGeom>
            <a:avLst/>
            <a:gdLst/>
            <a:ahLst/>
            <a:cxnLst/>
            <a:rect l="l" t="t" r="r" b="b"/>
            <a:pathLst>
              <a:path w="1219009" h="4114800">
                <a:moveTo>
                  <a:pt x="0" y="0"/>
                </a:moveTo>
                <a:lnTo>
                  <a:pt x="1219009" y="0"/>
                </a:lnTo>
                <a:lnTo>
                  <a:pt x="12190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4" name="Group 4">
            <a:extLst>
              <a:ext uri="{FF2B5EF4-FFF2-40B4-BE49-F238E27FC236}">
                <a16:creationId xmlns:a16="http://schemas.microsoft.com/office/drawing/2014/main" id="{E9A96A93-A921-4D78-7BC5-31FF491FD105}"/>
              </a:ext>
            </a:extLst>
          </p:cNvPr>
          <p:cNvGrpSpPr/>
          <p:nvPr/>
        </p:nvGrpSpPr>
        <p:grpSpPr>
          <a:xfrm>
            <a:off x="7533237" y="2615327"/>
            <a:ext cx="812673" cy="2250587"/>
            <a:chOff x="0" y="0"/>
            <a:chExt cx="321056" cy="889121"/>
          </a:xfrm>
        </p:grpSpPr>
        <p:sp>
          <p:nvSpPr>
            <p:cNvPr id="5" name="Freeform 5">
              <a:extLst>
                <a:ext uri="{FF2B5EF4-FFF2-40B4-BE49-F238E27FC236}">
                  <a16:creationId xmlns:a16="http://schemas.microsoft.com/office/drawing/2014/main" id="{67C26029-9C67-66DA-48C0-C3728A1D5951}"/>
                </a:ext>
              </a:extLst>
            </p:cNvPr>
            <p:cNvSpPr/>
            <p:nvPr/>
          </p:nvSpPr>
          <p:spPr>
            <a:xfrm>
              <a:off x="0" y="0"/>
              <a:ext cx="321056" cy="889121"/>
            </a:xfrm>
            <a:custGeom>
              <a:avLst/>
              <a:gdLst/>
              <a:ahLst/>
              <a:cxnLst/>
              <a:rect l="l" t="t" r="r" b="b"/>
              <a:pathLst>
                <a:path w="321056" h="889121">
                  <a:moveTo>
                    <a:pt x="0" y="0"/>
                  </a:moveTo>
                  <a:lnTo>
                    <a:pt x="321056" y="0"/>
                  </a:lnTo>
                  <a:lnTo>
                    <a:pt x="321056" y="889121"/>
                  </a:lnTo>
                  <a:lnTo>
                    <a:pt x="0" y="889121"/>
                  </a:lnTo>
                  <a:close/>
                </a:path>
              </a:pathLst>
            </a:custGeom>
            <a:solidFill>
              <a:srgbClr val="FFFFFF"/>
            </a:solidFill>
          </p:spPr>
          <p:txBody>
            <a:bodyPr/>
            <a:lstStyle/>
            <a:p>
              <a:endParaRPr lang="en-US" sz="1200"/>
            </a:p>
          </p:txBody>
        </p:sp>
        <p:sp>
          <p:nvSpPr>
            <p:cNvPr id="6" name="TextBox 6">
              <a:extLst>
                <a:ext uri="{FF2B5EF4-FFF2-40B4-BE49-F238E27FC236}">
                  <a16:creationId xmlns:a16="http://schemas.microsoft.com/office/drawing/2014/main" id="{9C15B7DB-DCA6-DF3E-611E-87C7EB16CFD8}"/>
                </a:ext>
              </a:extLst>
            </p:cNvPr>
            <p:cNvSpPr txBox="1"/>
            <p:nvPr/>
          </p:nvSpPr>
          <p:spPr>
            <a:xfrm>
              <a:off x="0" y="-57150"/>
              <a:ext cx="321056" cy="946271"/>
            </a:xfrm>
            <a:prstGeom prst="rect">
              <a:avLst/>
            </a:prstGeom>
          </p:spPr>
          <p:txBody>
            <a:bodyPr lIns="33867" tIns="33867" rIns="33867" bIns="33867" rtlCol="0" anchor="ctr"/>
            <a:lstStyle/>
            <a:p>
              <a:pPr algn="ctr">
                <a:lnSpc>
                  <a:spcPts val="1773"/>
                </a:lnSpc>
              </a:pPr>
              <a:endParaRPr sz="1200"/>
            </a:p>
          </p:txBody>
        </p:sp>
      </p:grpSp>
      <p:sp>
        <p:nvSpPr>
          <p:cNvPr id="7" name="Freeform 7">
            <a:extLst>
              <a:ext uri="{FF2B5EF4-FFF2-40B4-BE49-F238E27FC236}">
                <a16:creationId xmlns:a16="http://schemas.microsoft.com/office/drawing/2014/main" id="{F874F32C-B38B-A87F-E45E-F78D47185329}"/>
              </a:ext>
            </a:extLst>
          </p:cNvPr>
          <p:cNvSpPr/>
          <p:nvPr/>
        </p:nvSpPr>
        <p:spPr>
          <a:xfrm>
            <a:off x="7533237" y="2122714"/>
            <a:ext cx="812673" cy="2743200"/>
          </a:xfrm>
          <a:custGeom>
            <a:avLst/>
            <a:gdLst/>
            <a:ahLst/>
            <a:cxnLst/>
            <a:rect l="l" t="t" r="r" b="b"/>
            <a:pathLst>
              <a:path w="1219010" h="4114800">
                <a:moveTo>
                  <a:pt x="0" y="0"/>
                </a:moveTo>
                <a:lnTo>
                  <a:pt x="1219010" y="0"/>
                </a:lnTo>
                <a:lnTo>
                  <a:pt x="1219010" y="4114800"/>
                </a:lnTo>
                <a:lnTo>
                  <a:pt x="0" y="4114800"/>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8" name="Group 8">
            <a:extLst>
              <a:ext uri="{FF2B5EF4-FFF2-40B4-BE49-F238E27FC236}">
                <a16:creationId xmlns:a16="http://schemas.microsoft.com/office/drawing/2014/main" id="{0742BD19-BAB0-D3FE-2A04-CC6420D343FA}"/>
              </a:ext>
            </a:extLst>
          </p:cNvPr>
          <p:cNvGrpSpPr/>
          <p:nvPr/>
        </p:nvGrpSpPr>
        <p:grpSpPr>
          <a:xfrm>
            <a:off x="812746" y="2724599"/>
            <a:ext cx="2730760" cy="1125056"/>
            <a:chOff x="0" y="0"/>
            <a:chExt cx="1078819" cy="444466"/>
          </a:xfrm>
        </p:grpSpPr>
        <p:sp>
          <p:nvSpPr>
            <p:cNvPr id="9" name="Freeform 9">
              <a:extLst>
                <a:ext uri="{FF2B5EF4-FFF2-40B4-BE49-F238E27FC236}">
                  <a16:creationId xmlns:a16="http://schemas.microsoft.com/office/drawing/2014/main" id="{CBE47D4F-B3E7-45FD-9B7B-32F9C39350A0}"/>
                </a:ext>
              </a:extLst>
            </p:cNvPr>
            <p:cNvSpPr/>
            <p:nvPr/>
          </p:nvSpPr>
          <p:spPr>
            <a:xfrm>
              <a:off x="0" y="0"/>
              <a:ext cx="1078819" cy="444466"/>
            </a:xfrm>
            <a:custGeom>
              <a:avLst/>
              <a:gdLst/>
              <a:ahLst/>
              <a:cxnLst/>
              <a:rect l="l" t="t" r="r" b="b"/>
              <a:pathLst>
                <a:path w="1078819" h="444466">
                  <a:moveTo>
                    <a:pt x="0" y="0"/>
                  </a:moveTo>
                  <a:lnTo>
                    <a:pt x="1078819" y="0"/>
                  </a:lnTo>
                  <a:lnTo>
                    <a:pt x="1078819" y="444466"/>
                  </a:lnTo>
                  <a:lnTo>
                    <a:pt x="0" y="444466"/>
                  </a:lnTo>
                  <a:close/>
                </a:path>
              </a:pathLst>
            </a:custGeom>
            <a:solidFill>
              <a:srgbClr val="FFFFFF"/>
            </a:solidFill>
          </p:spPr>
          <p:txBody>
            <a:bodyPr/>
            <a:lstStyle/>
            <a:p>
              <a:endParaRPr lang="en-US" sz="1200"/>
            </a:p>
          </p:txBody>
        </p:sp>
        <p:sp>
          <p:nvSpPr>
            <p:cNvPr id="10" name="TextBox 10">
              <a:extLst>
                <a:ext uri="{FF2B5EF4-FFF2-40B4-BE49-F238E27FC236}">
                  <a16:creationId xmlns:a16="http://schemas.microsoft.com/office/drawing/2014/main" id="{CE781BDC-FD02-B5AD-BA60-126E1A4FD812}"/>
                </a:ext>
              </a:extLst>
            </p:cNvPr>
            <p:cNvSpPr txBox="1"/>
            <p:nvPr/>
          </p:nvSpPr>
          <p:spPr>
            <a:xfrm>
              <a:off x="0" y="-57150"/>
              <a:ext cx="1078819" cy="501616"/>
            </a:xfrm>
            <a:prstGeom prst="rect">
              <a:avLst/>
            </a:prstGeom>
          </p:spPr>
          <p:txBody>
            <a:bodyPr lIns="33867" tIns="33867" rIns="33867" bIns="33867" rtlCol="0" anchor="ctr"/>
            <a:lstStyle/>
            <a:p>
              <a:pPr algn="ctr">
                <a:lnSpc>
                  <a:spcPts val="1773"/>
                </a:lnSpc>
              </a:pPr>
              <a:endParaRPr sz="1200"/>
            </a:p>
          </p:txBody>
        </p:sp>
      </p:grpSp>
      <p:grpSp>
        <p:nvGrpSpPr>
          <p:cNvPr id="11" name="Group 11">
            <a:extLst>
              <a:ext uri="{FF2B5EF4-FFF2-40B4-BE49-F238E27FC236}">
                <a16:creationId xmlns:a16="http://schemas.microsoft.com/office/drawing/2014/main" id="{81CAB661-6408-6281-5D95-FD5C61095D5A}"/>
              </a:ext>
            </a:extLst>
          </p:cNvPr>
          <p:cNvGrpSpPr/>
          <p:nvPr/>
        </p:nvGrpSpPr>
        <p:grpSpPr>
          <a:xfrm>
            <a:off x="9188902" y="2813249"/>
            <a:ext cx="2730760" cy="1125056"/>
            <a:chOff x="0" y="0"/>
            <a:chExt cx="1078819" cy="444466"/>
          </a:xfrm>
        </p:grpSpPr>
        <p:sp>
          <p:nvSpPr>
            <p:cNvPr id="12" name="Freeform 12">
              <a:extLst>
                <a:ext uri="{FF2B5EF4-FFF2-40B4-BE49-F238E27FC236}">
                  <a16:creationId xmlns:a16="http://schemas.microsoft.com/office/drawing/2014/main" id="{2ED78B5C-88B0-AD22-6261-E2593576EF0C}"/>
                </a:ext>
              </a:extLst>
            </p:cNvPr>
            <p:cNvSpPr/>
            <p:nvPr/>
          </p:nvSpPr>
          <p:spPr>
            <a:xfrm>
              <a:off x="0" y="0"/>
              <a:ext cx="1078819" cy="444466"/>
            </a:xfrm>
            <a:custGeom>
              <a:avLst/>
              <a:gdLst/>
              <a:ahLst/>
              <a:cxnLst/>
              <a:rect l="l" t="t" r="r" b="b"/>
              <a:pathLst>
                <a:path w="1078819" h="444466">
                  <a:moveTo>
                    <a:pt x="0" y="0"/>
                  </a:moveTo>
                  <a:lnTo>
                    <a:pt x="1078819" y="0"/>
                  </a:lnTo>
                  <a:lnTo>
                    <a:pt x="1078819" y="444466"/>
                  </a:lnTo>
                  <a:lnTo>
                    <a:pt x="0" y="444466"/>
                  </a:lnTo>
                  <a:close/>
                </a:path>
              </a:pathLst>
            </a:custGeom>
            <a:solidFill>
              <a:srgbClr val="FFFFFF"/>
            </a:solidFill>
          </p:spPr>
          <p:txBody>
            <a:bodyPr/>
            <a:lstStyle/>
            <a:p>
              <a:endParaRPr lang="en-US" sz="1200"/>
            </a:p>
          </p:txBody>
        </p:sp>
        <p:sp>
          <p:nvSpPr>
            <p:cNvPr id="13" name="TextBox 13">
              <a:extLst>
                <a:ext uri="{FF2B5EF4-FFF2-40B4-BE49-F238E27FC236}">
                  <a16:creationId xmlns:a16="http://schemas.microsoft.com/office/drawing/2014/main" id="{181DF437-D816-AA42-1276-937248B0D0CD}"/>
                </a:ext>
              </a:extLst>
            </p:cNvPr>
            <p:cNvSpPr txBox="1"/>
            <p:nvPr/>
          </p:nvSpPr>
          <p:spPr>
            <a:xfrm>
              <a:off x="0" y="-57150"/>
              <a:ext cx="1078819" cy="501616"/>
            </a:xfrm>
            <a:prstGeom prst="rect">
              <a:avLst/>
            </a:prstGeom>
          </p:spPr>
          <p:txBody>
            <a:bodyPr lIns="33867" tIns="33867" rIns="33867" bIns="33867" rtlCol="0" anchor="ctr"/>
            <a:lstStyle/>
            <a:p>
              <a:pPr algn="ctr">
                <a:lnSpc>
                  <a:spcPts val="1773"/>
                </a:lnSpc>
              </a:pPr>
              <a:endParaRPr sz="1200"/>
            </a:p>
          </p:txBody>
        </p:sp>
      </p:grpSp>
      <p:sp>
        <p:nvSpPr>
          <p:cNvPr id="14" name="Freeform 14">
            <a:extLst>
              <a:ext uri="{FF2B5EF4-FFF2-40B4-BE49-F238E27FC236}">
                <a16:creationId xmlns:a16="http://schemas.microsoft.com/office/drawing/2014/main" id="{56EFE8CD-D4C7-14A2-04EA-C1C2F114E6BE}"/>
              </a:ext>
            </a:extLst>
          </p:cNvPr>
          <p:cNvSpPr/>
          <p:nvPr/>
        </p:nvSpPr>
        <p:spPr>
          <a:xfrm>
            <a:off x="4147963" y="2615327"/>
            <a:ext cx="411267" cy="395844"/>
          </a:xfrm>
          <a:custGeom>
            <a:avLst/>
            <a:gdLst/>
            <a:ahLst/>
            <a:cxnLst/>
            <a:rect l="l" t="t" r="r" b="b"/>
            <a:pathLst>
              <a:path w="616900" h="593766">
                <a:moveTo>
                  <a:pt x="0" y="0"/>
                </a:moveTo>
                <a:lnTo>
                  <a:pt x="616900" y="0"/>
                </a:lnTo>
                <a:lnTo>
                  <a:pt x="616900" y="593766"/>
                </a:lnTo>
                <a:lnTo>
                  <a:pt x="0" y="59376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sz="1200"/>
          </a:p>
        </p:txBody>
      </p:sp>
      <p:sp>
        <p:nvSpPr>
          <p:cNvPr id="19" name="Freeform 19">
            <a:extLst>
              <a:ext uri="{FF2B5EF4-FFF2-40B4-BE49-F238E27FC236}">
                <a16:creationId xmlns:a16="http://schemas.microsoft.com/office/drawing/2014/main" id="{DBA0BAF7-1ADF-12F5-2036-182C2DB32FD2}"/>
              </a:ext>
            </a:extLst>
          </p:cNvPr>
          <p:cNvSpPr/>
          <p:nvPr/>
        </p:nvSpPr>
        <p:spPr>
          <a:xfrm rot="-2030456">
            <a:off x="4344367" y="2836016"/>
            <a:ext cx="61402" cy="53897"/>
          </a:xfrm>
          <a:custGeom>
            <a:avLst/>
            <a:gdLst/>
            <a:ahLst/>
            <a:cxnLst/>
            <a:rect l="l" t="t" r="r" b="b"/>
            <a:pathLst>
              <a:path w="92103" h="80846">
                <a:moveTo>
                  <a:pt x="0" y="0"/>
                </a:moveTo>
                <a:lnTo>
                  <a:pt x="92104" y="0"/>
                </a:lnTo>
                <a:lnTo>
                  <a:pt x="92104" y="80847"/>
                </a:lnTo>
                <a:lnTo>
                  <a:pt x="0" y="80847"/>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sp>
        <p:nvSpPr>
          <p:cNvPr id="20" name="Freeform 20">
            <a:extLst>
              <a:ext uri="{FF2B5EF4-FFF2-40B4-BE49-F238E27FC236}">
                <a16:creationId xmlns:a16="http://schemas.microsoft.com/office/drawing/2014/main" id="{6F73BA34-170E-0F1E-7FC5-23C8C0A6FF7D}"/>
              </a:ext>
            </a:extLst>
          </p:cNvPr>
          <p:cNvSpPr/>
          <p:nvPr/>
        </p:nvSpPr>
        <p:spPr>
          <a:xfrm rot="-10729851">
            <a:off x="4322895" y="2768966"/>
            <a:ext cx="61402" cy="53897"/>
          </a:xfrm>
          <a:custGeom>
            <a:avLst/>
            <a:gdLst/>
            <a:ahLst/>
            <a:cxnLst/>
            <a:rect l="l" t="t" r="r" b="b"/>
            <a:pathLst>
              <a:path w="92103" h="80846">
                <a:moveTo>
                  <a:pt x="0" y="0"/>
                </a:moveTo>
                <a:lnTo>
                  <a:pt x="92103" y="0"/>
                </a:lnTo>
                <a:lnTo>
                  <a:pt x="92103" y="80847"/>
                </a:lnTo>
                <a:lnTo>
                  <a:pt x="0" y="80847"/>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sp>
        <p:nvSpPr>
          <p:cNvPr id="21" name="Freeform 21">
            <a:extLst>
              <a:ext uri="{FF2B5EF4-FFF2-40B4-BE49-F238E27FC236}">
                <a16:creationId xmlns:a16="http://schemas.microsoft.com/office/drawing/2014/main" id="{306C7B04-549E-927C-992F-D54A56C61E0C}"/>
              </a:ext>
            </a:extLst>
          </p:cNvPr>
          <p:cNvSpPr/>
          <p:nvPr/>
        </p:nvSpPr>
        <p:spPr>
          <a:xfrm rot="2221665">
            <a:off x="4297279" y="2835494"/>
            <a:ext cx="61402" cy="53897"/>
          </a:xfrm>
          <a:custGeom>
            <a:avLst/>
            <a:gdLst/>
            <a:ahLst/>
            <a:cxnLst/>
            <a:rect l="l" t="t" r="r" b="b"/>
            <a:pathLst>
              <a:path w="92103" h="80846">
                <a:moveTo>
                  <a:pt x="0" y="0"/>
                </a:moveTo>
                <a:lnTo>
                  <a:pt x="92103" y="0"/>
                </a:lnTo>
                <a:lnTo>
                  <a:pt x="92103" y="80846"/>
                </a:lnTo>
                <a:lnTo>
                  <a:pt x="0" y="80846"/>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sp>
        <p:nvSpPr>
          <p:cNvPr id="22" name="Freeform 22">
            <a:extLst>
              <a:ext uri="{FF2B5EF4-FFF2-40B4-BE49-F238E27FC236}">
                <a16:creationId xmlns:a16="http://schemas.microsoft.com/office/drawing/2014/main" id="{BE7999A6-90A6-1608-5D20-23BEDD456CFE}"/>
              </a:ext>
            </a:extLst>
          </p:cNvPr>
          <p:cNvSpPr/>
          <p:nvPr/>
        </p:nvSpPr>
        <p:spPr>
          <a:xfrm rot="6846134">
            <a:off x="4293677" y="2795492"/>
            <a:ext cx="61402" cy="53897"/>
          </a:xfrm>
          <a:custGeom>
            <a:avLst/>
            <a:gdLst/>
            <a:ahLst/>
            <a:cxnLst/>
            <a:rect l="l" t="t" r="r" b="b"/>
            <a:pathLst>
              <a:path w="92103" h="80846">
                <a:moveTo>
                  <a:pt x="0" y="0"/>
                </a:moveTo>
                <a:lnTo>
                  <a:pt x="92103" y="0"/>
                </a:lnTo>
                <a:lnTo>
                  <a:pt x="92103" y="80847"/>
                </a:lnTo>
                <a:lnTo>
                  <a:pt x="0" y="80847"/>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sp>
        <p:nvSpPr>
          <p:cNvPr id="23" name="Freeform 23">
            <a:extLst>
              <a:ext uri="{FF2B5EF4-FFF2-40B4-BE49-F238E27FC236}">
                <a16:creationId xmlns:a16="http://schemas.microsoft.com/office/drawing/2014/main" id="{E276CF28-55BE-2940-F444-D8346B0B8D0A}"/>
              </a:ext>
            </a:extLst>
          </p:cNvPr>
          <p:cNvSpPr/>
          <p:nvPr/>
        </p:nvSpPr>
        <p:spPr>
          <a:xfrm rot="-6516456">
            <a:off x="4354140" y="2796536"/>
            <a:ext cx="61402" cy="53897"/>
          </a:xfrm>
          <a:custGeom>
            <a:avLst/>
            <a:gdLst/>
            <a:ahLst/>
            <a:cxnLst/>
            <a:rect l="l" t="t" r="r" b="b"/>
            <a:pathLst>
              <a:path w="92103" h="80846">
                <a:moveTo>
                  <a:pt x="0" y="0"/>
                </a:moveTo>
                <a:lnTo>
                  <a:pt x="92103" y="0"/>
                </a:lnTo>
                <a:lnTo>
                  <a:pt x="92103" y="80846"/>
                </a:lnTo>
                <a:lnTo>
                  <a:pt x="0" y="80846"/>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cxnSp>
        <p:nvCxnSpPr>
          <p:cNvPr id="25" name="Straight Arrow Connector 24">
            <a:extLst>
              <a:ext uri="{FF2B5EF4-FFF2-40B4-BE49-F238E27FC236}">
                <a16:creationId xmlns:a16="http://schemas.microsoft.com/office/drawing/2014/main" id="{5CA7F7F2-391D-B02A-4ABE-C220561A0429}"/>
              </a:ext>
            </a:extLst>
          </p:cNvPr>
          <p:cNvCxnSpPr>
            <a:cxnSpLocks/>
          </p:cNvCxnSpPr>
          <p:nvPr/>
        </p:nvCxnSpPr>
        <p:spPr>
          <a:xfrm>
            <a:off x="6900323" y="2724599"/>
            <a:ext cx="692346" cy="286572"/>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0E939C9-7D2F-F03E-8DEF-15CD692492DF}"/>
              </a:ext>
            </a:extLst>
          </p:cNvPr>
          <p:cNvCxnSpPr>
            <a:cxnSpLocks/>
          </p:cNvCxnSpPr>
          <p:nvPr/>
        </p:nvCxnSpPr>
        <p:spPr>
          <a:xfrm flipV="1">
            <a:off x="8282970" y="2810343"/>
            <a:ext cx="714741" cy="206873"/>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D3193BCE-F021-5236-4A46-A09593A2A264}"/>
              </a:ext>
            </a:extLst>
          </p:cNvPr>
          <p:cNvCxnSpPr>
            <a:cxnSpLocks/>
          </p:cNvCxnSpPr>
          <p:nvPr/>
        </p:nvCxnSpPr>
        <p:spPr>
          <a:xfrm flipV="1">
            <a:off x="7939573" y="1828762"/>
            <a:ext cx="0" cy="293952"/>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34D86B0-9DF7-9680-CE8C-A4D688A855E3}"/>
              </a:ext>
            </a:extLst>
          </p:cNvPr>
          <p:cNvCxnSpPr>
            <a:cxnSpLocks/>
          </p:cNvCxnSpPr>
          <p:nvPr/>
        </p:nvCxnSpPr>
        <p:spPr>
          <a:xfrm>
            <a:off x="8339994" y="3691855"/>
            <a:ext cx="364296" cy="495673"/>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275763F-006D-5BD8-262B-6E3A21928AEA}"/>
              </a:ext>
            </a:extLst>
          </p:cNvPr>
          <p:cNvCxnSpPr>
            <a:cxnSpLocks/>
          </p:cNvCxnSpPr>
          <p:nvPr/>
        </p:nvCxnSpPr>
        <p:spPr>
          <a:xfrm flipH="1">
            <a:off x="7143384" y="3681969"/>
            <a:ext cx="382303" cy="459285"/>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32" name="Group 31">
            <a:extLst>
              <a:ext uri="{FF2B5EF4-FFF2-40B4-BE49-F238E27FC236}">
                <a16:creationId xmlns:a16="http://schemas.microsoft.com/office/drawing/2014/main" id="{1DBFA527-A766-D7A8-B293-057390560128}"/>
              </a:ext>
            </a:extLst>
          </p:cNvPr>
          <p:cNvGrpSpPr/>
          <p:nvPr/>
        </p:nvGrpSpPr>
        <p:grpSpPr>
          <a:xfrm>
            <a:off x="-1767046" y="2243691"/>
            <a:ext cx="6526979" cy="2086871"/>
            <a:chOff x="-1767046" y="2243691"/>
            <a:chExt cx="6526979" cy="2086871"/>
          </a:xfrm>
        </p:grpSpPr>
        <p:sp>
          <p:nvSpPr>
            <p:cNvPr id="27" name="Oval 26">
              <a:extLst>
                <a:ext uri="{FF2B5EF4-FFF2-40B4-BE49-F238E27FC236}">
                  <a16:creationId xmlns:a16="http://schemas.microsoft.com/office/drawing/2014/main" id="{43361648-B413-1BBA-2F9D-F1E8D497CCA8}"/>
                </a:ext>
              </a:extLst>
            </p:cNvPr>
            <p:cNvSpPr/>
            <p:nvPr/>
          </p:nvSpPr>
          <p:spPr>
            <a:xfrm>
              <a:off x="480950" y="2243691"/>
              <a:ext cx="2086871" cy="2086871"/>
            </a:xfrm>
            <a:prstGeom prst="ellipse">
              <a:avLst/>
            </a:prstGeom>
            <a:solidFill>
              <a:srgbClr val="009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D39025F-E903-D971-C2D1-10E3D77842FF}"/>
                </a:ext>
              </a:extLst>
            </p:cNvPr>
            <p:cNvSpPr txBox="1"/>
            <p:nvPr/>
          </p:nvSpPr>
          <p:spPr>
            <a:xfrm>
              <a:off x="-1767046" y="3384443"/>
              <a:ext cx="6526979" cy="461665"/>
            </a:xfrm>
            <a:prstGeom prst="rect">
              <a:avLst/>
            </a:prstGeom>
            <a:noFill/>
          </p:spPr>
          <p:txBody>
            <a:bodyPr wrap="square" rtlCol="0">
              <a:spAutoFit/>
            </a:bodyPr>
            <a:lstStyle/>
            <a:p>
              <a:pPr algn="ctr"/>
              <a:r>
                <a:rPr lang="en-US" sz="2400" b="1" dirty="0">
                  <a:solidFill>
                    <a:schemeClr val="bg1"/>
                  </a:solidFill>
                  <a:latin typeface="Montserrat" pitchFamily="2" charset="77"/>
                </a:rPr>
                <a:t>RESTORE</a:t>
              </a:r>
            </a:p>
          </p:txBody>
        </p:sp>
        <p:pic>
          <p:nvPicPr>
            <p:cNvPr id="24" name="Picture 23" descr="Diagram&#10;&#10;Description automatically generated">
              <a:extLst>
                <a:ext uri="{FF2B5EF4-FFF2-40B4-BE49-F238E27FC236}">
                  <a16:creationId xmlns:a16="http://schemas.microsoft.com/office/drawing/2014/main" id="{D2CDD4AF-AFAA-C6C0-D34E-BD8AB69997DC}"/>
                </a:ext>
              </a:extLst>
            </p:cNvPr>
            <p:cNvPicPr>
              <a:picLocks noChangeAspect="1"/>
            </p:cNvPicPr>
            <p:nvPr/>
          </p:nvPicPr>
          <p:blipFill rotWithShape="1">
            <a:blip r:embed="rId9"/>
            <a:srcRect l="11813" t="30050" r="82144" b="62665"/>
            <a:stretch>
              <a:fillRect/>
            </a:stretch>
          </p:blipFill>
          <p:spPr>
            <a:xfrm>
              <a:off x="980642" y="2569876"/>
              <a:ext cx="1002940" cy="854766"/>
            </a:xfrm>
            <a:prstGeom prst="rect">
              <a:avLst/>
            </a:prstGeom>
          </p:spPr>
        </p:pic>
      </p:grpSp>
      <p:grpSp>
        <p:nvGrpSpPr>
          <p:cNvPr id="34" name="Group 33">
            <a:extLst>
              <a:ext uri="{FF2B5EF4-FFF2-40B4-BE49-F238E27FC236}">
                <a16:creationId xmlns:a16="http://schemas.microsoft.com/office/drawing/2014/main" id="{7272063C-7D11-753C-B0E2-8B78656C5009}"/>
              </a:ext>
            </a:extLst>
          </p:cNvPr>
          <p:cNvGrpSpPr/>
          <p:nvPr/>
        </p:nvGrpSpPr>
        <p:grpSpPr>
          <a:xfrm>
            <a:off x="7368316" y="2275187"/>
            <a:ext cx="6575070" cy="2086871"/>
            <a:chOff x="7368316" y="2275187"/>
            <a:chExt cx="6575070" cy="2086871"/>
          </a:xfrm>
        </p:grpSpPr>
        <p:sp>
          <p:nvSpPr>
            <p:cNvPr id="29" name="Oval 28">
              <a:extLst>
                <a:ext uri="{FF2B5EF4-FFF2-40B4-BE49-F238E27FC236}">
                  <a16:creationId xmlns:a16="http://schemas.microsoft.com/office/drawing/2014/main" id="{A1FD0DF2-42DE-54F2-7FA3-A80B23F00D74}"/>
                </a:ext>
              </a:extLst>
            </p:cNvPr>
            <p:cNvSpPr/>
            <p:nvPr/>
          </p:nvSpPr>
          <p:spPr>
            <a:xfrm>
              <a:off x="9602257" y="2275187"/>
              <a:ext cx="2086871" cy="2086871"/>
            </a:xfrm>
            <a:prstGeom prst="ellipse">
              <a:avLst/>
            </a:prstGeom>
            <a:solidFill>
              <a:srgbClr val="823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D115059-30B3-1013-4142-6262A78B0A3D}"/>
                </a:ext>
              </a:extLst>
            </p:cNvPr>
            <p:cNvSpPr txBox="1"/>
            <p:nvPr/>
          </p:nvSpPr>
          <p:spPr>
            <a:xfrm>
              <a:off x="7368316" y="3415209"/>
              <a:ext cx="6575070" cy="461665"/>
            </a:xfrm>
            <a:prstGeom prst="rect">
              <a:avLst/>
            </a:prstGeom>
            <a:noFill/>
          </p:spPr>
          <p:txBody>
            <a:bodyPr wrap="square" rtlCol="0">
              <a:spAutoFit/>
            </a:bodyPr>
            <a:lstStyle/>
            <a:p>
              <a:pPr algn="ctr"/>
              <a:r>
                <a:rPr lang="en-US" sz="2400" b="1" dirty="0">
                  <a:solidFill>
                    <a:schemeClr val="bg1"/>
                  </a:solidFill>
                  <a:latin typeface="Montserrat" pitchFamily="2" charset="77"/>
                </a:rPr>
                <a:t>RESOLVE</a:t>
              </a:r>
            </a:p>
          </p:txBody>
        </p:sp>
        <p:pic>
          <p:nvPicPr>
            <p:cNvPr id="31" name="Picture 30" descr="Diagram&#10;&#10;Description automatically generated">
              <a:extLst>
                <a:ext uri="{FF2B5EF4-FFF2-40B4-BE49-F238E27FC236}">
                  <a16:creationId xmlns:a16="http://schemas.microsoft.com/office/drawing/2014/main" id="{F74700E1-A022-2059-7FED-132C652D604A}"/>
                </a:ext>
              </a:extLst>
            </p:cNvPr>
            <p:cNvPicPr>
              <a:picLocks noChangeAspect="1"/>
            </p:cNvPicPr>
            <p:nvPr/>
          </p:nvPicPr>
          <p:blipFill rotWithShape="1">
            <a:blip r:embed="rId9"/>
            <a:srcRect l="81393" t="29971" r="11381" b="62631"/>
            <a:stretch>
              <a:fillRect/>
            </a:stretch>
          </p:blipFill>
          <p:spPr>
            <a:xfrm>
              <a:off x="10115551" y="2617977"/>
              <a:ext cx="1043152" cy="754851"/>
            </a:xfrm>
            <a:prstGeom prst="rect">
              <a:avLst/>
            </a:prstGeom>
          </p:spPr>
        </p:pic>
      </p:grpSp>
    </p:spTree>
    <p:extLst>
      <p:ext uri="{BB962C8B-B14F-4D97-AF65-F5344CB8AC3E}">
        <p14:creationId xmlns:p14="http://schemas.microsoft.com/office/powerpoint/2010/main" val="192787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055" b="-9055"/>
            </a:stretch>
          </a:blipFill>
        </p:spPr>
        <p:txBody>
          <a:bodyPr/>
          <a:lstStyle/>
          <a:p>
            <a:endParaRPr lang="en-US" sz="1200"/>
          </a:p>
        </p:txBody>
      </p:sp>
      <p:grpSp>
        <p:nvGrpSpPr>
          <p:cNvPr id="3" name="Group 2">
            <a:extLst>
              <a:ext uri="{FF2B5EF4-FFF2-40B4-BE49-F238E27FC236}">
                <a16:creationId xmlns:a16="http://schemas.microsoft.com/office/drawing/2014/main" id="{540D8BDD-7951-3D86-37E4-A8E7050FE306}"/>
              </a:ext>
            </a:extLst>
          </p:cNvPr>
          <p:cNvGrpSpPr/>
          <p:nvPr/>
        </p:nvGrpSpPr>
        <p:grpSpPr>
          <a:xfrm>
            <a:off x="7368316" y="2275187"/>
            <a:ext cx="6575070" cy="2086871"/>
            <a:chOff x="7368316" y="2275187"/>
            <a:chExt cx="6575070" cy="2086871"/>
          </a:xfrm>
        </p:grpSpPr>
        <p:sp>
          <p:nvSpPr>
            <p:cNvPr id="4" name="Oval 3">
              <a:extLst>
                <a:ext uri="{FF2B5EF4-FFF2-40B4-BE49-F238E27FC236}">
                  <a16:creationId xmlns:a16="http://schemas.microsoft.com/office/drawing/2014/main" id="{B22C6540-B2C3-BC11-5921-CF92F0478574}"/>
                </a:ext>
              </a:extLst>
            </p:cNvPr>
            <p:cNvSpPr/>
            <p:nvPr/>
          </p:nvSpPr>
          <p:spPr>
            <a:xfrm>
              <a:off x="9602257" y="2275187"/>
              <a:ext cx="2086871" cy="2086871"/>
            </a:xfrm>
            <a:prstGeom prst="ellipse">
              <a:avLst/>
            </a:prstGeom>
            <a:solidFill>
              <a:srgbClr val="823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772713D-1D8F-D8C9-FDD8-945AFAD0D105}"/>
                </a:ext>
              </a:extLst>
            </p:cNvPr>
            <p:cNvSpPr txBox="1"/>
            <p:nvPr/>
          </p:nvSpPr>
          <p:spPr>
            <a:xfrm>
              <a:off x="7368316" y="3415209"/>
              <a:ext cx="6575070" cy="461665"/>
            </a:xfrm>
            <a:prstGeom prst="rect">
              <a:avLst/>
            </a:prstGeom>
            <a:noFill/>
          </p:spPr>
          <p:txBody>
            <a:bodyPr wrap="square" rtlCol="0">
              <a:spAutoFit/>
            </a:bodyPr>
            <a:lstStyle/>
            <a:p>
              <a:pPr algn="ctr"/>
              <a:r>
                <a:rPr lang="en-US" sz="2400" b="1" dirty="0">
                  <a:solidFill>
                    <a:schemeClr val="bg1"/>
                  </a:solidFill>
                  <a:latin typeface="Montserrat" pitchFamily="2" charset="77"/>
                </a:rPr>
                <a:t>RESOLVE</a:t>
              </a:r>
            </a:p>
          </p:txBody>
        </p:sp>
        <p:pic>
          <p:nvPicPr>
            <p:cNvPr id="6" name="Picture 5" descr="Diagram&#10;&#10;Description automatically generated">
              <a:extLst>
                <a:ext uri="{FF2B5EF4-FFF2-40B4-BE49-F238E27FC236}">
                  <a16:creationId xmlns:a16="http://schemas.microsoft.com/office/drawing/2014/main" id="{C733D9AF-ADCC-95BD-A389-3AABB1C87CE5}"/>
                </a:ext>
              </a:extLst>
            </p:cNvPr>
            <p:cNvPicPr>
              <a:picLocks noChangeAspect="1"/>
            </p:cNvPicPr>
            <p:nvPr/>
          </p:nvPicPr>
          <p:blipFill rotWithShape="1">
            <a:blip r:embed="rId4"/>
            <a:srcRect l="81393" t="29971" r="11381" b="62631"/>
            <a:stretch>
              <a:fillRect/>
            </a:stretch>
          </p:blipFill>
          <p:spPr>
            <a:xfrm>
              <a:off x="10115551" y="2617977"/>
              <a:ext cx="1043152" cy="75485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52" b="-16965"/>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3EE17-3CFB-91F6-59BB-8FD9A1797C6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ED05667-07BF-EE49-CD76-2B5DE7D7321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32000"/>
              <a:duotone>
                <a:schemeClr val="accent5">
                  <a:shade val="45000"/>
                  <a:satMod val="135000"/>
                </a:schemeClr>
                <a:prstClr val="white"/>
              </a:duotone>
            </a:blip>
            <a:stretch>
              <a:fillRect t="-1552" b="-16965"/>
            </a:stretch>
          </a:blipFill>
        </p:spPr>
        <p:txBody>
          <a:bodyPr/>
          <a:lstStyle/>
          <a:p>
            <a:endParaRPr lang="en-US"/>
          </a:p>
        </p:txBody>
      </p:sp>
      <p:sp>
        <p:nvSpPr>
          <p:cNvPr id="3" name="TextBox 2">
            <a:extLst>
              <a:ext uri="{FF2B5EF4-FFF2-40B4-BE49-F238E27FC236}">
                <a16:creationId xmlns:a16="http://schemas.microsoft.com/office/drawing/2014/main" id="{2BF3583C-0253-0AAE-E00B-B70CDDD62689}"/>
              </a:ext>
            </a:extLst>
          </p:cNvPr>
          <p:cNvSpPr txBox="1"/>
          <p:nvPr/>
        </p:nvSpPr>
        <p:spPr>
          <a:xfrm>
            <a:off x="1033297" y="829886"/>
            <a:ext cx="11449050" cy="5170646"/>
          </a:xfrm>
          <a:prstGeom prst="rect">
            <a:avLst/>
          </a:prstGeom>
          <a:noFill/>
        </p:spPr>
        <p:txBody>
          <a:bodyPr wrap="square" rtlCol="0">
            <a:spAutoFit/>
          </a:bodyPr>
          <a:lstStyle/>
          <a:p>
            <a:pPr>
              <a:spcAft>
                <a:spcPts val="1800"/>
              </a:spcAft>
            </a:pPr>
            <a:r>
              <a:rPr lang="en-GB" sz="5400" b="1" dirty="0">
                <a:solidFill>
                  <a:srgbClr val="82368C"/>
                </a:solidFill>
                <a:effectLst>
                  <a:outerShdw blurRad="50800" dist="38100" dir="2700000" algn="tl" rotWithShape="0">
                    <a:prstClr val="black">
                      <a:alpha val="40000"/>
                    </a:prstClr>
                  </a:outerShdw>
                </a:effectLst>
                <a:latin typeface="Montserrat" pitchFamily="2" charset="77"/>
              </a:rPr>
              <a:t>Equity</a:t>
            </a:r>
          </a:p>
          <a:p>
            <a:pPr>
              <a:spcAft>
                <a:spcPts val="1800"/>
              </a:spcAft>
            </a:pPr>
            <a:r>
              <a:rPr lang="en-GB" sz="5400" b="1" dirty="0">
                <a:solidFill>
                  <a:srgbClr val="82368C"/>
                </a:solidFill>
                <a:effectLst>
                  <a:outerShdw blurRad="50800" dist="38100" dir="2700000" algn="tl" rotWithShape="0">
                    <a:prstClr val="black">
                      <a:alpha val="40000"/>
                    </a:prstClr>
                  </a:outerShdw>
                </a:effectLst>
                <a:latin typeface="Montserrat" pitchFamily="2" charset="77"/>
              </a:rPr>
              <a:t>Inclusion</a:t>
            </a:r>
          </a:p>
          <a:p>
            <a:pPr>
              <a:spcAft>
                <a:spcPts val="1800"/>
              </a:spcAft>
            </a:pPr>
            <a:r>
              <a:rPr lang="en-GB" sz="5400" b="1" dirty="0">
                <a:solidFill>
                  <a:srgbClr val="82368C"/>
                </a:solidFill>
                <a:effectLst>
                  <a:outerShdw blurRad="50800" dist="38100" dir="2700000" algn="tl" rotWithShape="0">
                    <a:prstClr val="black">
                      <a:alpha val="40000"/>
                    </a:prstClr>
                  </a:outerShdw>
                </a:effectLst>
                <a:latin typeface="Montserrat" pitchFamily="2" charset="77"/>
              </a:rPr>
              <a:t>Certainty</a:t>
            </a:r>
          </a:p>
          <a:p>
            <a:pPr>
              <a:spcAft>
                <a:spcPts val="1800"/>
              </a:spcAft>
            </a:pPr>
            <a:r>
              <a:rPr lang="en-GB" sz="5400" b="1" dirty="0">
                <a:solidFill>
                  <a:srgbClr val="82368C"/>
                </a:solidFill>
                <a:effectLst>
                  <a:outerShdw blurRad="50800" dist="38100" dir="2700000" algn="tl" rotWithShape="0">
                    <a:prstClr val="black">
                      <a:alpha val="40000"/>
                    </a:prstClr>
                  </a:outerShdw>
                </a:effectLst>
                <a:latin typeface="Montserrat" pitchFamily="2" charset="77"/>
              </a:rPr>
              <a:t>Autonomy</a:t>
            </a:r>
          </a:p>
          <a:p>
            <a:pPr>
              <a:spcAft>
                <a:spcPts val="1800"/>
              </a:spcAft>
            </a:pPr>
            <a:r>
              <a:rPr lang="en-GB" sz="5400" b="1" dirty="0">
                <a:solidFill>
                  <a:srgbClr val="82368C"/>
                </a:solidFill>
                <a:effectLst>
                  <a:outerShdw blurRad="50800" dist="38100" dir="2700000" algn="tl" rotWithShape="0">
                    <a:prstClr val="black">
                      <a:alpha val="40000"/>
                    </a:prstClr>
                  </a:outerShdw>
                </a:effectLst>
                <a:latin typeface="Montserrat" pitchFamily="2" charset="77"/>
              </a:rPr>
              <a:t>Attachment &amp; Status </a:t>
            </a:r>
          </a:p>
        </p:txBody>
      </p:sp>
      <p:grpSp>
        <p:nvGrpSpPr>
          <p:cNvPr id="4" name="Group 3">
            <a:extLst>
              <a:ext uri="{FF2B5EF4-FFF2-40B4-BE49-F238E27FC236}">
                <a16:creationId xmlns:a16="http://schemas.microsoft.com/office/drawing/2014/main" id="{EBA7121D-1A24-F18B-91F6-C4F544A38356}"/>
              </a:ext>
            </a:extLst>
          </p:cNvPr>
          <p:cNvGrpSpPr/>
          <p:nvPr/>
        </p:nvGrpSpPr>
        <p:grpSpPr>
          <a:xfrm>
            <a:off x="7368316" y="2275187"/>
            <a:ext cx="6575070" cy="2086871"/>
            <a:chOff x="7368316" y="2275187"/>
            <a:chExt cx="6575070" cy="2086871"/>
          </a:xfrm>
        </p:grpSpPr>
        <p:sp>
          <p:nvSpPr>
            <p:cNvPr id="5" name="Oval 4">
              <a:extLst>
                <a:ext uri="{FF2B5EF4-FFF2-40B4-BE49-F238E27FC236}">
                  <a16:creationId xmlns:a16="http://schemas.microsoft.com/office/drawing/2014/main" id="{540D06A4-5DAC-CD1B-2828-4CE9F33119EA}"/>
                </a:ext>
              </a:extLst>
            </p:cNvPr>
            <p:cNvSpPr/>
            <p:nvPr/>
          </p:nvSpPr>
          <p:spPr>
            <a:xfrm>
              <a:off x="9602257" y="2275187"/>
              <a:ext cx="2086871" cy="2086871"/>
            </a:xfrm>
            <a:prstGeom prst="ellipse">
              <a:avLst/>
            </a:prstGeom>
            <a:solidFill>
              <a:srgbClr val="823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7F257AD-0CFD-4FEF-64F3-E200A322571B}"/>
                </a:ext>
              </a:extLst>
            </p:cNvPr>
            <p:cNvSpPr txBox="1"/>
            <p:nvPr/>
          </p:nvSpPr>
          <p:spPr>
            <a:xfrm>
              <a:off x="7368316" y="3415209"/>
              <a:ext cx="6575070" cy="461665"/>
            </a:xfrm>
            <a:prstGeom prst="rect">
              <a:avLst/>
            </a:prstGeom>
            <a:noFill/>
          </p:spPr>
          <p:txBody>
            <a:bodyPr wrap="square" rtlCol="0">
              <a:spAutoFit/>
            </a:bodyPr>
            <a:lstStyle/>
            <a:p>
              <a:pPr algn="ctr"/>
              <a:r>
                <a:rPr lang="en-US" sz="2400" b="1" dirty="0">
                  <a:solidFill>
                    <a:schemeClr val="bg1"/>
                  </a:solidFill>
                  <a:latin typeface="Montserrat" pitchFamily="2" charset="77"/>
                </a:rPr>
                <a:t>RESOLVE</a:t>
              </a:r>
            </a:p>
          </p:txBody>
        </p:sp>
        <p:pic>
          <p:nvPicPr>
            <p:cNvPr id="7" name="Picture 6" descr="Diagram&#10;&#10;Description automatically generated">
              <a:extLst>
                <a:ext uri="{FF2B5EF4-FFF2-40B4-BE49-F238E27FC236}">
                  <a16:creationId xmlns:a16="http://schemas.microsoft.com/office/drawing/2014/main" id="{A051E46D-5838-E021-669E-8C64D37547E7}"/>
                </a:ext>
              </a:extLst>
            </p:cNvPr>
            <p:cNvPicPr>
              <a:picLocks noChangeAspect="1"/>
            </p:cNvPicPr>
            <p:nvPr/>
          </p:nvPicPr>
          <p:blipFill rotWithShape="1">
            <a:blip r:embed="rId4"/>
            <a:srcRect l="81393" t="29971" r="11381" b="62631"/>
            <a:stretch>
              <a:fillRect/>
            </a:stretch>
          </p:blipFill>
          <p:spPr>
            <a:xfrm>
              <a:off x="10115551" y="2617977"/>
              <a:ext cx="1043152" cy="754851"/>
            </a:xfrm>
            <a:prstGeom prst="rect">
              <a:avLst/>
            </a:prstGeom>
          </p:spPr>
        </p:pic>
      </p:grpSp>
    </p:spTree>
    <p:extLst>
      <p:ext uri="{BB962C8B-B14F-4D97-AF65-F5344CB8AC3E}">
        <p14:creationId xmlns:p14="http://schemas.microsoft.com/office/powerpoint/2010/main" val="419052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61652" y="928239"/>
            <a:ext cx="6668697" cy="5001523"/>
          </a:xfrm>
          <a:custGeom>
            <a:avLst/>
            <a:gdLst/>
            <a:ahLst/>
            <a:cxnLst/>
            <a:rect l="l" t="t" r="r" b="b"/>
            <a:pathLst>
              <a:path w="10003046" h="7502284">
                <a:moveTo>
                  <a:pt x="0" y="0"/>
                </a:moveTo>
                <a:lnTo>
                  <a:pt x="10003046" y="0"/>
                </a:lnTo>
                <a:lnTo>
                  <a:pt x="10003046" y="7502284"/>
                </a:lnTo>
                <a:lnTo>
                  <a:pt x="0" y="7502284"/>
                </a:lnTo>
                <a:lnTo>
                  <a:pt x="0" y="0"/>
                </a:lnTo>
                <a:close/>
              </a:path>
            </a:pathLst>
          </a:custGeom>
          <a:blipFill>
            <a:blip r:embed="rId3"/>
            <a:stretch>
              <a:fillRect/>
            </a:stretch>
          </a:blipFill>
        </p:spPr>
        <p:txBody>
          <a:bodyPr/>
          <a:lstStyle/>
          <a:p>
            <a:endParaRPr lang="en-US" sz="1200"/>
          </a:p>
        </p:txBody>
      </p:sp>
      <p:sp>
        <p:nvSpPr>
          <p:cNvPr id="3" name="Freeform 3"/>
          <p:cNvSpPr/>
          <p:nvPr/>
        </p:nvSpPr>
        <p:spPr>
          <a:xfrm>
            <a:off x="0" y="0"/>
            <a:ext cx="12192000" cy="6874185"/>
          </a:xfrm>
          <a:custGeom>
            <a:avLst/>
            <a:gdLst/>
            <a:ahLst/>
            <a:cxnLst/>
            <a:rect l="l" t="t" r="r" b="b"/>
            <a:pathLst>
              <a:path w="18288000" h="10279380">
                <a:moveTo>
                  <a:pt x="0" y="0"/>
                </a:moveTo>
                <a:lnTo>
                  <a:pt x="18288000" y="0"/>
                </a:lnTo>
                <a:lnTo>
                  <a:pt x="18288000" y="10279380"/>
                </a:lnTo>
                <a:lnTo>
                  <a:pt x="0" y="10279380"/>
                </a:lnTo>
                <a:lnTo>
                  <a:pt x="0" y="0"/>
                </a:lnTo>
                <a:close/>
              </a:path>
            </a:pathLst>
          </a:custGeom>
          <a:blipFill>
            <a:blip r:embed="rId4"/>
            <a:stretch>
              <a:fillRect/>
            </a:stretch>
          </a:blipFill>
        </p:spPr>
        <p:txBody>
          <a:bodyPr/>
          <a:lstStyle/>
          <a:p>
            <a:endParaRPr lang="en-US" sz="12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040" t="-11884" b="-14156"/>
            </a:stretch>
          </a:blipFill>
        </p:spPr>
        <p:txBody>
          <a:bodyPr/>
          <a:lstStyle/>
          <a:p>
            <a:endParaRPr lang="en-US" sz="1200"/>
          </a:p>
        </p:txBody>
      </p:sp>
      <p:grpSp>
        <p:nvGrpSpPr>
          <p:cNvPr id="5" name="Group 4">
            <a:extLst>
              <a:ext uri="{FF2B5EF4-FFF2-40B4-BE49-F238E27FC236}">
                <a16:creationId xmlns:a16="http://schemas.microsoft.com/office/drawing/2014/main" id="{415B351F-0729-09E4-003A-9A371BE0A8E0}"/>
              </a:ext>
            </a:extLst>
          </p:cNvPr>
          <p:cNvGrpSpPr/>
          <p:nvPr/>
        </p:nvGrpSpPr>
        <p:grpSpPr>
          <a:xfrm>
            <a:off x="7368316" y="2275187"/>
            <a:ext cx="6575070" cy="2086871"/>
            <a:chOff x="7368316" y="2275187"/>
            <a:chExt cx="6575070" cy="2086871"/>
          </a:xfrm>
        </p:grpSpPr>
        <p:sp>
          <p:nvSpPr>
            <p:cNvPr id="6" name="Oval 5">
              <a:extLst>
                <a:ext uri="{FF2B5EF4-FFF2-40B4-BE49-F238E27FC236}">
                  <a16:creationId xmlns:a16="http://schemas.microsoft.com/office/drawing/2014/main" id="{42B39660-8B04-2585-7A7B-B7CA53435DAD}"/>
                </a:ext>
              </a:extLst>
            </p:cNvPr>
            <p:cNvSpPr/>
            <p:nvPr/>
          </p:nvSpPr>
          <p:spPr>
            <a:xfrm>
              <a:off x="9602257" y="2275187"/>
              <a:ext cx="2086871" cy="2086871"/>
            </a:xfrm>
            <a:prstGeom prst="ellipse">
              <a:avLst/>
            </a:prstGeom>
            <a:solidFill>
              <a:srgbClr val="823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84D0EE-ECEA-DECB-BFF6-C8242281EBF7}"/>
                </a:ext>
              </a:extLst>
            </p:cNvPr>
            <p:cNvSpPr txBox="1"/>
            <p:nvPr/>
          </p:nvSpPr>
          <p:spPr>
            <a:xfrm>
              <a:off x="7368316" y="3415209"/>
              <a:ext cx="6575070" cy="461665"/>
            </a:xfrm>
            <a:prstGeom prst="rect">
              <a:avLst/>
            </a:prstGeom>
            <a:noFill/>
          </p:spPr>
          <p:txBody>
            <a:bodyPr wrap="square" rtlCol="0">
              <a:spAutoFit/>
            </a:bodyPr>
            <a:lstStyle/>
            <a:p>
              <a:pPr algn="ctr"/>
              <a:r>
                <a:rPr lang="en-US" sz="2400" b="1" dirty="0">
                  <a:solidFill>
                    <a:schemeClr val="bg1"/>
                  </a:solidFill>
                  <a:latin typeface="Montserrat" pitchFamily="2" charset="77"/>
                </a:rPr>
                <a:t>RESOLVE</a:t>
              </a:r>
            </a:p>
          </p:txBody>
        </p:sp>
        <p:pic>
          <p:nvPicPr>
            <p:cNvPr id="8" name="Picture 7" descr="Diagram&#10;&#10;Description automatically generated">
              <a:extLst>
                <a:ext uri="{FF2B5EF4-FFF2-40B4-BE49-F238E27FC236}">
                  <a16:creationId xmlns:a16="http://schemas.microsoft.com/office/drawing/2014/main" id="{E4407923-0A42-EBBA-4AE6-5C88C5264BFA}"/>
                </a:ext>
              </a:extLst>
            </p:cNvPr>
            <p:cNvPicPr>
              <a:picLocks noChangeAspect="1"/>
            </p:cNvPicPr>
            <p:nvPr/>
          </p:nvPicPr>
          <p:blipFill rotWithShape="1">
            <a:blip r:embed="rId4"/>
            <a:srcRect l="81393" t="29971" r="11381" b="62631"/>
            <a:stretch>
              <a:fillRect/>
            </a:stretch>
          </p:blipFill>
          <p:spPr>
            <a:xfrm>
              <a:off x="10115551" y="2617977"/>
              <a:ext cx="1043152" cy="75485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sz="1200"/>
          </a:p>
        </p:txBody>
      </p:sp>
      <p:grpSp>
        <p:nvGrpSpPr>
          <p:cNvPr id="5" name="Group 4">
            <a:extLst>
              <a:ext uri="{FF2B5EF4-FFF2-40B4-BE49-F238E27FC236}">
                <a16:creationId xmlns:a16="http://schemas.microsoft.com/office/drawing/2014/main" id="{E5FA9638-BEC5-27DC-1F0A-1BF1B34350F3}"/>
              </a:ext>
            </a:extLst>
          </p:cNvPr>
          <p:cNvGrpSpPr/>
          <p:nvPr/>
        </p:nvGrpSpPr>
        <p:grpSpPr>
          <a:xfrm>
            <a:off x="7368316" y="2275187"/>
            <a:ext cx="6575070" cy="2086871"/>
            <a:chOff x="7368316" y="2275187"/>
            <a:chExt cx="6575070" cy="2086871"/>
          </a:xfrm>
        </p:grpSpPr>
        <p:sp>
          <p:nvSpPr>
            <p:cNvPr id="6" name="Oval 5">
              <a:extLst>
                <a:ext uri="{FF2B5EF4-FFF2-40B4-BE49-F238E27FC236}">
                  <a16:creationId xmlns:a16="http://schemas.microsoft.com/office/drawing/2014/main" id="{8B893E4A-AA61-3DF8-5428-45795A47A360}"/>
                </a:ext>
              </a:extLst>
            </p:cNvPr>
            <p:cNvSpPr/>
            <p:nvPr/>
          </p:nvSpPr>
          <p:spPr>
            <a:xfrm>
              <a:off x="9602257" y="2275187"/>
              <a:ext cx="2086871" cy="2086871"/>
            </a:xfrm>
            <a:prstGeom prst="ellipse">
              <a:avLst/>
            </a:prstGeom>
            <a:solidFill>
              <a:srgbClr val="823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172996-17D5-F5D2-6557-A86365E84CBD}"/>
                </a:ext>
              </a:extLst>
            </p:cNvPr>
            <p:cNvSpPr txBox="1"/>
            <p:nvPr/>
          </p:nvSpPr>
          <p:spPr>
            <a:xfrm>
              <a:off x="7368316" y="3415209"/>
              <a:ext cx="6575070" cy="461665"/>
            </a:xfrm>
            <a:prstGeom prst="rect">
              <a:avLst/>
            </a:prstGeom>
            <a:noFill/>
          </p:spPr>
          <p:txBody>
            <a:bodyPr wrap="square" rtlCol="0">
              <a:spAutoFit/>
            </a:bodyPr>
            <a:lstStyle/>
            <a:p>
              <a:pPr algn="ctr"/>
              <a:r>
                <a:rPr lang="en-US" sz="2400" b="1" dirty="0">
                  <a:solidFill>
                    <a:schemeClr val="bg1"/>
                  </a:solidFill>
                  <a:latin typeface="Montserrat" pitchFamily="2" charset="77"/>
                </a:rPr>
                <a:t>RESOLVE</a:t>
              </a:r>
            </a:p>
          </p:txBody>
        </p:sp>
        <p:pic>
          <p:nvPicPr>
            <p:cNvPr id="8" name="Picture 7" descr="Diagram&#10;&#10;Description automatically generated">
              <a:extLst>
                <a:ext uri="{FF2B5EF4-FFF2-40B4-BE49-F238E27FC236}">
                  <a16:creationId xmlns:a16="http://schemas.microsoft.com/office/drawing/2014/main" id="{68F646F7-ABE5-E229-0F6C-D53F0388B97B}"/>
                </a:ext>
              </a:extLst>
            </p:cNvPr>
            <p:cNvPicPr>
              <a:picLocks noChangeAspect="1"/>
            </p:cNvPicPr>
            <p:nvPr/>
          </p:nvPicPr>
          <p:blipFill rotWithShape="1">
            <a:blip r:embed="rId4"/>
            <a:srcRect l="81393" t="29971" r="11381" b="62631"/>
            <a:stretch>
              <a:fillRect/>
            </a:stretch>
          </p:blipFill>
          <p:spPr>
            <a:xfrm>
              <a:off x="10115551" y="2617977"/>
              <a:ext cx="1043152" cy="75485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0C2AE-98ED-A3A5-AA4F-795E5A7ACF3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07948BB-DB4C-CACD-4E5B-2736F3C13836}"/>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055" b="-9055"/>
            </a:stretch>
          </a:blipFill>
        </p:spPr>
        <p:txBody>
          <a:bodyPr/>
          <a:lstStyle/>
          <a:p>
            <a:endParaRPr lang="en-US" sz="1200"/>
          </a:p>
        </p:txBody>
      </p:sp>
      <p:sp>
        <p:nvSpPr>
          <p:cNvPr id="7" name="Rounded Rectangle 6">
            <a:extLst>
              <a:ext uri="{FF2B5EF4-FFF2-40B4-BE49-F238E27FC236}">
                <a16:creationId xmlns:a16="http://schemas.microsoft.com/office/drawing/2014/main" id="{AD400A36-7848-3339-985B-2DA7CF002C8D}"/>
              </a:ext>
            </a:extLst>
          </p:cNvPr>
          <p:cNvSpPr/>
          <p:nvPr/>
        </p:nvSpPr>
        <p:spPr>
          <a:xfrm>
            <a:off x="3871054" y="4970182"/>
            <a:ext cx="4449891" cy="1461750"/>
          </a:xfrm>
          <a:prstGeom prst="roundRect">
            <a:avLst>
              <a:gd name="adj" fmla="val 15021"/>
            </a:avLst>
          </a:prstGeom>
          <a:solidFill>
            <a:srgbClr val="FF9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3487A"/>
              </a:solidFill>
            </a:endParaRPr>
          </a:p>
        </p:txBody>
      </p:sp>
      <p:sp>
        <p:nvSpPr>
          <p:cNvPr id="8" name="TextBox 7">
            <a:extLst>
              <a:ext uri="{FF2B5EF4-FFF2-40B4-BE49-F238E27FC236}">
                <a16:creationId xmlns:a16="http://schemas.microsoft.com/office/drawing/2014/main" id="{2320A79E-ABFA-36D1-A667-D2ACBA0E6FAD}"/>
              </a:ext>
            </a:extLst>
          </p:cNvPr>
          <p:cNvSpPr txBox="1"/>
          <p:nvPr/>
        </p:nvSpPr>
        <p:spPr>
          <a:xfrm>
            <a:off x="1973299" y="5316336"/>
            <a:ext cx="8245399" cy="769441"/>
          </a:xfrm>
          <a:prstGeom prst="rect">
            <a:avLst/>
          </a:prstGeom>
          <a:noFill/>
        </p:spPr>
        <p:txBody>
          <a:bodyPr wrap="square" rtlCol="0">
            <a:spAutoFit/>
          </a:bodyPr>
          <a:lstStyle/>
          <a:p>
            <a:pPr algn="ctr"/>
            <a:r>
              <a:rPr lang="en-US" sz="4400" b="1" dirty="0">
                <a:solidFill>
                  <a:schemeClr val="bg1"/>
                </a:solidFill>
                <a:latin typeface="Montserrat" pitchFamily="2" charset="77"/>
              </a:rPr>
              <a:t>REGULATE</a:t>
            </a:r>
          </a:p>
        </p:txBody>
      </p:sp>
    </p:spTree>
    <p:extLst>
      <p:ext uri="{BB962C8B-B14F-4D97-AF65-F5344CB8AC3E}">
        <p14:creationId xmlns:p14="http://schemas.microsoft.com/office/powerpoint/2010/main" val="372348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501E7-23E6-782C-C475-7E3A8B99EAFB}"/>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F74FDF2B-E236-A385-0C2E-FC06D71DB02B}"/>
              </a:ext>
            </a:extLst>
          </p:cNvPr>
          <p:cNvSpPr/>
          <p:nvPr/>
        </p:nvSpPr>
        <p:spPr>
          <a:xfrm>
            <a:off x="7627434" y="6645"/>
            <a:ext cx="4564566" cy="6851355"/>
          </a:xfrm>
          <a:prstGeom prst="rect">
            <a:avLst/>
          </a:prstGeom>
          <a:solidFill>
            <a:srgbClr val="4C4C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E855408-2DC3-C6E1-3F7E-8C09E5BFC898}"/>
              </a:ext>
            </a:extLst>
          </p:cNvPr>
          <p:cNvSpPr/>
          <p:nvPr/>
        </p:nvSpPr>
        <p:spPr>
          <a:xfrm>
            <a:off x="1295996" y="964657"/>
            <a:ext cx="4940983" cy="4940983"/>
          </a:xfrm>
          <a:prstGeom prst="ellipse">
            <a:avLst/>
          </a:prstGeom>
          <a:solidFill>
            <a:srgbClr val="FF9300">
              <a:alpha val="1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Light" pitchFamily="2" charset="77"/>
            </a:endParaRPr>
          </a:p>
        </p:txBody>
      </p:sp>
      <p:sp>
        <p:nvSpPr>
          <p:cNvPr id="16" name="Rectangle 15">
            <a:extLst>
              <a:ext uri="{FF2B5EF4-FFF2-40B4-BE49-F238E27FC236}">
                <a16:creationId xmlns:a16="http://schemas.microsoft.com/office/drawing/2014/main" id="{648B73D1-FA2A-38AD-E173-18CDFEF40177}"/>
              </a:ext>
            </a:extLst>
          </p:cNvPr>
          <p:cNvSpPr/>
          <p:nvPr/>
        </p:nvSpPr>
        <p:spPr>
          <a:xfrm>
            <a:off x="912380" y="724829"/>
            <a:ext cx="5923318" cy="41278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B8AD5C0E-C66A-6F2F-1D70-9626BD6EAFC3}"/>
              </a:ext>
            </a:extLst>
          </p:cNvPr>
          <p:cNvSpPr/>
          <p:nvPr/>
        </p:nvSpPr>
        <p:spPr>
          <a:xfrm>
            <a:off x="1322683" y="964657"/>
            <a:ext cx="4940983" cy="4940983"/>
          </a:xfrm>
          <a:prstGeom prst="ellipse">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Light" pitchFamily="2" charset="77"/>
            </a:endParaRPr>
          </a:p>
        </p:txBody>
      </p:sp>
      <p:sp>
        <p:nvSpPr>
          <p:cNvPr id="6" name="Triangle 5">
            <a:extLst>
              <a:ext uri="{FF2B5EF4-FFF2-40B4-BE49-F238E27FC236}">
                <a16:creationId xmlns:a16="http://schemas.microsoft.com/office/drawing/2014/main" id="{6BEF6630-82C7-266F-0D9D-4FC9FF2335CE}"/>
              </a:ext>
            </a:extLst>
          </p:cNvPr>
          <p:cNvSpPr/>
          <p:nvPr/>
        </p:nvSpPr>
        <p:spPr>
          <a:xfrm>
            <a:off x="1764414" y="985488"/>
            <a:ext cx="4019550" cy="3867150"/>
          </a:xfrm>
          <a:prstGeom prst="triangle">
            <a:avLst>
              <a:gd name="adj" fmla="val 49561"/>
            </a:avLst>
          </a:prstGeom>
          <a:solidFill>
            <a:srgbClr val="FF9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444CD67-466C-7714-F9FF-30ED33A7BC98}"/>
              </a:ext>
            </a:extLst>
          </p:cNvPr>
          <p:cNvSpPr txBox="1"/>
          <p:nvPr/>
        </p:nvSpPr>
        <p:spPr>
          <a:xfrm>
            <a:off x="951140" y="5341118"/>
            <a:ext cx="5722829" cy="34624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en-US" sz="1200" u="none" strike="noStrike" kern="1200" cap="none" spc="0" normalizeH="0" baseline="0" noProof="0" dirty="0">
                <a:ln>
                  <a:noFill/>
                </a:ln>
                <a:solidFill>
                  <a:srgbClr val="4C4C4C"/>
                </a:solidFill>
                <a:effectLst/>
                <a:uLnTx/>
                <a:uFillTx/>
                <a:latin typeface="Montserrat" pitchFamily="2" charset="77"/>
              </a:rPr>
              <a:t>Motion is Emotion</a:t>
            </a:r>
          </a:p>
        </p:txBody>
      </p:sp>
      <p:sp>
        <p:nvSpPr>
          <p:cNvPr id="12" name="TextBox 11">
            <a:extLst>
              <a:ext uri="{FF2B5EF4-FFF2-40B4-BE49-F238E27FC236}">
                <a16:creationId xmlns:a16="http://schemas.microsoft.com/office/drawing/2014/main" id="{B5A83C9B-F674-12AB-9238-52A35EB415C4}"/>
              </a:ext>
            </a:extLst>
          </p:cNvPr>
          <p:cNvSpPr txBox="1"/>
          <p:nvPr/>
        </p:nvSpPr>
        <p:spPr>
          <a:xfrm>
            <a:off x="2465656" y="5016529"/>
            <a:ext cx="26937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4C4C4C"/>
                </a:solidFill>
                <a:effectLst/>
                <a:uLnTx/>
                <a:uFillTx/>
                <a:latin typeface="Montserrat" pitchFamily="2" charset="77"/>
              </a:rPr>
              <a:t>Physiology</a:t>
            </a:r>
          </a:p>
        </p:txBody>
      </p:sp>
      <p:sp>
        <p:nvSpPr>
          <p:cNvPr id="5" name="Freeform 2">
            <a:extLst>
              <a:ext uri="{FF2B5EF4-FFF2-40B4-BE49-F238E27FC236}">
                <a16:creationId xmlns:a16="http://schemas.microsoft.com/office/drawing/2014/main" id="{475EDCE4-F2D2-929E-F44D-83156AB69F01}"/>
              </a:ext>
            </a:extLst>
          </p:cNvPr>
          <p:cNvSpPr/>
          <p:nvPr/>
        </p:nvSpPr>
        <p:spPr>
          <a:xfrm>
            <a:off x="7922115" y="10"/>
            <a:ext cx="4861197" cy="6857990"/>
          </a:xfrm>
          <a:custGeom>
            <a:avLst/>
            <a:gdLst/>
            <a:ahLst/>
            <a:cxnLst/>
            <a:rect l="l" t="t" r="r" b="b"/>
            <a:pathLst>
              <a:path w="15430500" h="10287000">
                <a:moveTo>
                  <a:pt x="15430500" y="0"/>
                </a:moveTo>
                <a:lnTo>
                  <a:pt x="0" y="0"/>
                </a:lnTo>
                <a:lnTo>
                  <a:pt x="0" y="10287000"/>
                </a:lnTo>
                <a:lnTo>
                  <a:pt x="15430500" y="10287000"/>
                </a:lnTo>
                <a:lnTo>
                  <a:pt x="15430500" y="0"/>
                </a:lnTo>
                <a:close/>
              </a:path>
            </a:pathLst>
          </a:custGeom>
          <a:blipFill>
            <a:blip r:embed="rId3"/>
            <a:stretch>
              <a:fillRect l="-79956" r="-41617"/>
            </a:stretch>
          </a:blipFill>
        </p:spPr>
        <p:txBody>
          <a:bodyPr/>
          <a:lstStyle/>
          <a:p>
            <a:endParaRPr lang="en-GB"/>
          </a:p>
        </p:txBody>
      </p:sp>
      <p:sp>
        <p:nvSpPr>
          <p:cNvPr id="2" name="TextBox 1">
            <a:extLst>
              <a:ext uri="{FF2B5EF4-FFF2-40B4-BE49-F238E27FC236}">
                <a16:creationId xmlns:a16="http://schemas.microsoft.com/office/drawing/2014/main" id="{35D6EBA6-9427-F23D-F78B-B651915D5734}"/>
              </a:ext>
            </a:extLst>
          </p:cNvPr>
          <p:cNvSpPr txBox="1"/>
          <p:nvPr/>
        </p:nvSpPr>
        <p:spPr>
          <a:xfrm>
            <a:off x="2580894" y="2828835"/>
            <a:ext cx="2463321" cy="1200329"/>
          </a:xfrm>
          <a:prstGeom prst="rect">
            <a:avLst/>
          </a:prstGeom>
          <a:noFill/>
        </p:spPr>
        <p:txBody>
          <a:bodyPr wrap="square" rtlCol="0">
            <a:spAutoFit/>
          </a:bodyPr>
          <a:lstStyle/>
          <a:p>
            <a:pPr lvl="0" algn="ctr">
              <a:defRPr/>
            </a:pPr>
            <a:r>
              <a:rPr lang="en-GB" sz="2400" dirty="0">
                <a:solidFill>
                  <a:schemeClr val="bg1"/>
                </a:solidFill>
                <a:latin typeface="Montserrat" pitchFamily="2" charset="77"/>
              </a:rPr>
              <a:t>3</a:t>
            </a:r>
          </a:p>
          <a:p>
            <a:pPr lvl="0" algn="ctr">
              <a:defRPr/>
            </a:pPr>
            <a:r>
              <a:rPr lang="en-GB" sz="2400" dirty="0">
                <a:solidFill>
                  <a:schemeClr val="bg1"/>
                </a:solidFill>
                <a:latin typeface="Montserrat" pitchFamily="2" charset="77"/>
              </a:rPr>
              <a:t>regulation</a:t>
            </a:r>
          </a:p>
          <a:p>
            <a:pPr lvl="0" algn="ctr">
              <a:defRPr/>
            </a:pPr>
            <a:r>
              <a:rPr lang="en-GB" sz="2400" dirty="0">
                <a:solidFill>
                  <a:schemeClr val="bg1"/>
                </a:solidFill>
                <a:latin typeface="Montserrat" pitchFamily="2" charset="77"/>
              </a:rPr>
              <a:t>strategies</a:t>
            </a:r>
          </a:p>
        </p:txBody>
      </p:sp>
    </p:spTree>
    <p:extLst>
      <p:ext uri="{BB962C8B-B14F-4D97-AF65-F5344CB8AC3E}">
        <p14:creationId xmlns:p14="http://schemas.microsoft.com/office/powerpoint/2010/main" val="183609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51B3-6315-D616-2701-CF6AE57FB40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10E1A0A-E9AE-8F55-078A-894941DB5B2F}"/>
              </a:ext>
            </a:extLst>
          </p:cNvPr>
          <p:cNvSpPr/>
          <p:nvPr/>
        </p:nvSpPr>
        <p:spPr>
          <a:xfrm>
            <a:off x="7627434" y="6645"/>
            <a:ext cx="4564566" cy="6851355"/>
          </a:xfrm>
          <a:prstGeom prst="rect">
            <a:avLst/>
          </a:prstGeom>
          <a:solidFill>
            <a:srgbClr val="00A5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FA8CAA9B-BAEC-DE14-A0EC-B605CD7950FA}"/>
              </a:ext>
            </a:extLst>
          </p:cNvPr>
          <p:cNvSpPr/>
          <p:nvPr/>
        </p:nvSpPr>
        <p:spPr>
          <a:xfrm>
            <a:off x="1342062" y="964657"/>
            <a:ext cx="4940983" cy="4940983"/>
          </a:xfrm>
          <a:prstGeom prst="ellipse">
            <a:avLst/>
          </a:prstGeom>
          <a:solidFill>
            <a:srgbClr val="FF9300">
              <a:alpha val="1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Light" pitchFamily="2" charset="77"/>
            </a:endParaRPr>
          </a:p>
        </p:txBody>
      </p:sp>
      <p:sp>
        <p:nvSpPr>
          <p:cNvPr id="2" name="Rectangle 1">
            <a:extLst>
              <a:ext uri="{FF2B5EF4-FFF2-40B4-BE49-F238E27FC236}">
                <a16:creationId xmlns:a16="http://schemas.microsoft.com/office/drawing/2014/main" id="{081F59E2-F613-F27B-C124-D8645267BB71}"/>
              </a:ext>
            </a:extLst>
          </p:cNvPr>
          <p:cNvSpPr/>
          <p:nvPr/>
        </p:nvSpPr>
        <p:spPr>
          <a:xfrm>
            <a:off x="3780262" y="724829"/>
            <a:ext cx="3055435" cy="41278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37E48979-F555-C597-20CA-FDD03A0FDEEA}"/>
              </a:ext>
            </a:extLst>
          </p:cNvPr>
          <p:cNvSpPr/>
          <p:nvPr/>
        </p:nvSpPr>
        <p:spPr>
          <a:xfrm>
            <a:off x="1322683" y="964657"/>
            <a:ext cx="4940983" cy="4940983"/>
          </a:xfrm>
          <a:prstGeom prst="ellipse">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Light" pitchFamily="2" charset="77"/>
            </a:endParaRPr>
          </a:p>
        </p:txBody>
      </p:sp>
      <p:sp>
        <p:nvSpPr>
          <p:cNvPr id="6" name="Triangle 5">
            <a:extLst>
              <a:ext uri="{FF2B5EF4-FFF2-40B4-BE49-F238E27FC236}">
                <a16:creationId xmlns:a16="http://schemas.microsoft.com/office/drawing/2014/main" id="{F130EAF3-807E-CB12-F986-13A34DAF6E0C}"/>
              </a:ext>
            </a:extLst>
          </p:cNvPr>
          <p:cNvSpPr/>
          <p:nvPr/>
        </p:nvSpPr>
        <p:spPr>
          <a:xfrm>
            <a:off x="1802781" y="985488"/>
            <a:ext cx="4019550" cy="3867150"/>
          </a:xfrm>
          <a:prstGeom prst="triangle">
            <a:avLst>
              <a:gd name="adj" fmla="val 49561"/>
            </a:avLst>
          </a:prstGeom>
          <a:solidFill>
            <a:srgbClr val="FF9300"/>
          </a:solid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BF89F89-F94C-D547-F086-9E52C3186C85}"/>
              </a:ext>
            </a:extLst>
          </p:cNvPr>
          <p:cNvSpPr txBox="1"/>
          <p:nvPr/>
        </p:nvSpPr>
        <p:spPr>
          <a:xfrm rot="17901575">
            <a:off x="994510" y="2544372"/>
            <a:ext cx="2718911" cy="34624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00A5E1"/>
                </a:solidFill>
                <a:effectLst/>
                <a:uLnTx/>
                <a:uFillTx/>
                <a:latin typeface="Montserrat" pitchFamily="2" charset="77"/>
              </a:rPr>
              <a:t>What you focus on, you feel</a:t>
            </a:r>
          </a:p>
        </p:txBody>
      </p:sp>
      <p:sp>
        <p:nvSpPr>
          <p:cNvPr id="9" name="TextBox 8">
            <a:extLst>
              <a:ext uri="{FF2B5EF4-FFF2-40B4-BE49-F238E27FC236}">
                <a16:creationId xmlns:a16="http://schemas.microsoft.com/office/drawing/2014/main" id="{A1668490-D361-6823-C1AA-A8EA275308D8}"/>
              </a:ext>
            </a:extLst>
          </p:cNvPr>
          <p:cNvSpPr txBox="1"/>
          <p:nvPr/>
        </p:nvSpPr>
        <p:spPr>
          <a:xfrm>
            <a:off x="951140" y="5341118"/>
            <a:ext cx="5722829" cy="34624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en-US" sz="1200" u="none" strike="noStrike" kern="1200" cap="none" spc="0" normalizeH="0" baseline="0" noProof="0" dirty="0">
                <a:ln>
                  <a:noFill/>
                </a:ln>
                <a:solidFill>
                  <a:schemeClr val="bg1">
                    <a:lumMod val="75000"/>
                  </a:schemeClr>
                </a:solidFill>
                <a:effectLst/>
                <a:uLnTx/>
                <a:uFillTx/>
                <a:latin typeface="Montserrat" pitchFamily="2" charset="77"/>
              </a:rPr>
              <a:t>Motion is Emotion</a:t>
            </a:r>
          </a:p>
        </p:txBody>
      </p:sp>
      <p:sp>
        <p:nvSpPr>
          <p:cNvPr id="12" name="TextBox 11">
            <a:extLst>
              <a:ext uri="{FF2B5EF4-FFF2-40B4-BE49-F238E27FC236}">
                <a16:creationId xmlns:a16="http://schemas.microsoft.com/office/drawing/2014/main" id="{C535189E-DFCA-7777-D7E2-58B82B121742}"/>
              </a:ext>
            </a:extLst>
          </p:cNvPr>
          <p:cNvSpPr txBox="1"/>
          <p:nvPr/>
        </p:nvSpPr>
        <p:spPr>
          <a:xfrm>
            <a:off x="2465656" y="5016529"/>
            <a:ext cx="26937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lumMod val="75000"/>
                  </a:schemeClr>
                </a:solidFill>
                <a:effectLst/>
                <a:uLnTx/>
                <a:uFillTx/>
                <a:latin typeface="Montserrat" pitchFamily="2" charset="77"/>
              </a:rPr>
              <a:t>Physiology</a:t>
            </a:r>
          </a:p>
        </p:txBody>
      </p:sp>
      <p:sp>
        <p:nvSpPr>
          <p:cNvPr id="13" name="TextBox 12">
            <a:extLst>
              <a:ext uri="{FF2B5EF4-FFF2-40B4-BE49-F238E27FC236}">
                <a16:creationId xmlns:a16="http://schemas.microsoft.com/office/drawing/2014/main" id="{EA0DE364-86DE-9C49-C72C-5ECDA62CBAA1}"/>
              </a:ext>
            </a:extLst>
          </p:cNvPr>
          <p:cNvSpPr txBox="1"/>
          <p:nvPr/>
        </p:nvSpPr>
        <p:spPr>
          <a:xfrm rot="17912910">
            <a:off x="570294" y="2367939"/>
            <a:ext cx="31385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00A5E1"/>
                </a:solidFill>
                <a:effectLst/>
                <a:uLnTx/>
                <a:uFillTx/>
                <a:latin typeface="Montserrat" pitchFamily="2" charset="77"/>
              </a:rPr>
              <a:t>Focus</a:t>
            </a:r>
          </a:p>
        </p:txBody>
      </p:sp>
      <p:sp>
        <p:nvSpPr>
          <p:cNvPr id="5" name="Freeform 5">
            <a:extLst>
              <a:ext uri="{FF2B5EF4-FFF2-40B4-BE49-F238E27FC236}">
                <a16:creationId xmlns:a16="http://schemas.microsoft.com/office/drawing/2014/main" id="{B235DFB3-B995-9AAB-E3E9-72165BE66E00}"/>
              </a:ext>
            </a:extLst>
          </p:cNvPr>
          <p:cNvSpPr/>
          <p:nvPr/>
        </p:nvSpPr>
        <p:spPr>
          <a:xfrm>
            <a:off x="7941494" y="0"/>
            <a:ext cx="4250506" cy="6857991"/>
          </a:xfrm>
          <a:custGeom>
            <a:avLst/>
            <a:gdLst/>
            <a:ahLst/>
            <a:cxnLst/>
            <a:rect l="l" t="t" r="r" b="b"/>
            <a:pathLst>
              <a:path w="12328989" h="8229600">
                <a:moveTo>
                  <a:pt x="0" y="0"/>
                </a:moveTo>
                <a:lnTo>
                  <a:pt x="12328988" y="0"/>
                </a:lnTo>
                <a:lnTo>
                  <a:pt x="12328988" y="8229600"/>
                </a:lnTo>
                <a:lnTo>
                  <a:pt x="0" y="8229600"/>
                </a:lnTo>
                <a:lnTo>
                  <a:pt x="0" y="0"/>
                </a:lnTo>
                <a:close/>
              </a:path>
            </a:pathLst>
          </a:custGeom>
          <a:blipFill>
            <a:blip r:embed="rId3"/>
            <a:stretch>
              <a:fillRect l="-59550" t="118" r="-82166" b="-118"/>
            </a:stretch>
          </a:blipFill>
        </p:spPr>
        <p:txBody>
          <a:bodyPr/>
          <a:lstStyle/>
          <a:p>
            <a:endParaRPr lang="en-GB"/>
          </a:p>
        </p:txBody>
      </p:sp>
      <p:sp>
        <p:nvSpPr>
          <p:cNvPr id="10" name="TextBox 9">
            <a:extLst>
              <a:ext uri="{FF2B5EF4-FFF2-40B4-BE49-F238E27FC236}">
                <a16:creationId xmlns:a16="http://schemas.microsoft.com/office/drawing/2014/main" id="{BA572778-7401-46E9-3A82-AD96D62DD840}"/>
              </a:ext>
            </a:extLst>
          </p:cNvPr>
          <p:cNvSpPr txBox="1"/>
          <p:nvPr/>
        </p:nvSpPr>
        <p:spPr>
          <a:xfrm>
            <a:off x="2580894" y="2828835"/>
            <a:ext cx="2463321" cy="1200329"/>
          </a:xfrm>
          <a:prstGeom prst="rect">
            <a:avLst/>
          </a:prstGeom>
          <a:noFill/>
        </p:spPr>
        <p:txBody>
          <a:bodyPr wrap="square" rtlCol="0">
            <a:spAutoFit/>
          </a:bodyPr>
          <a:lstStyle/>
          <a:p>
            <a:pPr lvl="0" algn="ctr">
              <a:defRPr/>
            </a:pPr>
            <a:r>
              <a:rPr lang="en-GB" sz="2400" dirty="0">
                <a:solidFill>
                  <a:schemeClr val="bg1"/>
                </a:solidFill>
                <a:latin typeface="Montserrat" pitchFamily="2" charset="77"/>
              </a:rPr>
              <a:t>3</a:t>
            </a:r>
          </a:p>
          <a:p>
            <a:pPr lvl="0" algn="ctr">
              <a:defRPr/>
            </a:pPr>
            <a:r>
              <a:rPr lang="en-GB" sz="2400" dirty="0">
                <a:solidFill>
                  <a:schemeClr val="bg1"/>
                </a:solidFill>
                <a:latin typeface="Montserrat" pitchFamily="2" charset="77"/>
              </a:rPr>
              <a:t>regulation</a:t>
            </a:r>
          </a:p>
          <a:p>
            <a:pPr lvl="0" algn="ctr">
              <a:defRPr/>
            </a:pPr>
            <a:r>
              <a:rPr lang="en-GB" sz="2400" dirty="0">
                <a:solidFill>
                  <a:schemeClr val="bg1"/>
                </a:solidFill>
                <a:latin typeface="Montserrat" pitchFamily="2" charset="77"/>
              </a:rPr>
              <a:t>strategies</a:t>
            </a:r>
          </a:p>
        </p:txBody>
      </p:sp>
    </p:spTree>
    <p:extLst>
      <p:ext uri="{BB962C8B-B14F-4D97-AF65-F5344CB8AC3E}">
        <p14:creationId xmlns:p14="http://schemas.microsoft.com/office/powerpoint/2010/main" val="397344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0FD97-8880-756E-3996-70E02E297CC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CBAAB71-5C71-9028-2EEF-218B7D7B025B}"/>
              </a:ext>
            </a:extLst>
          </p:cNvPr>
          <p:cNvSpPr/>
          <p:nvPr/>
        </p:nvSpPr>
        <p:spPr>
          <a:xfrm>
            <a:off x="7627434" y="6645"/>
            <a:ext cx="4564566" cy="6851355"/>
          </a:xfrm>
          <a:prstGeom prst="rect">
            <a:avLst/>
          </a:prstGeom>
          <a:solidFill>
            <a:srgbClr val="9127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B8CAF05-7174-D189-6095-947B27175E83}"/>
              </a:ext>
            </a:extLst>
          </p:cNvPr>
          <p:cNvSpPr/>
          <p:nvPr/>
        </p:nvSpPr>
        <p:spPr>
          <a:xfrm>
            <a:off x="1342062" y="964657"/>
            <a:ext cx="4940983" cy="4940983"/>
          </a:xfrm>
          <a:prstGeom prst="ellipse">
            <a:avLst/>
          </a:prstGeom>
          <a:solidFill>
            <a:srgbClr val="FF9300">
              <a:alpha val="1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Light" pitchFamily="2" charset="77"/>
            </a:endParaRPr>
          </a:p>
        </p:txBody>
      </p:sp>
      <p:sp>
        <p:nvSpPr>
          <p:cNvPr id="3" name="Oval 2">
            <a:extLst>
              <a:ext uri="{FF2B5EF4-FFF2-40B4-BE49-F238E27FC236}">
                <a16:creationId xmlns:a16="http://schemas.microsoft.com/office/drawing/2014/main" id="{302102B7-1563-E863-D5B9-CFECA61045A0}"/>
              </a:ext>
            </a:extLst>
          </p:cNvPr>
          <p:cNvSpPr/>
          <p:nvPr/>
        </p:nvSpPr>
        <p:spPr>
          <a:xfrm>
            <a:off x="1322683" y="964657"/>
            <a:ext cx="4940983" cy="4940983"/>
          </a:xfrm>
          <a:prstGeom prst="ellipse">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Light" pitchFamily="2" charset="77"/>
            </a:endParaRPr>
          </a:p>
        </p:txBody>
      </p:sp>
      <p:sp>
        <p:nvSpPr>
          <p:cNvPr id="6" name="Triangle 5">
            <a:extLst>
              <a:ext uri="{FF2B5EF4-FFF2-40B4-BE49-F238E27FC236}">
                <a16:creationId xmlns:a16="http://schemas.microsoft.com/office/drawing/2014/main" id="{BDF22AC7-B091-FAC8-FC20-D7FA1497339A}"/>
              </a:ext>
            </a:extLst>
          </p:cNvPr>
          <p:cNvSpPr/>
          <p:nvPr/>
        </p:nvSpPr>
        <p:spPr>
          <a:xfrm>
            <a:off x="1802781" y="985488"/>
            <a:ext cx="4019550" cy="3867150"/>
          </a:xfrm>
          <a:prstGeom prst="triangle">
            <a:avLst>
              <a:gd name="adj" fmla="val 49561"/>
            </a:avLst>
          </a:prstGeom>
          <a:solidFill>
            <a:srgbClr val="FF9300"/>
          </a:solid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04E0FCF-403C-75DF-9D21-B25BED8C42F1}"/>
              </a:ext>
            </a:extLst>
          </p:cNvPr>
          <p:cNvSpPr txBox="1"/>
          <p:nvPr/>
        </p:nvSpPr>
        <p:spPr>
          <a:xfrm rot="17901575">
            <a:off x="994510" y="2544372"/>
            <a:ext cx="2718911" cy="34624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bg1">
                    <a:lumMod val="75000"/>
                  </a:schemeClr>
                </a:solidFill>
                <a:effectLst/>
                <a:uLnTx/>
                <a:uFillTx/>
                <a:latin typeface="Montserrat" pitchFamily="2" charset="77"/>
              </a:rPr>
              <a:t>What you focus on, you feel</a:t>
            </a:r>
          </a:p>
        </p:txBody>
      </p:sp>
      <p:sp>
        <p:nvSpPr>
          <p:cNvPr id="9" name="TextBox 8">
            <a:extLst>
              <a:ext uri="{FF2B5EF4-FFF2-40B4-BE49-F238E27FC236}">
                <a16:creationId xmlns:a16="http://schemas.microsoft.com/office/drawing/2014/main" id="{613FD571-0BAD-660D-009A-802F6B7C8D01}"/>
              </a:ext>
            </a:extLst>
          </p:cNvPr>
          <p:cNvSpPr txBox="1"/>
          <p:nvPr/>
        </p:nvSpPr>
        <p:spPr>
          <a:xfrm>
            <a:off x="951140" y="5341118"/>
            <a:ext cx="5722829" cy="34624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en-US" sz="1200" u="none" strike="noStrike" kern="1200" cap="none" spc="0" normalizeH="0" baseline="0" noProof="0" dirty="0">
                <a:ln>
                  <a:noFill/>
                </a:ln>
                <a:solidFill>
                  <a:schemeClr val="bg1">
                    <a:lumMod val="75000"/>
                  </a:schemeClr>
                </a:solidFill>
                <a:effectLst/>
                <a:uLnTx/>
                <a:uFillTx/>
                <a:latin typeface="Montserrat" pitchFamily="2" charset="77"/>
              </a:rPr>
              <a:t>Motion is Emotion</a:t>
            </a:r>
          </a:p>
        </p:txBody>
      </p:sp>
      <p:sp>
        <p:nvSpPr>
          <p:cNvPr id="10" name="TextBox 9">
            <a:extLst>
              <a:ext uri="{FF2B5EF4-FFF2-40B4-BE49-F238E27FC236}">
                <a16:creationId xmlns:a16="http://schemas.microsoft.com/office/drawing/2014/main" id="{09319FF6-BC1D-0246-76C5-9D9077DAC84E}"/>
              </a:ext>
            </a:extLst>
          </p:cNvPr>
          <p:cNvSpPr txBox="1"/>
          <p:nvPr/>
        </p:nvSpPr>
        <p:spPr>
          <a:xfrm rot="3792121">
            <a:off x="3334117" y="2530662"/>
            <a:ext cx="3614729"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u="none" strike="noStrike" kern="1200" cap="none" spc="0" normalizeH="0" baseline="0" noProof="0" dirty="0">
                <a:ln>
                  <a:noFill/>
                </a:ln>
                <a:solidFill>
                  <a:srgbClr val="912789"/>
                </a:solidFill>
                <a:effectLst/>
                <a:uLnTx/>
                <a:uFillTx/>
                <a:latin typeface="Montserrat" pitchFamily="2" charset="77"/>
              </a:rPr>
              <a:t>The words you attach to your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u="none" strike="noStrike" kern="1200" cap="none" spc="0" normalizeH="0" baseline="0" noProof="0" dirty="0">
                <a:ln>
                  <a:noFill/>
                </a:ln>
                <a:solidFill>
                  <a:srgbClr val="912789"/>
                </a:solidFill>
                <a:effectLst/>
                <a:uLnTx/>
                <a:uFillTx/>
                <a:latin typeface="Montserrat" pitchFamily="2" charset="77"/>
              </a:rPr>
              <a:t>experience become your experience</a:t>
            </a:r>
          </a:p>
        </p:txBody>
      </p:sp>
      <p:sp>
        <p:nvSpPr>
          <p:cNvPr id="12" name="TextBox 11">
            <a:extLst>
              <a:ext uri="{FF2B5EF4-FFF2-40B4-BE49-F238E27FC236}">
                <a16:creationId xmlns:a16="http://schemas.microsoft.com/office/drawing/2014/main" id="{2695E689-A02B-2C67-60B7-991E4E11D7D3}"/>
              </a:ext>
            </a:extLst>
          </p:cNvPr>
          <p:cNvSpPr txBox="1"/>
          <p:nvPr/>
        </p:nvSpPr>
        <p:spPr>
          <a:xfrm>
            <a:off x="2465656" y="5016529"/>
            <a:ext cx="26937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lumMod val="75000"/>
                  </a:schemeClr>
                </a:solidFill>
                <a:effectLst/>
                <a:uLnTx/>
                <a:uFillTx/>
                <a:latin typeface="Montserrat" pitchFamily="2" charset="77"/>
              </a:rPr>
              <a:t>Physiology</a:t>
            </a:r>
          </a:p>
        </p:txBody>
      </p:sp>
      <p:sp>
        <p:nvSpPr>
          <p:cNvPr id="13" name="TextBox 12">
            <a:extLst>
              <a:ext uri="{FF2B5EF4-FFF2-40B4-BE49-F238E27FC236}">
                <a16:creationId xmlns:a16="http://schemas.microsoft.com/office/drawing/2014/main" id="{7448392D-DD78-42E7-A20D-FA24F044DF77}"/>
              </a:ext>
            </a:extLst>
          </p:cNvPr>
          <p:cNvSpPr txBox="1"/>
          <p:nvPr/>
        </p:nvSpPr>
        <p:spPr>
          <a:xfrm rot="17912910">
            <a:off x="570294" y="2367939"/>
            <a:ext cx="31385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bg1">
                    <a:lumMod val="75000"/>
                  </a:schemeClr>
                </a:solidFill>
                <a:effectLst/>
                <a:uLnTx/>
                <a:uFillTx/>
                <a:latin typeface="Montserrat" pitchFamily="2" charset="77"/>
              </a:rPr>
              <a:t>Focus</a:t>
            </a:r>
          </a:p>
        </p:txBody>
      </p:sp>
      <p:sp>
        <p:nvSpPr>
          <p:cNvPr id="14" name="TextBox 13">
            <a:extLst>
              <a:ext uri="{FF2B5EF4-FFF2-40B4-BE49-F238E27FC236}">
                <a16:creationId xmlns:a16="http://schemas.microsoft.com/office/drawing/2014/main" id="{76745792-3D15-8F53-604F-CAC51A631C61}"/>
              </a:ext>
            </a:extLst>
          </p:cNvPr>
          <p:cNvSpPr txBox="1"/>
          <p:nvPr/>
        </p:nvSpPr>
        <p:spPr>
          <a:xfrm rot="3707376">
            <a:off x="3943705" y="2343791"/>
            <a:ext cx="31385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912789"/>
                </a:solidFill>
                <a:effectLst/>
                <a:uLnTx/>
                <a:uFillTx/>
                <a:latin typeface="Montserrat" pitchFamily="2" charset="77"/>
              </a:rPr>
              <a:t>Language</a:t>
            </a:r>
          </a:p>
        </p:txBody>
      </p:sp>
      <p:sp>
        <p:nvSpPr>
          <p:cNvPr id="4" name="Freeform 7">
            <a:extLst>
              <a:ext uri="{FF2B5EF4-FFF2-40B4-BE49-F238E27FC236}">
                <a16:creationId xmlns:a16="http://schemas.microsoft.com/office/drawing/2014/main" id="{4B324C0F-9183-518D-B515-ED93913C2D13}"/>
              </a:ext>
            </a:extLst>
          </p:cNvPr>
          <p:cNvSpPr/>
          <p:nvPr/>
        </p:nvSpPr>
        <p:spPr>
          <a:xfrm flipH="1">
            <a:off x="7939668" y="6645"/>
            <a:ext cx="4252332" cy="6873753"/>
          </a:xfrm>
          <a:custGeom>
            <a:avLst/>
            <a:gdLst/>
            <a:ahLst/>
            <a:cxnLst/>
            <a:rect l="l" t="t" r="r" b="b"/>
            <a:pathLst>
              <a:path w="6213502" h="3911917">
                <a:moveTo>
                  <a:pt x="0" y="0"/>
                </a:moveTo>
                <a:lnTo>
                  <a:pt x="6213502" y="0"/>
                </a:lnTo>
                <a:lnTo>
                  <a:pt x="6213502" y="3911918"/>
                </a:lnTo>
                <a:lnTo>
                  <a:pt x="0" y="3911918"/>
                </a:lnTo>
                <a:lnTo>
                  <a:pt x="0" y="0"/>
                </a:lnTo>
                <a:close/>
              </a:path>
            </a:pathLst>
          </a:custGeom>
          <a:blipFill>
            <a:blip r:embed="rId3"/>
            <a:stretch>
              <a:fillRect l="-88284" t="-212" r="-52874" b="212"/>
            </a:stretch>
          </a:blipFill>
        </p:spPr>
        <p:txBody>
          <a:bodyPr/>
          <a:lstStyle/>
          <a:p>
            <a:endParaRPr lang="en-GB"/>
          </a:p>
        </p:txBody>
      </p:sp>
      <p:sp>
        <p:nvSpPr>
          <p:cNvPr id="11" name="TextBox 10">
            <a:extLst>
              <a:ext uri="{FF2B5EF4-FFF2-40B4-BE49-F238E27FC236}">
                <a16:creationId xmlns:a16="http://schemas.microsoft.com/office/drawing/2014/main" id="{5B3056E8-3E3F-BA8C-8D62-784D07412E10}"/>
              </a:ext>
            </a:extLst>
          </p:cNvPr>
          <p:cNvSpPr txBox="1"/>
          <p:nvPr/>
        </p:nvSpPr>
        <p:spPr>
          <a:xfrm>
            <a:off x="2580894" y="2828835"/>
            <a:ext cx="2463321" cy="1200329"/>
          </a:xfrm>
          <a:prstGeom prst="rect">
            <a:avLst/>
          </a:prstGeom>
          <a:noFill/>
        </p:spPr>
        <p:txBody>
          <a:bodyPr wrap="square" rtlCol="0">
            <a:spAutoFit/>
          </a:bodyPr>
          <a:lstStyle/>
          <a:p>
            <a:pPr lvl="0" algn="ctr">
              <a:defRPr/>
            </a:pPr>
            <a:r>
              <a:rPr lang="en-GB" sz="2400" dirty="0">
                <a:solidFill>
                  <a:schemeClr val="bg1"/>
                </a:solidFill>
                <a:latin typeface="Montserrat" pitchFamily="2" charset="77"/>
              </a:rPr>
              <a:t>3</a:t>
            </a:r>
          </a:p>
          <a:p>
            <a:pPr lvl="0" algn="ctr">
              <a:defRPr/>
            </a:pPr>
            <a:r>
              <a:rPr lang="en-GB" sz="2400" dirty="0">
                <a:solidFill>
                  <a:schemeClr val="bg1"/>
                </a:solidFill>
                <a:latin typeface="Montserrat" pitchFamily="2" charset="77"/>
              </a:rPr>
              <a:t>regulation</a:t>
            </a:r>
          </a:p>
          <a:p>
            <a:pPr lvl="0" algn="ctr">
              <a:defRPr/>
            </a:pPr>
            <a:r>
              <a:rPr lang="en-GB" sz="2400" dirty="0">
                <a:solidFill>
                  <a:schemeClr val="bg1"/>
                </a:solidFill>
                <a:latin typeface="Montserrat" pitchFamily="2" charset="77"/>
              </a:rPr>
              <a:t>strategies</a:t>
            </a:r>
          </a:p>
        </p:txBody>
      </p:sp>
    </p:spTree>
    <p:extLst>
      <p:ext uri="{BB962C8B-B14F-4D97-AF65-F5344CB8AC3E}">
        <p14:creationId xmlns:p14="http://schemas.microsoft.com/office/powerpoint/2010/main" val="117771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C21C2-BFF7-32B7-17A2-EC31A90AFFB1}"/>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EC70F27F-709B-342A-6A19-A32B0DB70479}"/>
              </a:ext>
            </a:extLst>
          </p:cNvPr>
          <p:cNvSpPr/>
          <p:nvPr/>
        </p:nvSpPr>
        <p:spPr>
          <a:xfrm>
            <a:off x="7627434" y="6645"/>
            <a:ext cx="4564566" cy="6851355"/>
          </a:xfrm>
          <a:prstGeom prst="rect">
            <a:avLst/>
          </a:prstGeom>
          <a:solidFill>
            <a:srgbClr val="FF9300"/>
          </a:solid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9A06000D-07AA-F299-5903-3ACF348AF7EF}"/>
              </a:ext>
            </a:extLst>
          </p:cNvPr>
          <p:cNvSpPr/>
          <p:nvPr/>
        </p:nvSpPr>
        <p:spPr>
          <a:xfrm>
            <a:off x="1322683" y="964657"/>
            <a:ext cx="4940983" cy="4940983"/>
          </a:xfrm>
          <a:prstGeom prst="ellipse">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Light" pitchFamily="2" charset="77"/>
            </a:endParaRPr>
          </a:p>
        </p:txBody>
      </p:sp>
      <p:sp>
        <p:nvSpPr>
          <p:cNvPr id="6" name="Triangle 5">
            <a:extLst>
              <a:ext uri="{FF2B5EF4-FFF2-40B4-BE49-F238E27FC236}">
                <a16:creationId xmlns:a16="http://schemas.microsoft.com/office/drawing/2014/main" id="{6D2B18BE-D2EE-0A3C-85AC-D0B6B2C66BBE}"/>
              </a:ext>
            </a:extLst>
          </p:cNvPr>
          <p:cNvSpPr/>
          <p:nvPr/>
        </p:nvSpPr>
        <p:spPr>
          <a:xfrm>
            <a:off x="1802781" y="985488"/>
            <a:ext cx="4019550" cy="3867150"/>
          </a:xfrm>
          <a:prstGeom prst="triangle">
            <a:avLst>
              <a:gd name="adj" fmla="val 49561"/>
            </a:avLst>
          </a:prstGeom>
          <a:solidFill>
            <a:srgbClr val="FF9300"/>
          </a:solid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E9D30C9-0B87-505C-6B61-0350EBBDA0C6}"/>
              </a:ext>
            </a:extLst>
          </p:cNvPr>
          <p:cNvSpPr txBox="1"/>
          <p:nvPr/>
        </p:nvSpPr>
        <p:spPr>
          <a:xfrm>
            <a:off x="2580894" y="2828835"/>
            <a:ext cx="2463321" cy="1200329"/>
          </a:xfrm>
          <a:prstGeom prst="rect">
            <a:avLst/>
          </a:prstGeom>
          <a:noFill/>
        </p:spPr>
        <p:txBody>
          <a:bodyPr wrap="square" rtlCol="0">
            <a:spAutoFit/>
          </a:bodyPr>
          <a:lstStyle/>
          <a:p>
            <a:pPr lvl="0" algn="ctr">
              <a:defRPr/>
            </a:pPr>
            <a:r>
              <a:rPr lang="en-GB" sz="2400" dirty="0">
                <a:solidFill>
                  <a:schemeClr val="bg1"/>
                </a:solidFill>
                <a:latin typeface="Montserrat" pitchFamily="2" charset="77"/>
              </a:rPr>
              <a:t>3</a:t>
            </a:r>
          </a:p>
          <a:p>
            <a:pPr lvl="0" algn="ctr">
              <a:defRPr/>
            </a:pPr>
            <a:r>
              <a:rPr lang="en-GB" sz="2400" dirty="0">
                <a:solidFill>
                  <a:schemeClr val="bg1"/>
                </a:solidFill>
                <a:latin typeface="Montserrat" pitchFamily="2" charset="77"/>
              </a:rPr>
              <a:t>regulation</a:t>
            </a:r>
          </a:p>
          <a:p>
            <a:pPr lvl="0" algn="ctr">
              <a:defRPr/>
            </a:pPr>
            <a:r>
              <a:rPr lang="en-GB" sz="2400" dirty="0">
                <a:solidFill>
                  <a:schemeClr val="bg1"/>
                </a:solidFill>
                <a:latin typeface="Montserrat" pitchFamily="2" charset="77"/>
              </a:rPr>
              <a:t>strategies</a:t>
            </a:r>
          </a:p>
        </p:txBody>
      </p:sp>
      <p:sp>
        <p:nvSpPr>
          <p:cNvPr id="12" name="TextBox 11">
            <a:extLst>
              <a:ext uri="{FF2B5EF4-FFF2-40B4-BE49-F238E27FC236}">
                <a16:creationId xmlns:a16="http://schemas.microsoft.com/office/drawing/2014/main" id="{8CAC43C7-EF82-049C-D318-247D2183C996}"/>
              </a:ext>
            </a:extLst>
          </p:cNvPr>
          <p:cNvSpPr txBox="1"/>
          <p:nvPr/>
        </p:nvSpPr>
        <p:spPr>
          <a:xfrm>
            <a:off x="2465656" y="5016529"/>
            <a:ext cx="26937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4C4C4C"/>
                </a:solidFill>
                <a:effectLst/>
                <a:uLnTx/>
                <a:uFillTx/>
                <a:latin typeface="Montserrat" pitchFamily="2" charset="77"/>
              </a:rPr>
              <a:t>Physiology</a:t>
            </a:r>
          </a:p>
        </p:txBody>
      </p:sp>
      <p:sp>
        <p:nvSpPr>
          <p:cNvPr id="13" name="TextBox 12">
            <a:extLst>
              <a:ext uri="{FF2B5EF4-FFF2-40B4-BE49-F238E27FC236}">
                <a16:creationId xmlns:a16="http://schemas.microsoft.com/office/drawing/2014/main" id="{4AFCB370-A583-9B8F-69C6-DA4A2FB7692E}"/>
              </a:ext>
            </a:extLst>
          </p:cNvPr>
          <p:cNvSpPr txBox="1"/>
          <p:nvPr/>
        </p:nvSpPr>
        <p:spPr>
          <a:xfrm rot="17912910">
            <a:off x="771578" y="2441950"/>
            <a:ext cx="31385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00A5E1"/>
                </a:solidFill>
                <a:effectLst/>
                <a:uLnTx/>
                <a:uFillTx/>
                <a:latin typeface="Montserrat" pitchFamily="2" charset="77"/>
              </a:rPr>
              <a:t>Focus</a:t>
            </a:r>
          </a:p>
        </p:txBody>
      </p:sp>
      <p:sp>
        <p:nvSpPr>
          <p:cNvPr id="14" name="TextBox 13">
            <a:extLst>
              <a:ext uri="{FF2B5EF4-FFF2-40B4-BE49-F238E27FC236}">
                <a16:creationId xmlns:a16="http://schemas.microsoft.com/office/drawing/2014/main" id="{A08F2D4E-F442-E404-8775-18B478DD2600}"/>
              </a:ext>
            </a:extLst>
          </p:cNvPr>
          <p:cNvSpPr txBox="1"/>
          <p:nvPr/>
        </p:nvSpPr>
        <p:spPr>
          <a:xfrm rot="3707376">
            <a:off x="3696900" y="2429869"/>
            <a:ext cx="31385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912789"/>
                </a:solidFill>
                <a:effectLst/>
                <a:uLnTx/>
                <a:uFillTx/>
                <a:latin typeface="Montserrat" pitchFamily="2" charset="77"/>
              </a:rPr>
              <a:t>Language</a:t>
            </a:r>
          </a:p>
        </p:txBody>
      </p:sp>
      <p:pic>
        <p:nvPicPr>
          <p:cNvPr id="24" name="Content Placeholder 4">
            <a:extLst>
              <a:ext uri="{FF2B5EF4-FFF2-40B4-BE49-F238E27FC236}">
                <a16:creationId xmlns:a16="http://schemas.microsoft.com/office/drawing/2014/main" id="{03E21D11-1DFE-9719-4123-5F7FEB5403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502" r="51346"/>
          <a:stretch/>
        </p:blipFill>
        <p:spPr>
          <a:xfrm flipH="1">
            <a:off x="7922115" y="0"/>
            <a:ext cx="4285948" cy="6857991"/>
          </a:xfrm>
          <a:prstGeom prst="rect">
            <a:avLst/>
          </a:prstGeom>
        </p:spPr>
      </p:pic>
    </p:spTree>
    <p:extLst>
      <p:ext uri="{BB962C8B-B14F-4D97-AF65-F5344CB8AC3E}">
        <p14:creationId xmlns:p14="http://schemas.microsoft.com/office/powerpoint/2010/main" val="37112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29BC7-809B-310E-5263-5D175CE6A97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FE28B05-3DF7-DEEF-4A78-ACAA1E8FBFF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055" b="-9055"/>
            </a:stretch>
          </a:blipFill>
        </p:spPr>
        <p:txBody>
          <a:bodyPr/>
          <a:lstStyle/>
          <a:p>
            <a:endParaRPr lang="en-US" sz="1200"/>
          </a:p>
        </p:txBody>
      </p:sp>
      <p:sp>
        <p:nvSpPr>
          <p:cNvPr id="3" name="Freeform 3">
            <a:extLst>
              <a:ext uri="{FF2B5EF4-FFF2-40B4-BE49-F238E27FC236}">
                <a16:creationId xmlns:a16="http://schemas.microsoft.com/office/drawing/2014/main" id="{1E140126-6119-3705-654E-C0C906F18437}"/>
              </a:ext>
            </a:extLst>
          </p:cNvPr>
          <p:cNvSpPr/>
          <p:nvPr/>
        </p:nvSpPr>
        <p:spPr>
          <a:xfrm>
            <a:off x="-16157" y="-548250"/>
            <a:ext cx="12224310" cy="7406250"/>
          </a:xfrm>
          <a:custGeom>
            <a:avLst/>
            <a:gdLst/>
            <a:ahLst/>
            <a:cxnLst/>
            <a:rect l="l" t="t" r="r" b="b"/>
            <a:pathLst>
              <a:path w="18288000" h="11080012">
                <a:moveTo>
                  <a:pt x="0" y="0"/>
                </a:moveTo>
                <a:lnTo>
                  <a:pt x="18288000" y="0"/>
                </a:lnTo>
                <a:lnTo>
                  <a:pt x="18288000" y="11080012"/>
                </a:lnTo>
                <a:lnTo>
                  <a:pt x="0" y="11080012"/>
                </a:lnTo>
                <a:lnTo>
                  <a:pt x="0" y="0"/>
                </a:lnTo>
                <a:close/>
              </a:path>
            </a:pathLst>
          </a:custGeom>
          <a:blipFill>
            <a:blip r:embed="rId4"/>
            <a:stretch>
              <a:fillRect t="-10377" r="-561"/>
            </a:stretch>
          </a:blipFill>
        </p:spPr>
        <p:txBody>
          <a:bodyPr/>
          <a:lstStyle/>
          <a:p>
            <a:endParaRPr lang="en-US"/>
          </a:p>
        </p:txBody>
      </p:sp>
      <p:sp>
        <p:nvSpPr>
          <p:cNvPr id="7" name="Rounded Rectangle 6">
            <a:extLst>
              <a:ext uri="{FF2B5EF4-FFF2-40B4-BE49-F238E27FC236}">
                <a16:creationId xmlns:a16="http://schemas.microsoft.com/office/drawing/2014/main" id="{2D1CB9A8-2451-94CF-AABF-6D48B835BF57}"/>
              </a:ext>
            </a:extLst>
          </p:cNvPr>
          <p:cNvSpPr/>
          <p:nvPr/>
        </p:nvSpPr>
        <p:spPr>
          <a:xfrm>
            <a:off x="3871054" y="4970182"/>
            <a:ext cx="4449891" cy="1461750"/>
          </a:xfrm>
          <a:prstGeom prst="roundRect">
            <a:avLst>
              <a:gd name="adj" fmla="val 15021"/>
            </a:avLst>
          </a:prstGeom>
          <a:solidFill>
            <a:srgbClr val="FF9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3487A"/>
              </a:solidFill>
            </a:endParaRPr>
          </a:p>
        </p:txBody>
      </p:sp>
      <p:sp>
        <p:nvSpPr>
          <p:cNvPr id="8" name="TextBox 7">
            <a:extLst>
              <a:ext uri="{FF2B5EF4-FFF2-40B4-BE49-F238E27FC236}">
                <a16:creationId xmlns:a16="http://schemas.microsoft.com/office/drawing/2014/main" id="{115C111F-E660-DF20-3E39-76F88F15BB39}"/>
              </a:ext>
            </a:extLst>
          </p:cNvPr>
          <p:cNvSpPr txBox="1"/>
          <p:nvPr/>
        </p:nvSpPr>
        <p:spPr>
          <a:xfrm>
            <a:off x="1973299" y="5316336"/>
            <a:ext cx="8245399" cy="769441"/>
          </a:xfrm>
          <a:prstGeom prst="rect">
            <a:avLst/>
          </a:prstGeom>
          <a:noFill/>
        </p:spPr>
        <p:txBody>
          <a:bodyPr wrap="square" rtlCol="0">
            <a:spAutoFit/>
          </a:bodyPr>
          <a:lstStyle/>
          <a:p>
            <a:pPr algn="ctr"/>
            <a:r>
              <a:rPr lang="en-US" sz="4400" b="1" dirty="0">
                <a:solidFill>
                  <a:schemeClr val="bg1"/>
                </a:solidFill>
                <a:latin typeface="Montserrat" pitchFamily="2" charset="77"/>
              </a:rPr>
              <a:t>REGULATE</a:t>
            </a:r>
          </a:p>
        </p:txBody>
      </p:sp>
    </p:spTree>
    <p:extLst>
      <p:ext uri="{BB962C8B-B14F-4D97-AF65-F5344CB8AC3E}">
        <p14:creationId xmlns:p14="http://schemas.microsoft.com/office/powerpoint/2010/main" val="1305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C8370-9B2A-87A8-4187-3576A2A466FF}"/>
            </a:ext>
          </a:extLst>
        </p:cNvPr>
        <p:cNvGrpSpPr/>
        <p:nvPr/>
      </p:nvGrpSpPr>
      <p:grpSpPr>
        <a:xfrm>
          <a:off x="0" y="0"/>
          <a:ext cx="0" cy="0"/>
          <a:chOff x="0" y="0"/>
          <a:chExt cx="0" cy="0"/>
        </a:xfrm>
      </p:grpSpPr>
      <p:pic>
        <p:nvPicPr>
          <p:cNvPr id="5" name="Picture 4" descr="A person with a towel on her head&#10;&#10;AI-generated content may be incorrect.">
            <a:extLst>
              <a:ext uri="{FF2B5EF4-FFF2-40B4-BE49-F238E27FC236}">
                <a16:creationId xmlns:a16="http://schemas.microsoft.com/office/drawing/2014/main" id="{D28AE00B-E713-FD7C-9C1D-ECE0AFC9B253}"/>
              </a:ext>
            </a:extLst>
          </p:cNvPr>
          <p:cNvPicPr>
            <a:picLocks noChangeAspect="1"/>
          </p:cNvPicPr>
          <p:nvPr/>
        </p:nvPicPr>
        <p:blipFill>
          <a:blip r:embed="rId3"/>
          <a:srcRect t="23410" b="34410"/>
          <a:stretch>
            <a:fillRect/>
          </a:stretch>
        </p:blipFill>
        <p:spPr>
          <a:xfrm>
            <a:off x="20" y="0"/>
            <a:ext cx="12191980" cy="6856718"/>
          </a:xfrm>
          <a:prstGeom prst="rect">
            <a:avLst/>
          </a:prstGeom>
        </p:spPr>
      </p:pic>
    </p:spTree>
    <p:extLst>
      <p:ext uri="{BB962C8B-B14F-4D97-AF65-F5344CB8AC3E}">
        <p14:creationId xmlns:p14="http://schemas.microsoft.com/office/powerpoint/2010/main" val="175129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86050-D7A6-09CA-80F1-5421A8155DDA}"/>
            </a:ext>
          </a:extLst>
        </p:cNvPr>
        <p:cNvGrpSpPr/>
        <p:nvPr/>
      </p:nvGrpSpPr>
      <p:grpSpPr>
        <a:xfrm>
          <a:off x="0" y="0"/>
          <a:ext cx="0" cy="0"/>
          <a:chOff x="0" y="0"/>
          <a:chExt cx="0" cy="0"/>
        </a:xfrm>
      </p:grpSpPr>
      <p:pic>
        <p:nvPicPr>
          <p:cNvPr id="5" name="Picture 4" descr="A person with a towel on her head&#10;&#10;AI-generated content may be incorrect.">
            <a:extLst>
              <a:ext uri="{FF2B5EF4-FFF2-40B4-BE49-F238E27FC236}">
                <a16:creationId xmlns:a16="http://schemas.microsoft.com/office/drawing/2014/main" id="{140FFDDA-6991-84B5-5C52-23BC4F27839E}"/>
              </a:ext>
            </a:extLst>
          </p:cNvPr>
          <p:cNvPicPr>
            <a:picLocks noChangeAspect="1"/>
          </p:cNvPicPr>
          <p:nvPr/>
        </p:nvPicPr>
        <p:blipFill>
          <a:blip r:embed="rId3">
            <a:duotone>
              <a:schemeClr val="accent2">
                <a:shade val="45000"/>
                <a:satMod val="135000"/>
              </a:schemeClr>
              <a:prstClr val="white"/>
            </a:duotone>
            <a:alphaModFix amt="27000"/>
          </a:blip>
          <a:srcRect t="23410" b="34410"/>
          <a:stretch>
            <a:fillRect/>
          </a:stretch>
        </p:blipFill>
        <p:spPr>
          <a:xfrm>
            <a:off x="20" y="0"/>
            <a:ext cx="12191980" cy="6856718"/>
          </a:xfrm>
          <a:prstGeom prst="rect">
            <a:avLst/>
          </a:prstGeom>
        </p:spPr>
      </p:pic>
      <p:sp>
        <p:nvSpPr>
          <p:cNvPr id="2" name="TextBox 1">
            <a:extLst>
              <a:ext uri="{FF2B5EF4-FFF2-40B4-BE49-F238E27FC236}">
                <a16:creationId xmlns:a16="http://schemas.microsoft.com/office/drawing/2014/main" id="{34D15D50-8F9B-B5C6-39EF-916D27DCFF8A}"/>
              </a:ext>
            </a:extLst>
          </p:cNvPr>
          <p:cNvSpPr txBox="1"/>
          <p:nvPr/>
        </p:nvSpPr>
        <p:spPr>
          <a:xfrm>
            <a:off x="1142980" y="2030833"/>
            <a:ext cx="10591820" cy="3785652"/>
          </a:xfrm>
          <a:prstGeom prst="rect">
            <a:avLst/>
          </a:prstGeom>
          <a:noFill/>
        </p:spPr>
        <p:txBody>
          <a:bodyPr wrap="square" rtlCol="0">
            <a:spAutoFit/>
          </a:bodyPr>
          <a:lstStyle/>
          <a:p>
            <a:pPr marL="315913" indent="-315913">
              <a:spcAft>
                <a:spcPts val="1800"/>
              </a:spcAft>
              <a:buFont typeface="Arial" panose="020B0604020202020204" pitchFamily="34" charset="0"/>
              <a:buChar char="•"/>
            </a:pPr>
            <a:r>
              <a:rPr lang="en-GB" sz="3600" b="1" dirty="0">
                <a:solidFill>
                  <a:srgbClr val="FF9300"/>
                </a:solidFill>
                <a:effectLst>
                  <a:outerShdw blurRad="50800" dist="38100" dir="2700000" algn="tl" rotWithShape="0">
                    <a:prstClr val="black">
                      <a:alpha val="40000"/>
                    </a:prstClr>
                  </a:outerShdw>
                </a:effectLst>
                <a:latin typeface="Montserrat" pitchFamily="2" charset="77"/>
              </a:rPr>
              <a:t>Reduce metabolic and cognitive capacity
Negative bias
Disengagement
Average work
Unempathetic</a:t>
            </a:r>
          </a:p>
        </p:txBody>
      </p:sp>
      <p:sp>
        <p:nvSpPr>
          <p:cNvPr id="3" name="TextBox 2">
            <a:extLst>
              <a:ext uri="{FF2B5EF4-FFF2-40B4-BE49-F238E27FC236}">
                <a16:creationId xmlns:a16="http://schemas.microsoft.com/office/drawing/2014/main" id="{908D5849-2324-7B18-1397-8DE9D5BCCFE3}"/>
              </a:ext>
            </a:extLst>
          </p:cNvPr>
          <p:cNvSpPr txBox="1"/>
          <p:nvPr/>
        </p:nvSpPr>
        <p:spPr>
          <a:xfrm>
            <a:off x="1142980" y="1041515"/>
            <a:ext cx="8245399" cy="769441"/>
          </a:xfrm>
          <a:prstGeom prst="rect">
            <a:avLst/>
          </a:prstGeom>
          <a:noFill/>
        </p:spPr>
        <p:txBody>
          <a:bodyPr wrap="square" rtlCol="0">
            <a:spAutoFit/>
          </a:bodyPr>
          <a:lstStyle/>
          <a:p>
            <a:r>
              <a:rPr lang="en-US" sz="4400" b="1" dirty="0">
                <a:solidFill>
                  <a:srgbClr val="4C4C4C"/>
                </a:solidFill>
                <a:latin typeface="Montserrat" pitchFamily="2" charset="77"/>
              </a:rPr>
              <a:t>Outcomes</a:t>
            </a:r>
          </a:p>
        </p:txBody>
      </p:sp>
      <p:cxnSp>
        <p:nvCxnSpPr>
          <p:cNvPr id="6" name="Straight Connector 5">
            <a:extLst>
              <a:ext uri="{FF2B5EF4-FFF2-40B4-BE49-F238E27FC236}">
                <a16:creationId xmlns:a16="http://schemas.microsoft.com/office/drawing/2014/main" id="{F692E793-9F05-B584-97CA-C57F1F741C83}"/>
              </a:ext>
            </a:extLst>
          </p:cNvPr>
          <p:cNvCxnSpPr>
            <a:cxnSpLocks/>
          </p:cNvCxnSpPr>
          <p:nvPr/>
        </p:nvCxnSpPr>
        <p:spPr>
          <a:xfrm>
            <a:off x="1314450" y="1810956"/>
            <a:ext cx="9696450" cy="0"/>
          </a:xfrm>
          <a:prstGeom prst="line">
            <a:avLst/>
          </a:prstGeom>
          <a:ln>
            <a:solidFill>
              <a:srgbClr val="4C4C4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997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78C43-BEEE-60C0-07A2-A0AD1DAD83D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6AF527A-E39C-2C0A-EE8C-C31E8FD710D6}"/>
              </a:ext>
            </a:extLst>
          </p:cNvPr>
          <p:cNvSpPr/>
          <p:nvPr/>
        </p:nvSpPr>
        <p:spPr>
          <a:xfrm>
            <a:off x="2761652" y="928239"/>
            <a:ext cx="6668697" cy="5001523"/>
          </a:xfrm>
          <a:custGeom>
            <a:avLst/>
            <a:gdLst/>
            <a:ahLst/>
            <a:cxnLst/>
            <a:rect l="l" t="t" r="r" b="b"/>
            <a:pathLst>
              <a:path w="10003046" h="7502284">
                <a:moveTo>
                  <a:pt x="0" y="0"/>
                </a:moveTo>
                <a:lnTo>
                  <a:pt x="10003046" y="0"/>
                </a:lnTo>
                <a:lnTo>
                  <a:pt x="10003046" y="7502284"/>
                </a:lnTo>
                <a:lnTo>
                  <a:pt x="0" y="7502284"/>
                </a:lnTo>
                <a:lnTo>
                  <a:pt x="0" y="0"/>
                </a:lnTo>
                <a:close/>
              </a:path>
            </a:pathLst>
          </a:custGeom>
          <a:blipFill>
            <a:blip r:embed="rId3"/>
            <a:stretch>
              <a:fillRect/>
            </a:stretch>
          </a:blipFill>
        </p:spPr>
        <p:txBody>
          <a:bodyPr/>
          <a:lstStyle/>
          <a:p>
            <a:endParaRPr lang="en-US" sz="1200"/>
          </a:p>
        </p:txBody>
      </p:sp>
      <p:sp>
        <p:nvSpPr>
          <p:cNvPr id="3" name="Freeform 3">
            <a:extLst>
              <a:ext uri="{FF2B5EF4-FFF2-40B4-BE49-F238E27FC236}">
                <a16:creationId xmlns:a16="http://schemas.microsoft.com/office/drawing/2014/main" id="{24A53FE5-E3BE-ECC6-347A-400DEFE913F2}"/>
              </a:ext>
            </a:extLst>
          </p:cNvPr>
          <p:cNvSpPr/>
          <p:nvPr/>
        </p:nvSpPr>
        <p:spPr>
          <a:xfrm>
            <a:off x="0" y="0"/>
            <a:ext cx="12192000" cy="6874185"/>
          </a:xfrm>
          <a:custGeom>
            <a:avLst/>
            <a:gdLst/>
            <a:ahLst/>
            <a:cxnLst/>
            <a:rect l="l" t="t" r="r" b="b"/>
            <a:pathLst>
              <a:path w="18288000" h="10279380">
                <a:moveTo>
                  <a:pt x="0" y="0"/>
                </a:moveTo>
                <a:lnTo>
                  <a:pt x="18288000" y="0"/>
                </a:lnTo>
                <a:lnTo>
                  <a:pt x="18288000" y="10279380"/>
                </a:lnTo>
                <a:lnTo>
                  <a:pt x="0" y="10279380"/>
                </a:lnTo>
                <a:lnTo>
                  <a:pt x="0" y="0"/>
                </a:lnTo>
                <a:close/>
              </a:path>
            </a:pathLst>
          </a:custGeom>
          <a:blipFill>
            <a:blip r:embed="rId4"/>
            <a:stretch>
              <a:fillRect/>
            </a:stretch>
          </a:blipFill>
        </p:spPr>
        <p:txBody>
          <a:bodyPr/>
          <a:lstStyle/>
          <a:p>
            <a:endParaRPr lang="en-US" sz="1200"/>
          </a:p>
        </p:txBody>
      </p:sp>
      <p:sp>
        <p:nvSpPr>
          <p:cNvPr id="4" name="TextBox 3">
            <a:extLst>
              <a:ext uri="{FF2B5EF4-FFF2-40B4-BE49-F238E27FC236}">
                <a16:creationId xmlns:a16="http://schemas.microsoft.com/office/drawing/2014/main" id="{0EFC7635-52F2-3D28-E18B-CA98671B5F59}"/>
              </a:ext>
            </a:extLst>
          </p:cNvPr>
          <p:cNvSpPr txBox="1"/>
          <p:nvPr/>
        </p:nvSpPr>
        <p:spPr>
          <a:xfrm>
            <a:off x="1948070" y="618617"/>
            <a:ext cx="8245399" cy="1569660"/>
          </a:xfrm>
          <a:prstGeom prst="rect">
            <a:avLst/>
          </a:prstGeom>
          <a:noFill/>
        </p:spPr>
        <p:txBody>
          <a:bodyPr wrap="square" rtlCol="0">
            <a:spAutoFit/>
          </a:bodyPr>
          <a:lstStyle/>
          <a:p>
            <a:r>
              <a:rPr lang="en-US" sz="9600" b="1" dirty="0">
                <a:solidFill>
                  <a:schemeClr val="bg1"/>
                </a:solidFill>
                <a:latin typeface="Montserrat" pitchFamily="2" charset="77"/>
              </a:rPr>
              <a:t>RECOGNISE</a:t>
            </a:r>
          </a:p>
        </p:txBody>
      </p:sp>
      <p:sp>
        <p:nvSpPr>
          <p:cNvPr id="5" name="TextBox 4">
            <a:extLst>
              <a:ext uri="{FF2B5EF4-FFF2-40B4-BE49-F238E27FC236}">
                <a16:creationId xmlns:a16="http://schemas.microsoft.com/office/drawing/2014/main" id="{FA4D47E5-29BD-2C20-AAA4-61A91034E45E}"/>
              </a:ext>
            </a:extLst>
          </p:cNvPr>
          <p:cNvSpPr txBox="1"/>
          <p:nvPr/>
        </p:nvSpPr>
        <p:spPr>
          <a:xfrm>
            <a:off x="1948068" y="1954600"/>
            <a:ext cx="8245399" cy="1569660"/>
          </a:xfrm>
          <a:prstGeom prst="rect">
            <a:avLst/>
          </a:prstGeom>
          <a:noFill/>
        </p:spPr>
        <p:txBody>
          <a:bodyPr wrap="square" rtlCol="0">
            <a:spAutoFit/>
          </a:bodyPr>
          <a:lstStyle/>
          <a:p>
            <a:r>
              <a:rPr lang="en-US" sz="9600" b="1" dirty="0">
                <a:solidFill>
                  <a:schemeClr val="bg1"/>
                </a:solidFill>
                <a:latin typeface="Montserrat" pitchFamily="2" charset="77"/>
              </a:rPr>
              <a:t>RESTORE</a:t>
            </a:r>
          </a:p>
        </p:txBody>
      </p:sp>
      <p:sp>
        <p:nvSpPr>
          <p:cNvPr id="6" name="TextBox 5">
            <a:extLst>
              <a:ext uri="{FF2B5EF4-FFF2-40B4-BE49-F238E27FC236}">
                <a16:creationId xmlns:a16="http://schemas.microsoft.com/office/drawing/2014/main" id="{CB8B62E4-8FF9-389B-43B2-3FD1B9945E68}"/>
              </a:ext>
            </a:extLst>
          </p:cNvPr>
          <p:cNvSpPr txBox="1"/>
          <p:nvPr/>
        </p:nvSpPr>
        <p:spPr>
          <a:xfrm>
            <a:off x="1948066" y="3290583"/>
            <a:ext cx="8245399" cy="1569660"/>
          </a:xfrm>
          <a:prstGeom prst="rect">
            <a:avLst/>
          </a:prstGeom>
          <a:noFill/>
        </p:spPr>
        <p:txBody>
          <a:bodyPr wrap="square" rtlCol="0">
            <a:spAutoFit/>
          </a:bodyPr>
          <a:lstStyle/>
          <a:p>
            <a:r>
              <a:rPr lang="en-US" sz="9600" b="1" dirty="0">
                <a:solidFill>
                  <a:schemeClr val="bg1"/>
                </a:solidFill>
                <a:latin typeface="Montserrat" pitchFamily="2" charset="77"/>
              </a:rPr>
              <a:t>RESOLVE</a:t>
            </a:r>
          </a:p>
        </p:txBody>
      </p:sp>
      <p:sp>
        <p:nvSpPr>
          <p:cNvPr id="7" name="TextBox 6">
            <a:extLst>
              <a:ext uri="{FF2B5EF4-FFF2-40B4-BE49-F238E27FC236}">
                <a16:creationId xmlns:a16="http://schemas.microsoft.com/office/drawing/2014/main" id="{94AB9D6F-2174-0A9B-8ABA-EA1432955A77}"/>
              </a:ext>
            </a:extLst>
          </p:cNvPr>
          <p:cNvSpPr txBox="1"/>
          <p:nvPr/>
        </p:nvSpPr>
        <p:spPr>
          <a:xfrm>
            <a:off x="1948064" y="4626565"/>
            <a:ext cx="8245399" cy="1569660"/>
          </a:xfrm>
          <a:prstGeom prst="rect">
            <a:avLst/>
          </a:prstGeom>
          <a:noFill/>
        </p:spPr>
        <p:txBody>
          <a:bodyPr wrap="square" rtlCol="0">
            <a:spAutoFit/>
          </a:bodyPr>
          <a:lstStyle/>
          <a:p>
            <a:r>
              <a:rPr lang="en-US" sz="9600" b="1" dirty="0">
                <a:solidFill>
                  <a:schemeClr val="bg1"/>
                </a:solidFill>
                <a:latin typeface="Montserrat" pitchFamily="2" charset="77"/>
              </a:rPr>
              <a:t>REGULATE</a:t>
            </a:r>
          </a:p>
        </p:txBody>
      </p:sp>
    </p:spTree>
    <p:extLst>
      <p:ext uri="{BB962C8B-B14F-4D97-AF65-F5344CB8AC3E}">
        <p14:creationId xmlns:p14="http://schemas.microsoft.com/office/powerpoint/2010/main" val="241103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30828-B502-C87E-802D-7FE695559F2B}"/>
            </a:ext>
          </a:extLst>
        </p:cNvPr>
        <p:cNvGrpSpPr/>
        <p:nvPr/>
      </p:nvGrpSpPr>
      <p:grpSpPr>
        <a:xfrm>
          <a:off x="0" y="0"/>
          <a:ext cx="0" cy="0"/>
          <a:chOff x="0" y="0"/>
          <a:chExt cx="0" cy="0"/>
        </a:xfrm>
      </p:grpSpPr>
      <p:pic>
        <p:nvPicPr>
          <p:cNvPr id="5" name="Picture 4" descr="A person with a towel on her head&#10;&#10;AI-generated content may be incorrect.">
            <a:extLst>
              <a:ext uri="{FF2B5EF4-FFF2-40B4-BE49-F238E27FC236}">
                <a16:creationId xmlns:a16="http://schemas.microsoft.com/office/drawing/2014/main" id="{E5A39DB5-EDF1-BF50-40B2-524054537AE4}"/>
              </a:ext>
            </a:extLst>
          </p:cNvPr>
          <p:cNvPicPr>
            <a:picLocks noChangeAspect="1"/>
          </p:cNvPicPr>
          <p:nvPr/>
        </p:nvPicPr>
        <p:blipFill>
          <a:blip r:embed="rId3">
            <a:duotone>
              <a:schemeClr val="accent2">
                <a:shade val="45000"/>
                <a:satMod val="135000"/>
              </a:schemeClr>
              <a:prstClr val="white"/>
            </a:duotone>
            <a:alphaModFix amt="27000"/>
          </a:blip>
          <a:srcRect t="23410" b="34410"/>
          <a:stretch>
            <a:fillRect/>
          </a:stretch>
        </p:blipFill>
        <p:spPr>
          <a:xfrm>
            <a:off x="20" y="0"/>
            <a:ext cx="12191980" cy="6856718"/>
          </a:xfrm>
          <a:prstGeom prst="rect">
            <a:avLst/>
          </a:prstGeom>
        </p:spPr>
      </p:pic>
      <p:sp>
        <p:nvSpPr>
          <p:cNvPr id="2" name="TextBox 1">
            <a:extLst>
              <a:ext uri="{FF2B5EF4-FFF2-40B4-BE49-F238E27FC236}">
                <a16:creationId xmlns:a16="http://schemas.microsoft.com/office/drawing/2014/main" id="{39C972B9-307D-3F21-FFE7-9BD65875FB01}"/>
              </a:ext>
            </a:extLst>
          </p:cNvPr>
          <p:cNvSpPr txBox="1"/>
          <p:nvPr/>
        </p:nvSpPr>
        <p:spPr>
          <a:xfrm>
            <a:off x="1142980" y="2030833"/>
            <a:ext cx="10591820" cy="3785652"/>
          </a:xfrm>
          <a:prstGeom prst="rect">
            <a:avLst/>
          </a:prstGeom>
          <a:noFill/>
        </p:spPr>
        <p:txBody>
          <a:bodyPr wrap="square" rtlCol="0">
            <a:spAutoFit/>
          </a:bodyPr>
          <a:lstStyle/>
          <a:p>
            <a:pPr marL="315913" indent="-315913">
              <a:spcAft>
                <a:spcPts val="1800"/>
              </a:spcAft>
              <a:buFont typeface="Arial" panose="020B0604020202020204" pitchFamily="34" charset="0"/>
              <a:buChar char="•"/>
            </a:pPr>
            <a:r>
              <a:rPr lang="en-GB" sz="3600" b="1" dirty="0">
                <a:solidFill>
                  <a:srgbClr val="FF9300"/>
                </a:solidFill>
                <a:effectLst>
                  <a:outerShdw blurRad="50800" dist="38100" dir="2700000" algn="tl" rotWithShape="0">
                    <a:prstClr val="black">
                      <a:alpha val="40000"/>
                    </a:prstClr>
                  </a:outerShdw>
                </a:effectLst>
                <a:latin typeface="Montserrat" pitchFamily="2" charset="77"/>
              </a:rPr>
              <a:t>Poor physical and mental health </a:t>
            </a:r>
          </a:p>
          <a:p>
            <a:pPr marL="315913" indent="-315913">
              <a:spcAft>
                <a:spcPts val="1800"/>
              </a:spcAft>
              <a:buFont typeface="Arial" panose="020B0604020202020204" pitchFamily="34" charset="0"/>
              <a:buChar char="•"/>
            </a:pPr>
            <a:r>
              <a:rPr lang="en-GB" sz="3600" b="1" dirty="0">
                <a:solidFill>
                  <a:srgbClr val="FF9300"/>
                </a:solidFill>
                <a:effectLst>
                  <a:outerShdw blurRad="50800" dist="38100" dir="2700000" algn="tl" rotWithShape="0">
                    <a:prstClr val="black">
                      <a:alpha val="40000"/>
                    </a:prstClr>
                  </a:outerShdw>
                </a:effectLst>
                <a:latin typeface="Montserrat" pitchFamily="2" charset="77"/>
              </a:rPr>
              <a:t>Departure and/or burnout </a:t>
            </a:r>
          </a:p>
          <a:p>
            <a:pPr marL="315913" indent="-315913">
              <a:spcAft>
                <a:spcPts val="1800"/>
              </a:spcAft>
              <a:buFont typeface="Arial" panose="020B0604020202020204" pitchFamily="34" charset="0"/>
              <a:buChar char="•"/>
            </a:pPr>
            <a:r>
              <a:rPr lang="en-GB" sz="3600" b="1" dirty="0">
                <a:solidFill>
                  <a:srgbClr val="FF9300"/>
                </a:solidFill>
                <a:effectLst>
                  <a:outerShdw blurRad="50800" dist="38100" dir="2700000" algn="tl" rotWithShape="0">
                    <a:prstClr val="black">
                      <a:alpha val="40000"/>
                    </a:prstClr>
                  </a:outerShdw>
                </a:effectLst>
                <a:latin typeface="Montserrat" pitchFamily="2" charset="77"/>
              </a:rPr>
              <a:t>Poor performance </a:t>
            </a:r>
          </a:p>
          <a:p>
            <a:pPr marL="315913" indent="-315913">
              <a:spcAft>
                <a:spcPts val="1800"/>
              </a:spcAft>
              <a:buFont typeface="Arial" panose="020B0604020202020204" pitchFamily="34" charset="0"/>
              <a:buChar char="•"/>
            </a:pPr>
            <a:r>
              <a:rPr lang="en-GB" sz="3600" b="1" dirty="0">
                <a:solidFill>
                  <a:srgbClr val="FF9300"/>
                </a:solidFill>
                <a:effectLst>
                  <a:outerShdw blurRad="50800" dist="38100" dir="2700000" algn="tl" rotWithShape="0">
                    <a:prstClr val="black">
                      <a:alpha val="40000"/>
                    </a:prstClr>
                  </a:outerShdw>
                </a:effectLst>
                <a:latin typeface="Montserrat" pitchFamily="2" charset="77"/>
              </a:rPr>
              <a:t>Substance abuse </a:t>
            </a:r>
          </a:p>
          <a:p>
            <a:pPr marL="315913" indent="-315913">
              <a:spcAft>
                <a:spcPts val="1800"/>
              </a:spcAft>
              <a:buFont typeface="Arial" panose="020B0604020202020204" pitchFamily="34" charset="0"/>
              <a:buChar char="•"/>
            </a:pPr>
            <a:r>
              <a:rPr lang="en-GB" sz="3600" b="1" dirty="0">
                <a:solidFill>
                  <a:srgbClr val="FF9300"/>
                </a:solidFill>
                <a:effectLst>
                  <a:outerShdw blurRad="50800" dist="38100" dir="2700000" algn="tl" rotWithShape="0">
                    <a:prstClr val="black">
                      <a:alpha val="40000"/>
                    </a:prstClr>
                  </a:outerShdw>
                </a:effectLst>
                <a:latin typeface="Montserrat" pitchFamily="2" charset="77"/>
              </a:rPr>
              <a:t>Dysfunctional teams</a:t>
            </a:r>
          </a:p>
        </p:txBody>
      </p:sp>
      <p:sp>
        <p:nvSpPr>
          <p:cNvPr id="3" name="TextBox 2">
            <a:extLst>
              <a:ext uri="{FF2B5EF4-FFF2-40B4-BE49-F238E27FC236}">
                <a16:creationId xmlns:a16="http://schemas.microsoft.com/office/drawing/2014/main" id="{9261EC66-3E87-9BB5-223A-75ECC6CFDB7D}"/>
              </a:ext>
            </a:extLst>
          </p:cNvPr>
          <p:cNvSpPr txBox="1"/>
          <p:nvPr/>
        </p:nvSpPr>
        <p:spPr>
          <a:xfrm>
            <a:off x="1142980" y="1041515"/>
            <a:ext cx="8245399" cy="769441"/>
          </a:xfrm>
          <a:prstGeom prst="rect">
            <a:avLst/>
          </a:prstGeom>
          <a:noFill/>
        </p:spPr>
        <p:txBody>
          <a:bodyPr wrap="square" rtlCol="0">
            <a:spAutoFit/>
          </a:bodyPr>
          <a:lstStyle/>
          <a:p>
            <a:r>
              <a:rPr lang="en-US" sz="4400" b="1" dirty="0">
                <a:solidFill>
                  <a:srgbClr val="4C4C4C"/>
                </a:solidFill>
                <a:latin typeface="Montserrat" pitchFamily="2" charset="77"/>
              </a:rPr>
              <a:t>Risks</a:t>
            </a:r>
          </a:p>
        </p:txBody>
      </p:sp>
      <p:cxnSp>
        <p:nvCxnSpPr>
          <p:cNvPr id="6" name="Straight Connector 5">
            <a:extLst>
              <a:ext uri="{FF2B5EF4-FFF2-40B4-BE49-F238E27FC236}">
                <a16:creationId xmlns:a16="http://schemas.microsoft.com/office/drawing/2014/main" id="{F35FE20F-E6EA-331A-F17C-E38AE9726CBC}"/>
              </a:ext>
            </a:extLst>
          </p:cNvPr>
          <p:cNvCxnSpPr>
            <a:cxnSpLocks/>
          </p:cNvCxnSpPr>
          <p:nvPr/>
        </p:nvCxnSpPr>
        <p:spPr>
          <a:xfrm>
            <a:off x="1314450" y="1810956"/>
            <a:ext cx="9696450" cy="0"/>
          </a:xfrm>
          <a:prstGeom prst="line">
            <a:avLst/>
          </a:prstGeom>
          <a:ln>
            <a:solidFill>
              <a:srgbClr val="4C4C4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421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FAFEB-E068-00BF-A465-FDBF0BB457E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7C0215D-C4CD-84EA-C1A2-6F6F07951806}"/>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4842" r="-22355" b="-74020"/>
            </a:stretch>
          </a:blipFill>
        </p:spPr>
        <p:txBody>
          <a:bodyPr/>
          <a:lstStyle/>
          <a:p>
            <a:endParaRPr lang="en-GB" sz="1200"/>
          </a:p>
        </p:txBody>
      </p:sp>
    </p:spTree>
    <p:extLst>
      <p:ext uri="{BB962C8B-B14F-4D97-AF65-F5344CB8AC3E}">
        <p14:creationId xmlns:p14="http://schemas.microsoft.com/office/powerpoint/2010/main" val="297538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962D3-9B84-E0BB-8449-2BD5A7FC38B0}"/>
            </a:ext>
          </a:extLst>
        </p:cNvPr>
        <p:cNvGrpSpPr/>
        <p:nvPr/>
      </p:nvGrpSpPr>
      <p:grpSpPr>
        <a:xfrm>
          <a:off x="0" y="0"/>
          <a:ext cx="0" cy="0"/>
          <a:chOff x="0" y="0"/>
          <a:chExt cx="0" cy="0"/>
        </a:xfrm>
      </p:grpSpPr>
      <p:pic>
        <p:nvPicPr>
          <p:cNvPr id="4" name="Picture 3" descr="A blue sky with white clouds&#10;&#10;AI-generated content may be incorrect.">
            <a:extLst>
              <a:ext uri="{FF2B5EF4-FFF2-40B4-BE49-F238E27FC236}">
                <a16:creationId xmlns:a16="http://schemas.microsoft.com/office/drawing/2014/main" id="{D8ABEEE1-7266-0D3A-D048-79875F5160A4}"/>
              </a:ext>
            </a:extLst>
          </p:cNvPr>
          <p:cNvPicPr>
            <a:picLocks noChangeAspect="1"/>
          </p:cNvPicPr>
          <p:nvPr/>
        </p:nvPicPr>
        <p:blipFill>
          <a:blip r:embed="rId3"/>
          <a:srcRect t="18526" b="6475"/>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E3783FD4-169E-F696-097E-6C2D4BF58F83}"/>
              </a:ext>
            </a:extLst>
          </p:cNvPr>
          <p:cNvSpPr txBox="1"/>
          <p:nvPr/>
        </p:nvSpPr>
        <p:spPr>
          <a:xfrm>
            <a:off x="1948070" y="618617"/>
            <a:ext cx="8245399" cy="1569660"/>
          </a:xfrm>
          <a:prstGeom prst="rect">
            <a:avLst/>
          </a:prstGeom>
          <a:noFill/>
        </p:spPr>
        <p:txBody>
          <a:bodyPr wrap="square" rtlCol="0">
            <a:spAutoFit/>
          </a:bodyPr>
          <a:lstStyle/>
          <a:p>
            <a:r>
              <a:rPr lang="en-US" sz="9600" b="1" dirty="0">
                <a:solidFill>
                  <a:schemeClr val="bg1"/>
                </a:solidFill>
                <a:latin typeface="Montserrat" pitchFamily="2" charset="77"/>
              </a:rPr>
              <a:t>RECOGNISE</a:t>
            </a:r>
          </a:p>
        </p:txBody>
      </p:sp>
      <p:sp>
        <p:nvSpPr>
          <p:cNvPr id="5" name="TextBox 4">
            <a:extLst>
              <a:ext uri="{FF2B5EF4-FFF2-40B4-BE49-F238E27FC236}">
                <a16:creationId xmlns:a16="http://schemas.microsoft.com/office/drawing/2014/main" id="{80CAC0AE-47F9-0FE7-A8EA-922306BC2F1A}"/>
              </a:ext>
            </a:extLst>
          </p:cNvPr>
          <p:cNvSpPr txBox="1"/>
          <p:nvPr/>
        </p:nvSpPr>
        <p:spPr>
          <a:xfrm>
            <a:off x="1948069" y="1954600"/>
            <a:ext cx="6668698" cy="1569660"/>
          </a:xfrm>
          <a:prstGeom prst="rect">
            <a:avLst/>
          </a:prstGeom>
          <a:noFill/>
        </p:spPr>
        <p:txBody>
          <a:bodyPr wrap="square" rtlCol="0">
            <a:spAutoFit/>
          </a:bodyPr>
          <a:lstStyle/>
          <a:p>
            <a:r>
              <a:rPr lang="en-US" sz="9600" b="1" dirty="0">
                <a:solidFill>
                  <a:schemeClr val="bg1"/>
                </a:solidFill>
                <a:latin typeface="Montserrat" pitchFamily="2" charset="77"/>
              </a:rPr>
              <a:t>RESTORE</a:t>
            </a:r>
          </a:p>
        </p:txBody>
      </p:sp>
      <p:sp>
        <p:nvSpPr>
          <p:cNvPr id="6" name="TextBox 5">
            <a:extLst>
              <a:ext uri="{FF2B5EF4-FFF2-40B4-BE49-F238E27FC236}">
                <a16:creationId xmlns:a16="http://schemas.microsoft.com/office/drawing/2014/main" id="{583F8541-E749-88AF-946E-E4A49F5A2D1A}"/>
              </a:ext>
            </a:extLst>
          </p:cNvPr>
          <p:cNvSpPr txBox="1"/>
          <p:nvPr/>
        </p:nvSpPr>
        <p:spPr>
          <a:xfrm>
            <a:off x="1948066" y="3290583"/>
            <a:ext cx="8245399" cy="1569660"/>
          </a:xfrm>
          <a:prstGeom prst="rect">
            <a:avLst/>
          </a:prstGeom>
          <a:noFill/>
        </p:spPr>
        <p:txBody>
          <a:bodyPr wrap="square" rtlCol="0">
            <a:spAutoFit/>
          </a:bodyPr>
          <a:lstStyle/>
          <a:p>
            <a:r>
              <a:rPr lang="en-US" sz="9600" b="1" dirty="0">
                <a:solidFill>
                  <a:schemeClr val="bg1"/>
                </a:solidFill>
                <a:latin typeface="Montserrat" pitchFamily="2" charset="77"/>
              </a:rPr>
              <a:t>RESOLVE</a:t>
            </a:r>
          </a:p>
        </p:txBody>
      </p:sp>
      <p:sp>
        <p:nvSpPr>
          <p:cNvPr id="7" name="TextBox 6">
            <a:extLst>
              <a:ext uri="{FF2B5EF4-FFF2-40B4-BE49-F238E27FC236}">
                <a16:creationId xmlns:a16="http://schemas.microsoft.com/office/drawing/2014/main" id="{20866A6E-2DF2-FC63-BCE2-D1EB029476F4}"/>
              </a:ext>
            </a:extLst>
          </p:cNvPr>
          <p:cNvSpPr txBox="1"/>
          <p:nvPr/>
        </p:nvSpPr>
        <p:spPr>
          <a:xfrm>
            <a:off x="1948064" y="4626565"/>
            <a:ext cx="8245399" cy="1569660"/>
          </a:xfrm>
          <a:prstGeom prst="rect">
            <a:avLst/>
          </a:prstGeom>
          <a:noFill/>
        </p:spPr>
        <p:txBody>
          <a:bodyPr wrap="square" rtlCol="0">
            <a:spAutoFit/>
          </a:bodyPr>
          <a:lstStyle/>
          <a:p>
            <a:r>
              <a:rPr lang="en-US" sz="9600" b="1" dirty="0">
                <a:solidFill>
                  <a:schemeClr val="bg1"/>
                </a:solidFill>
                <a:latin typeface="Montserrat" pitchFamily="2" charset="77"/>
              </a:rPr>
              <a:t>REGULATE</a:t>
            </a:r>
          </a:p>
        </p:txBody>
      </p:sp>
    </p:spTree>
    <p:extLst>
      <p:ext uri="{BB962C8B-B14F-4D97-AF65-F5344CB8AC3E}">
        <p14:creationId xmlns:p14="http://schemas.microsoft.com/office/powerpoint/2010/main" val="46628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3BACB5-3D7B-1909-67D8-6FFBB17EB037}"/>
              </a:ext>
            </a:extLst>
          </p:cNvPr>
          <p:cNvPicPr>
            <a:picLocks noChangeAspect="1"/>
          </p:cNvPicPr>
          <p:nvPr/>
        </p:nvPicPr>
        <p:blipFill>
          <a:blip r:embed="rId3"/>
          <a:stretch>
            <a:fillRect/>
          </a:stretch>
        </p:blipFill>
        <p:spPr>
          <a:xfrm>
            <a:off x="0" y="-2928937"/>
            <a:ext cx="12192000" cy="16255999"/>
          </a:xfrm>
          <a:prstGeom prst="rect">
            <a:avLst/>
          </a:prstGeom>
        </p:spPr>
      </p:pic>
    </p:spTree>
    <p:extLst>
      <p:ext uri="{BB962C8B-B14F-4D97-AF65-F5344CB8AC3E}">
        <p14:creationId xmlns:p14="http://schemas.microsoft.com/office/powerpoint/2010/main" val="227909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3B8004-2AD1-8D55-8B7A-47B7D3AB5EE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with a towel on her head&#10;&#10;AI-generated content may be incorrect.">
            <a:extLst>
              <a:ext uri="{FF2B5EF4-FFF2-40B4-BE49-F238E27FC236}">
                <a16:creationId xmlns:a16="http://schemas.microsoft.com/office/drawing/2014/main" id="{385071B0-CB4A-6227-6B66-ABF9FAA5DA6B}"/>
              </a:ext>
            </a:extLst>
          </p:cNvPr>
          <p:cNvPicPr>
            <a:picLocks noChangeAspect="1"/>
          </p:cNvPicPr>
          <p:nvPr/>
        </p:nvPicPr>
        <p:blipFill>
          <a:blip r:embed="rId3"/>
          <a:srcRect t="23410" b="34410"/>
          <a:stretch>
            <a:fillRect/>
          </a:stretch>
        </p:blipFill>
        <p:spPr>
          <a:xfrm>
            <a:off x="20" y="0"/>
            <a:ext cx="12191980" cy="6856718"/>
          </a:xfrm>
          <a:prstGeom prst="rect">
            <a:avLst/>
          </a:prstGeom>
        </p:spPr>
      </p:pic>
    </p:spTree>
    <p:extLst>
      <p:ext uri="{BB962C8B-B14F-4D97-AF65-F5344CB8AC3E}">
        <p14:creationId xmlns:p14="http://schemas.microsoft.com/office/powerpoint/2010/main" val="323857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598" t="-10712" r="-111" b="-27567"/>
            </a:stretch>
          </a:blipFill>
        </p:spPr>
        <p:txBody>
          <a:bodyPr/>
          <a:lstStyle/>
          <a:p>
            <a:endParaRPr lang="en-US" sz="1200"/>
          </a:p>
        </p:txBody>
      </p:sp>
      <p:sp>
        <p:nvSpPr>
          <p:cNvPr id="4" name="Rounded Rectangle 3">
            <a:extLst>
              <a:ext uri="{FF2B5EF4-FFF2-40B4-BE49-F238E27FC236}">
                <a16:creationId xmlns:a16="http://schemas.microsoft.com/office/drawing/2014/main" id="{6775E360-A1E4-668A-E6FD-913837AC9BDB}"/>
              </a:ext>
            </a:extLst>
          </p:cNvPr>
          <p:cNvSpPr/>
          <p:nvPr/>
        </p:nvSpPr>
        <p:spPr>
          <a:xfrm>
            <a:off x="3871054" y="839515"/>
            <a:ext cx="4449891" cy="1461750"/>
          </a:xfrm>
          <a:prstGeom prst="roundRect">
            <a:avLst>
              <a:gd name="adj" fmla="val 15021"/>
            </a:avLst>
          </a:prstGeom>
          <a:solidFill>
            <a:srgbClr val="234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206AC51-8518-16DF-3BFC-227EC1BF9ACB}"/>
              </a:ext>
            </a:extLst>
          </p:cNvPr>
          <p:cNvSpPr txBox="1"/>
          <p:nvPr/>
        </p:nvSpPr>
        <p:spPr>
          <a:xfrm>
            <a:off x="1973300" y="1185669"/>
            <a:ext cx="8245399" cy="769441"/>
          </a:xfrm>
          <a:prstGeom prst="rect">
            <a:avLst/>
          </a:prstGeom>
          <a:noFill/>
        </p:spPr>
        <p:txBody>
          <a:bodyPr wrap="square" rtlCol="0">
            <a:spAutoFit/>
          </a:bodyPr>
          <a:lstStyle/>
          <a:p>
            <a:pPr algn="ctr"/>
            <a:r>
              <a:rPr lang="en-US" sz="4400" b="1" dirty="0">
                <a:solidFill>
                  <a:schemeClr val="bg1"/>
                </a:solidFill>
                <a:latin typeface="Montserrat" pitchFamily="2" charset="77"/>
              </a:rPr>
              <a:t>RECOGNISE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black diagram&#10;&#10;Description automatically generated with medium confidence">
            <a:extLst>
              <a:ext uri="{FF2B5EF4-FFF2-40B4-BE49-F238E27FC236}">
                <a16:creationId xmlns:a16="http://schemas.microsoft.com/office/drawing/2014/main" id="{1E062C78-C983-38E2-58EC-C2C934BD76C9}"/>
              </a:ext>
            </a:extLst>
          </p:cNvPr>
          <p:cNvPicPr>
            <a:picLocks noChangeAspect="1"/>
          </p:cNvPicPr>
          <p:nvPr/>
        </p:nvPicPr>
        <p:blipFill>
          <a:blip r:embed="rId3"/>
          <a:srcRect b="23699"/>
          <a:stretch>
            <a:fillRect/>
          </a:stretch>
        </p:blipFill>
        <p:spPr>
          <a:xfrm>
            <a:off x="-575883" y="-457200"/>
            <a:ext cx="13343765" cy="6833495"/>
          </a:xfrm>
          <a:prstGeom prst="rect">
            <a:avLst/>
          </a:prstGeom>
        </p:spPr>
      </p:pic>
      <p:sp>
        <p:nvSpPr>
          <p:cNvPr id="6" name="Rounded Rectangle 5">
            <a:extLst>
              <a:ext uri="{FF2B5EF4-FFF2-40B4-BE49-F238E27FC236}">
                <a16:creationId xmlns:a16="http://schemas.microsoft.com/office/drawing/2014/main" id="{1DCA9E46-8D1E-2A9A-38AF-065204EF1EAE}"/>
              </a:ext>
            </a:extLst>
          </p:cNvPr>
          <p:cNvSpPr/>
          <p:nvPr/>
        </p:nvSpPr>
        <p:spPr>
          <a:xfrm>
            <a:off x="3871054" y="839515"/>
            <a:ext cx="4449891" cy="1461750"/>
          </a:xfrm>
          <a:prstGeom prst="roundRect">
            <a:avLst>
              <a:gd name="adj" fmla="val 15021"/>
            </a:avLst>
          </a:prstGeom>
          <a:solidFill>
            <a:srgbClr val="234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108F628-8117-2561-FAFB-F0CB75C4A5A4}"/>
              </a:ext>
            </a:extLst>
          </p:cNvPr>
          <p:cNvSpPr txBox="1"/>
          <p:nvPr/>
        </p:nvSpPr>
        <p:spPr>
          <a:xfrm>
            <a:off x="1973300" y="1185669"/>
            <a:ext cx="8245399" cy="769441"/>
          </a:xfrm>
          <a:prstGeom prst="rect">
            <a:avLst/>
          </a:prstGeom>
          <a:noFill/>
        </p:spPr>
        <p:txBody>
          <a:bodyPr wrap="square" rtlCol="0">
            <a:spAutoFit/>
          </a:bodyPr>
          <a:lstStyle/>
          <a:p>
            <a:pPr algn="ctr"/>
            <a:r>
              <a:rPr lang="en-US" sz="4400" b="1" dirty="0">
                <a:solidFill>
                  <a:schemeClr val="bg1"/>
                </a:solidFill>
                <a:latin typeface="Montserrat" pitchFamily="2" charset="77"/>
              </a:rPr>
              <a:t>RECOGNISE</a:t>
            </a:r>
          </a:p>
        </p:txBody>
      </p:sp>
    </p:spTree>
    <p:extLst>
      <p:ext uri="{BB962C8B-B14F-4D97-AF65-F5344CB8AC3E}">
        <p14:creationId xmlns:p14="http://schemas.microsoft.com/office/powerpoint/2010/main" val="59149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0D8C9-B536-A4C0-DB66-94BC44A9D2F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1B862CB-4939-B17E-A107-345F1DBC22C0}"/>
              </a:ext>
            </a:extLst>
          </p:cNvPr>
          <p:cNvSpPr/>
          <p:nvPr/>
        </p:nvSpPr>
        <p:spPr>
          <a:xfrm>
            <a:off x="316523" y="81643"/>
            <a:ext cx="11875477" cy="669471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979" t="-38288" r="-25505" b="-33431"/>
            </a:stretch>
          </a:blipFill>
        </p:spPr>
        <p:txBody>
          <a:bodyPr/>
          <a:lstStyle/>
          <a:p>
            <a:endParaRPr lang="en-US" sz="1200"/>
          </a:p>
        </p:txBody>
      </p:sp>
      <p:sp>
        <p:nvSpPr>
          <p:cNvPr id="3" name="Freeform 3">
            <a:extLst>
              <a:ext uri="{FF2B5EF4-FFF2-40B4-BE49-F238E27FC236}">
                <a16:creationId xmlns:a16="http://schemas.microsoft.com/office/drawing/2014/main" id="{5109902E-F038-4BD8-BCB5-FE620D90A506}"/>
              </a:ext>
            </a:extLst>
          </p:cNvPr>
          <p:cNvSpPr/>
          <p:nvPr/>
        </p:nvSpPr>
        <p:spPr>
          <a:xfrm>
            <a:off x="3947260" y="2122714"/>
            <a:ext cx="812673" cy="2743200"/>
          </a:xfrm>
          <a:custGeom>
            <a:avLst/>
            <a:gdLst/>
            <a:ahLst/>
            <a:cxnLst/>
            <a:rect l="l" t="t" r="r" b="b"/>
            <a:pathLst>
              <a:path w="1219009" h="4114800">
                <a:moveTo>
                  <a:pt x="0" y="0"/>
                </a:moveTo>
                <a:lnTo>
                  <a:pt x="1219009" y="0"/>
                </a:lnTo>
                <a:lnTo>
                  <a:pt x="12190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4" name="Group 4">
            <a:extLst>
              <a:ext uri="{FF2B5EF4-FFF2-40B4-BE49-F238E27FC236}">
                <a16:creationId xmlns:a16="http://schemas.microsoft.com/office/drawing/2014/main" id="{1D132FC1-5192-34DA-CA84-1AA0C14F73DD}"/>
              </a:ext>
            </a:extLst>
          </p:cNvPr>
          <p:cNvGrpSpPr/>
          <p:nvPr/>
        </p:nvGrpSpPr>
        <p:grpSpPr>
          <a:xfrm>
            <a:off x="7533237" y="2615327"/>
            <a:ext cx="812673" cy="2250587"/>
            <a:chOff x="0" y="0"/>
            <a:chExt cx="321056" cy="889121"/>
          </a:xfrm>
        </p:grpSpPr>
        <p:sp>
          <p:nvSpPr>
            <p:cNvPr id="5" name="Freeform 5">
              <a:extLst>
                <a:ext uri="{FF2B5EF4-FFF2-40B4-BE49-F238E27FC236}">
                  <a16:creationId xmlns:a16="http://schemas.microsoft.com/office/drawing/2014/main" id="{7E327F3A-01E7-DE16-8D60-132A8884EF7B}"/>
                </a:ext>
              </a:extLst>
            </p:cNvPr>
            <p:cNvSpPr/>
            <p:nvPr/>
          </p:nvSpPr>
          <p:spPr>
            <a:xfrm>
              <a:off x="0" y="0"/>
              <a:ext cx="321056" cy="889121"/>
            </a:xfrm>
            <a:custGeom>
              <a:avLst/>
              <a:gdLst/>
              <a:ahLst/>
              <a:cxnLst/>
              <a:rect l="l" t="t" r="r" b="b"/>
              <a:pathLst>
                <a:path w="321056" h="889121">
                  <a:moveTo>
                    <a:pt x="0" y="0"/>
                  </a:moveTo>
                  <a:lnTo>
                    <a:pt x="321056" y="0"/>
                  </a:lnTo>
                  <a:lnTo>
                    <a:pt x="321056" y="889121"/>
                  </a:lnTo>
                  <a:lnTo>
                    <a:pt x="0" y="889121"/>
                  </a:lnTo>
                  <a:close/>
                </a:path>
              </a:pathLst>
            </a:custGeom>
            <a:solidFill>
              <a:srgbClr val="FFFFFF"/>
            </a:solidFill>
          </p:spPr>
          <p:txBody>
            <a:bodyPr/>
            <a:lstStyle/>
            <a:p>
              <a:endParaRPr lang="en-US" sz="1200"/>
            </a:p>
          </p:txBody>
        </p:sp>
        <p:sp>
          <p:nvSpPr>
            <p:cNvPr id="6" name="TextBox 6">
              <a:extLst>
                <a:ext uri="{FF2B5EF4-FFF2-40B4-BE49-F238E27FC236}">
                  <a16:creationId xmlns:a16="http://schemas.microsoft.com/office/drawing/2014/main" id="{5404FD54-5561-4E5D-6114-672313E43E7E}"/>
                </a:ext>
              </a:extLst>
            </p:cNvPr>
            <p:cNvSpPr txBox="1"/>
            <p:nvPr/>
          </p:nvSpPr>
          <p:spPr>
            <a:xfrm>
              <a:off x="0" y="-57150"/>
              <a:ext cx="321056" cy="946271"/>
            </a:xfrm>
            <a:prstGeom prst="rect">
              <a:avLst/>
            </a:prstGeom>
          </p:spPr>
          <p:txBody>
            <a:bodyPr lIns="33867" tIns="33867" rIns="33867" bIns="33867" rtlCol="0" anchor="ctr"/>
            <a:lstStyle/>
            <a:p>
              <a:pPr algn="ctr">
                <a:lnSpc>
                  <a:spcPts val="1773"/>
                </a:lnSpc>
              </a:pPr>
              <a:endParaRPr sz="1200"/>
            </a:p>
          </p:txBody>
        </p:sp>
      </p:grpSp>
      <p:sp>
        <p:nvSpPr>
          <p:cNvPr id="7" name="Freeform 7">
            <a:extLst>
              <a:ext uri="{FF2B5EF4-FFF2-40B4-BE49-F238E27FC236}">
                <a16:creationId xmlns:a16="http://schemas.microsoft.com/office/drawing/2014/main" id="{D742AD97-A7EC-60DE-9E01-EA6EC9CB0B99}"/>
              </a:ext>
            </a:extLst>
          </p:cNvPr>
          <p:cNvSpPr/>
          <p:nvPr/>
        </p:nvSpPr>
        <p:spPr>
          <a:xfrm>
            <a:off x="7533237" y="2122714"/>
            <a:ext cx="812673" cy="2743200"/>
          </a:xfrm>
          <a:custGeom>
            <a:avLst/>
            <a:gdLst/>
            <a:ahLst/>
            <a:cxnLst/>
            <a:rect l="l" t="t" r="r" b="b"/>
            <a:pathLst>
              <a:path w="1219010" h="4114800">
                <a:moveTo>
                  <a:pt x="0" y="0"/>
                </a:moveTo>
                <a:lnTo>
                  <a:pt x="1219010" y="0"/>
                </a:lnTo>
                <a:lnTo>
                  <a:pt x="1219010" y="4114800"/>
                </a:lnTo>
                <a:lnTo>
                  <a:pt x="0" y="4114800"/>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8" name="Group 8">
            <a:extLst>
              <a:ext uri="{FF2B5EF4-FFF2-40B4-BE49-F238E27FC236}">
                <a16:creationId xmlns:a16="http://schemas.microsoft.com/office/drawing/2014/main" id="{79A1E1CD-DE21-DB46-6A54-40F250076B2F}"/>
              </a:ext>
            </a:extLst>
          </p:cNvPr>
          <p:cNvGrpSpPr/>
          <p:nvPr/>
        </p:nvGrpSpPr>
        <p:grpSpPr>
          <a:xfrm>
            <a:off x="812746" y="2724599"/>
            <a:ext cx="2730760" cy="1125056"/>
            <a:chOff x="0" y="0"/>
            <a:chExt cx="1078819" cy="444466"/>
          </a:xfrm>
        </p:grpSpPr>
        <p:sp>
          <p:nvSpPr>
            <p:cNvPr id="9" name="Freeform 9">
              <a:extLst>
                <a:ext uri="{FF2B5EF4-FFF2-40B4-BE49-F238E27FC236}">
                  <a16:creationId xmlns:a16="http://schemas.microsoft.com/office/drawing/2014/main" id="{EAF58005-3A7C-7AF5-9519-7B28A3A160E7}"/>
                </a:ext>
              </a:extLst>
            </p:cNvPr>
            <p:cNvSpPr/>
            <p:nvPr/>
          </p:nvSpPr>
          <p:spPr>
            <a:xfrm>
              <a:off x="0" y="0"/>
              <a:ext cx="1078819" cy="444466"/>
            </a:xfrm>
            <a:custGeom>
              <a:avLst/>
              <a:gdLst/>
              <a:ahLst/>
              <a:cxnLst/>
              <a:rect l="l" t="t" r="r" b="b"/>
              <a:pathLst>
                <a:path w="1078819" h="444466">
                  <a:moveTo>
                    <a:pt x="0" y="0"/>
                  </a:moveTo>
                  <a:lnTo>
                    <a:pt x="1078819" y="0"/>
                  </a:lnTo>
                  <a:lnTo>
                    <a:pt x="1078819" y="444466"/>
                  </a:lnTo>
                  <a:lnTo>
                    <a:pt x="0" y="444466"/>
                  </a:lnTo>
                  <a:close/>
                </a:path>
              </a:pathLst>
            </a:custGeom>
            <a:solidFill>
              <a:srgbClr val="FFFFFF"/>
            </a:solidFill>
          </p:spPr>
          <p:txBody>
            <a:bodyPr/>
            <a:lstStyle/>
            <a:p>
              <a:endParaRPr lang="en-US" sz="1200"/>
            </a:p>
          </p:txBody>
        </p:sp>
        <p:sp>
          <p:nvSpPr>
            <p:cNvPr id="10" name="TextBox 10">
              <a:extLst>
                <a:ext uri="{FF2B5EF4-FFF2-40B4-BE49-F238E27FC236}">
                  <a16:creationId xmlns:a16="http://schemas.microsoft.com/office/drawing/2014/main" id="{6DE71458-342F-4D7B-138B-C3BFA0BDE839}"/>
                </a:ext>
              </a:extLst>
            </p:cNvPr>
            <p:cNvSpPr txBox="1"/>
            <p:nvPr/>
          </p:nvSpPr>
          <p:spPr>
            <a:xfrm>
              <a:off x="0" y="-57150"/>
              <a:ext cx="1078819" cy="501616"/>
            </a:xfrm>
            <a:prstGeom prst="rect">
              <a:avLst/>
            </a:prstGeom>
          </p:spPr>
          <p:txBody>
            <a:bodyPr lIns="33867" tIns="33867" rIns="33867" bIns="33867" rtlCol="0" anchor="ctr"/>
            <a:lstStyle/>
            <a:p>
              <a:pPr algn="ctr">
                <a:lnSpc>
                  <a:spcPts val="1773"/>
                </a:lnSpc>
              </a:pPr>
              <a:endParaRPr sz="1200"/>
            </a:p>
          </p:txBody>
        </p:sp>
      </p:grpSp>
      <p:grpSp>
        <p:nvGrpSpPr>
          <p:cNvPr id="11" name="Group 11">
            <a:extLst>
              <a:ext uri="{FF2B5EF4-FFF2-40B4-BE49-F238E27FC236}">
                <a16:creationId xmlns:a16="http://schemas.microsoft.com/office/drawing/2014/main" id="{D73F1E85-BFE4-E6C3-2594-62CD848062BC}"/>
              </a:ext>
            </a:extLst>
          </p:cNvPr>
          <p:cNvGrpSpPr/>
          <p:nvPr/>
        </p:nvGrpSpPr>
        <p:grpSpPr>
          <a:xfrm>
            <a:off x="9188902" y="2813249"/>
            <a:ext cx="2730760" cy="1125056"/>
            <a:chOff x="0" y="0"/>
            <a:chExt cx="1078819" cy="444466"/>
          </a:xfrm>
        </p:grpSpPr>
        <p:sp>
          <p:nvSpPr>
            <p:cNvPr id="12" name="Freeform 12">
              <a:extLst>
                <a:ext uri="{FF2B5EF4-FFF2-40B4-BE49-F238E27FC236}">
                  <a16:creationId xmlns:a16="http://schemas.microsoft.com/office/drawing/2014/main" id="{43DE9012-5FF9-258D-432A-8AAA602B5A14}"/>
                </a:ext>
              </a:extLst>
            </p:cNvPr>
            <p:cNvSpPr/>
            <p:nvPr/>
          </p:nvSpPr>
          <p:spPr>
            <a:xfrm>
              <a:off x="0" y="0"/>
              <a:ext cx="1078819" cy="444466"/>
            </a:xfrm>
            <a:custGeom>
              <a:avLst/>
              <a:gdLst/>
              <a:ahLst/>
              <a:cxnLst/>
              <a:rect l="l" t="t" r="r" b="b"/>
              <a:pathLst>
                <a:path w="1078819" h="444466">
                  <a:moveTo>
                    <a:pt x="0" y="0"/>
                  </a:moveTo>
                  <a:lnTo>
                    <a:pt x="1078819" y="0"/>
                  </a:lnTo>
                  <a:lnTo>
                    <a:pt x="1078819" y="444466"/>
                  </a:lnTo>
                  <a:lnTo>
                    <a:pt x="0" y="444466"/>
                  </a:lnTo>
                  <a:close/>
                </a:path>
              </a:pathLst>
            </a:custGeom>
            <a:solidFill>
              <a:srgbClr val="FFFFFF"/>
            </a:solidFill>
          </p:spPr>
          <p:txBody>
            <a:bodyPr/>
            <a:lstStyle/>
            <a:p>
              <a:endParaRPr lang="en-US" sz="1200"/>
            </a:p>
          </p:txBody>
        </p:sp>
        <p:sp>
          <p:nvSpPr>
            <p:cNvPr id="13" name="TextBox 13">
              <a:extLst>
                <a:ext uri="{FF2B5EF4-FFF2-40B4-BE49-F238E27FC236}">
                  <a16:creationId xmlns:a16="http://schemas.microsoft.com/office/drawing/2014/main" id="{5266B66E-6F3D-8C03-E295-E9A6A6218B71}"/>
                </a:ext>
              </a:extLst>
            </p:cNvPr>
            <p:cNvSpPr txBox="1"/>
            <p:nvPr/>
          </p:nvSpPr>
          <p:spPr>
            <a:xfrm>
              <a:off x="0" y="-57150"/>
              <a:ext cx="1078819" cy="501616"/>
            </a:xfrm>
            <a:prstGeom prst="rect">
              <a:avLst/>
            </a:prstGeom>
          </p:spPr>
          <p:txBody>
            <a:bodyPr lIns="33867" tIns="33867" rIns="33867" bIns="33867" rtlCol="0" anchor="ctr"/>
            <a:lstStyle/>
            <a:p>
              <a:pPr algn="ctr">
                <a:lnSpc>
                  <a:spcPts val="1773"/>
                </a:lnSpc>
              </a:pPr>
              <a:endParaRPr sz="1200"/>
            </a:p>
          </p:txBody>
        </p:sp>
      </p:grpSp>
      <p:sp>
        <p:nvSpPr>
          <p:cNvPr id="14" name="Freeform 14">
            <a:extLst>
              <a:ext uri="{FF2B5EF4-FFF2-40B4-BE49-F238E27FC236}">
                <a16:creationId xmlns:a16="http://schemas.microsoft.com/office/drawing/2014/main" id="{8F80B761-E451-2621-C839-A19840AA6D52}"/>
              </a:ext>
            </a:extLst>
          </p:cNvPr>
          <p:cNvSpPr/>
          <p:nvPr/>
        </p:nvSpPr>
        <p:spPr>
          <a:xfrm>
            <a:off x="4147963" y="2615327"/>
            <a:ext cx="411267" cy="395844"/>
          </a:xfrm>
          <a:custGeom>
            <a:avLst/>
            <a:gdLst/>
            <a:ahLst/>
            <a:cxnLst/>
            <a:rect l="l" t="t" r="r" b="b"/>
            <a:pathLst>
              <a:path w="616900" h="593766">
                <a:moveTo>
                  <a:pt x="0" y="0"/>
                </a:moveTo>
                <a:lnTo>
                  <a:pt x="616900" y="0"/>
                </a:lnTo>
                <a:lnTo>
                  <a:pt x="616900" y="593766"/>
                </a:lnTo>
                <a:lnTo>
                  <a:pt x="0" y="59376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sz="1200"/>
          </a:p>
        </p:txBody>
      </p:sp>
      <p:sp>
        <p:nvSpPr>
          <p:cNvPr id="19" name="Freeform 19">
            <a:extLst>
              <a:ext uri="{FF2B5EF4-FFF2-40B4-BE49-F238E27FC236}">
                <a16:creationId xmlns:a16="http://schemas.microsoft.com/office/drawing/2014/main" id="{14D102F0-AE81-120D-2197-219FC0D5359A}"/>
              </a:ext>
            </a:extLst>
          </p:cNvPr>
          <p:cNvSpPr/>
          <p:nvPr/>
        </p:nvSpPr>
        <p:spPr>
          <a:xfrm rot="-2030456">
            <a:off x="4344367" y="2836016"/>
            <a:ext cx="61402" cy="53897"/>
          </a:xfrm>
          <a:custGeom>
            <a:avLst/>
            <a:gdLst/>
            <a:ahLst/>
            <a:cxnLst/>
            <a:rect l="l" t="t" r="r" b="b"/>
            <a:pathLst>
              <a:path w="92103" h="80846">
                <a:moveTo>
                  <a:pt x="0" y="0"/>
                </a:moveTo>
                <a:lnTo>
                  <a:pt x="92104" y="0"/>
                </a:lnTo>
                <a:lnTo>
                  <a:pt x="92104" y="80847"/>
                </a:lnTo>
                <a:lnTo>
                  <a:pt x="0" y="80847"/>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sp>
        <p:nvSpPr>
          <p:cNvPr id="20" name="Freeform 20">
            <a:extLst>
              <a:ext uri="{FF2B5EF4-FFF2-40B4-BE49-F238E27FC236}">
                <a16:creationId xmlns:a16="http://schemas.microsoft.com/office/drawing/2014/main" id="{1B123EAB-5508-325D-A80B-7C746998BC5F}"/>
              </a:ext>
            </a:extLst>
          </p:cNvPr>
          <p:cNvSpPr/>
          <p:nvPr/>
        </p:nvSpPr>
        <p:spPr>
          <a:xfrm rot="-10729851">
            <a:off x="4322895" y="2768966"/>
            <a:ext cx="61402" cy="53897"/>
          </a:xfrm>
          <a:custGeom>
            <a:avLst/>
            <a:gdLst/>
            <a:ahLst/>
            <a:cxnLst/>
            <a:rect l="l" t="t" r="r" b="b"/>
            <a:pathLst>
              <a:path w="92103" h="80846">
                <a:moveTo>
                  <a:pt x="0" y="0"/>
                </a:moveTo>
                <a:lnTo>
                  <a:pt x="92103" y="0"/>
                </a:lnTo>
                <a:lnTo>
                  <a:pt x="92103" y="80847"/>
                </a:lnTo>
                <a:lnTo>
                  <a:pt x="0" y="80847"/>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sp>
        <p:nvSpPr>
          <p:cNvPr id="21" name="Freeform 21">
            <a:extLst>
              <a:ext uri="{FF2B5EF4-FFF2-40B4-BE49-F238E27FC236}">
                <a16:creationId xmlns:a16="http://schemas.microsoft.com/office/drawing/2014/main" id="{1F5D3107-5C64-460E-F72A-FB1B534D8638}"/>
              </a:ext>
            </a:extLst>
          </p:cNvPr>
          <p:cNvSpPr/>
          <p:nvPr/>
        </p:nvSpPr>
        <p:spPr>
          <a:xfrm rot="2221665">
            <a:off x="4297279" y="2835494"/>
            <a:ext cx="61402" cy="53897"/>
          </a:xfrm>
          <a:custGeom>
            <a:avLst/>
            <a:gdLst/>
            <a:ahLst/>
            <a:cxnLst/>
            <a:rect l="l" t="t" r="r" b="b"/>
            <a:pathLst>
              <a:path w="92103" h="80846">
                <a:moveTo>
                  <a:pt x="0" y="0"/>
                </a:moveTo>
                <a:lnTo>
                  <a:pt x="92103" y="0"/>
                </a:lnTo>
                <a:lnTo>
                  <a:pt x="92103" y="80846"/>
                </a:lnTo>
                <a:lnTo>
                  <a:pt x="0" y="80846"/>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sp>
        <p:nvSpPr>
          <p:cNvPr id="22" name="Freeform 22">
            <a:extLst>
              <a:ext uri="{FF2B5EF4-FFF2-40B4-BE49-F238E27FC236}">
                <a16:creationId xmlns:a16="http://schemas.microsoft.com/office/drawing/2014/main" id="{39CB949A-00CD-15A7-398F-9250A38A3A2C}"/>
              </a:ext>
            </a:extLst>
          </p:cNvPr>
          <p:cNvSpPr/>
          <p:nvPr/>
        </p:nvSpPr>
        <p:spPr>
          <a:xfrm rot="6846134">
            <a:off x="4293677" y="2795492"/>
            <a:ext cx="61402" cy="53897"/>
          </a:xfrm>
          <a:custGeom>
            <a:avLst/>
            <a:gdLst/>
            <a:ahLst/>
            <a:cxnLst/>
            <a:rect l="l" t="t" r="r" b="b"/>
            <a:pathLst>
              <a:path w="92103" h="80846">
                <a:moveTo>
                  <a:pt x="0" y="0"/>
                </a:moveTo>
                <a:lnTo>
                  <a:pt x="92103" y="0"/>
                </a:lnTo>
                <a:lnTo>
                  <a:pt x="92103" y="80847"/>
                </a:lnTo>
                <a:lnTo>
                  <a:pt x="0" y="80847"/>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sp>
        <p:nvSpPr>
          <p:cNvPr id="23" name="Freeform 23">
            <a:extLst>
              <a:ext uri="{FF2B5EF4-FFF2-40B4-BE49-F238E27FC236}">
                <a16:creationId xmlns:a16="http://schemas.microsoft.com/office/drawing/2014/main" id="{D95B0122-CAB0-57D5-2460-B62110C4CC7A}"/>
              </a:ext>
            </a:extLst>
          </p:cNvPr>
          <p:cNvSpPr/>
          <p:nvPr/>
        </p:nvSpPr>
        <p:spPr>
          <a:xfrm rot="-6516456">
            <a:off x="4354140" y="2796536"/>
            <a:ext cx="61402" cy="53897"/>
          </a:xfrm>
          <a:custGeom>
            <a:avLst/>
            <a:gdLst/>
            <a:ahLst/>
            <a:cxnLst/>
            <a:rect l="l" t="t" r="r" b="b"/>
            <a:pathLst>
              <a:path w="92103" h="80846">
                <a:moveTo>
                  <a:pt x="0" y="0"/>
                </a:moveTo>
                <a:lnTo>
                  <a:pt x="92103" y="0"/>
                </a:lnTo>
                <a:lnTo>
                  <a:pt x="92103" y="80846"/>
                </a:lnTo>
                <a:lnTo>
                  <a:pt x="0" y="80846"/>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cxnSp>
        <p:nvCxnSpPr>
          <p:cNvPr id="25" name="Straight Arrow Connector 24">
            <a:extLst>
              <a:ext uri="{FF2B5EF4-FFF2-40B4-BE49-F238E27FC236}">
                <a16:creationId xmlns:a16="http://schemas.microsoft.com/office/drawing/2014/main" id="{D19BCF30-320B-CCEA-6FDB-BC8B7C4AF024}"/>
              </a:ext>
            </a:extLst>
          </p:cNvPr>
          <p:cNvCxnSpPr>
            <a:cxnSpLocks/>
          </p:cNvCxnSpPr>
          <p:nvPr/>
        </p:nvCxnSpPr>
        <p:spPr>
          <a:xfrm>
            <a:off x="6900323" y="2724599"/>
            <a:ext cx="692346" cy="286572"/>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71B1576A-FA5C-F8A0-7B9A-6387C03E02E3}"/>
              </a:ext>
            </a:extLst>
          </p:cNvPr>
          <p:cNvCxnSpPr>
            <a:cxnSpLocks/>
          </p:cNvCxnSpPr>
          <p:nvPr/>
        </p:nvCxnSpPr>
        <p:spPr>
          <a:xfrm flipV="1">
            <a:off x="8282970" y="2810343"/>
            <a:ext cx="714741" cy="206873"/>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B7B2A5D6-FAB9-8309-3AF8-E6F62FF60D83}"/>
              </a:ext>
            </a:extLst>
          </p:cNvPr>
          <p:cNvCxnSpPr>
            <a:cxnSpLocks/>
          </p:cNvCxnSpPr>
          <p:nvPr/>
        </p:nvCxnSpPr>
        <p:spPr>
          <a:xfrm flipV="1">
            <a:off x="7939573" y="1828762"/>
            <a:ext cx="0" cy="293952"/>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9229FBBE-0C37-FD33-0893-D9537AAD3F32}"/>
              </a:ext>
            </a:extLst>
          </p:cNvPr>
          <p:cNvCxnSpPr>
            <a:cxnSpLocks/>
          </p:cNvCxnSpPr>
          <p:nvPr/>
        </p:nvCxnSpPr>
        <p:spPr>
          <a:xfrm>
            <a:off x="8339994" y="3691855"/>
            <a:ext cx="364296" cy="495673"/>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1E5A2A57-5DE4-7B26-E5B9-97637B0FCF82}"/>
              </a:ext>
            </a:extLst>
          </p:cNvPr>
          <p:cNvCxnSpPr>
            <a:cxnSpLocks/>
          </p:cNvCxnSpPr>
          <p:nvPr/>
        </p:nvCxnSpPr>
        <p:spPr>
          <a:xfrm flipH="1">
            <a:off x="7143384" y="3681969"/>
            <a:ext cx="382303" cy="459285"/>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C173453-A850-17DB-7026-C36739A667CD}"/>
              </a:ext>
            </a:extLst>
          </p:cNvPr>
          <p:cNvSpPr txBox="1"/>
          <p:nvPr/>
        </p:nvSpPr>
        <p:spPr>
          <a:xfrm>
            <a:off x="7368316" y="3415209"/>
            <a:ext cx="6575070" cy="461665"/>
          </a:xfrm>
          <a:prstGeom prst="rect">
            <a:avLst/>
          </a:prstGeom>
          <a:noFill/>
        </p:spPr>
        <p:txBody>
          <a:bodyPr wrap="square" rtlCol="0">
            <a:spAutoFit/>
          </a:bodyPr>
          <a:lstStyle/>
          <a:p>
            <a:pPr algn="ctr"/>
            <a:r>
              <a:rPr lang="en-US" sz="2400" b="1" dirty="0">
                <a:solidFill>
                  <a:schemeClr val="bg1"/>
                </a:solidFill>
                <a:latin typeface="Montserrat" pitchFamily="2" charset="77"/>
              </a:rPr>
              <a:t>RESOLVE</a:t>
            </a:r>
          </a:p>
        </p:txBody>
      </p:sp>
      <p:pic>
        <p:nvPicPr>
          <p:cNvPr id="15" name="Picture 14" descr="Diagram&#10;&#10;Description automatically generated">
            <a:extLst>
              <a:ext uri="{FF2B5EF4-FFF2-40B4-BE49-F238E27FC236}">
                <a16:creationId xmlns:a16="http://schemas.microsoft.com/office/drawing/2014/main" id="{9D608F16-362C-1B73-C328-F4A7A067C821}"/>
              </a:ext>
            </a:extLst>
          </p:cNvPr>
          <p:cNvPicPr>
            <a:picLocks noChangeAspect="1"/>
          </p:cNvPicPr>
          <p:nvPr/>
        </p:nvPicPr>
        <p:blipFill rotWithShape="1">
          <a:blip r:embed="rId9"/>
          <a:srcRect l="27116" t="32373" r="65248" b="59027"/>
          <a:stretch>
            <a:fillRect/>
          </a:stretch>
        </p:blipFill>
        <p:spPr>
          <a:xfrm>
            <a:off x="631488" y="2007244"/>
            <a:ext cx="1607606" cy="1280005"/>
          </a:xfrm>
          <a:prstGeom prst="rect">
            <a:avLst/>
          </a:prstGeom>
        </p:spPr>
      </p:pic>
      <p:pic>
        <p:nvPicPr>
          <p:cNvPr id="17" name="Picture 16" descr="Diagram&#10;&#10;Description automatically generated">
            <a:extLst>
              <a:ext uri="{FF2B5EF4-FFF2-40B4-BE49-F238E27FC236}">
                <a16:creationId xmlns:a16="http://schemas.microsoft.com/office/drawing/2014/main" id="{05351C74-5015-B8E8-9B9E-07E1731287D2}"/>
              </a:ext>
            </a:extLst>
          </p:cNvPr>
          <p:cNvPicPr>
            <a:picLocks noChangeAspect="1"/>
          </p:cNvPicPr>
          <p:nvPr/>
        </p:nvPicPr>
        <p:blipFill rotWithShape="1">
          <a:blip r:embed="rId9"/>
          <a:srcRect l="64060" t="32373" r="26199" b="59166"/>
          <a:stretch>
            <a:fillRect/>
          </a:stretch>
        </p:blipFill>
        <p:spPr>
          <a:xfrm>
            <a:off x="9548663" y="1967488"/>
            <a:ext cx="2169086" cy="1331700"/>
          </a:xfrm>
          <a:prstGeom prst="rect">
            <a:avLst/>
          </a:prstGeom>
        </p:spPr>
      </p:pic>
      <p:sp>
        <p:nvSpPr>
          <p:cNvPr id="34" name="TextBox 33">
            <a:extLst>
              <a:ext uri="{FF2B5EF4-FFF2-40B4-BE49-F238E27FC236}">
                <a16:creationId xmlns:a16="http://schemas.microsoft.com/office/drawing/2014/main" id="{F268D6C7-531A-67AC-1AC2-12ED13131AFA}"/>
              </a:ext>
            </a:extLst>
          </p:cNvPr>
          <p:cNvSpPr txBox="1"/>
          <p:nvPr/>
        </p:nvSpPr>
        <p:spPr>
          <a:xfrm>
            <a:off x="-903917" y="3213505"/>
            <a:ext cx="4686257" cy="954107"/>
          </a:xfrm>
          <a:prstGeom prst="rect">
            <a:avLst/>
          </a:prstGeom>
          <a:noFill/>
        </p:spPr>
        <p:txBody>
          <a:bodyPr wrap="square" rtlCol="0">
            <a:spAutoFit/>
          </a:bodyPr>
          <a:lstStyle/>
          <a:p>
            <a:pPr algn="ctr"/>
            <a:r>
              <a:rPr lang="en-GB" sz="3200" b="1" dirty="0">
                <a:solidFill>
                  <a:srgbClr val="009FE5"/>
                </a:solidFill>
                <a:latin typeface="Omnes" panose="02000606040000020004" pitchFamily="2" charset="0"/>
              </a:rPr>
              <a:t>internal </a:t>
            </a:r>
          </a:p>
          <a:p>
            <a:pPr algn="ctr"/>
            <a:r>
              <a:rPr lang="en-GB" sz="2400" dirty="0">
                <a:solidFill>
                  <a:srgbClr val="4C4C4C"/>
                </a:solidFill>
                <a:latin typeface="Omnes" panose="02000606040000020004" pitchFamily="2" charset="0"/>
              </a:rPr>
              <a:t>feedback </a:t>
            </a:r>
          </a:p>
        </p:txBody>
      </p:sp>
      <p:sp>
        <p:nvSpPr>
          <p:cNvPr id="35" name="TextBox 34">
            <a:extLst>
              <a:ext uri="{FF2B5EF4-FFF2-40B4-BE49-F238E27FC236}">
                <a16:creationId xmlns:a16="http://schemas.microsoft.com/office/drawing/2014/main" id="{B49F49FB-30A6-13E7-1ADC-B179353EF5CA}"/>
              </a:ext>
            </a:extLst>
          </p:cNvPr>
          <p:cNvSpPr txBox="1"/>
          <p:nvPr/>
        </p:nvSpPr>
        <p:spPr>
          <a:xfrm>
            <a:off x="8284929" y="3239353"/>
            <a:ext cx="4686257" cy="954107"/>
          </a:xfrm>
          <a:prstGeom prst="rect">
            <a:avLst/>
          </a:prstGeom>
          <a:noFill/>
        </p:spPr>
        <p:txBody>
          <a:bodyPr wrap="square" rtlCol="0">
            <a:spAutoFit/>
          </a:bodyPr>
          <a:lstStyle/>
          <a:p>
            <a:pPr algn="ctr"/>
            <a:r>
              <a:rPr lang="en-GB" sz="3200" b="1" dirty="0">
                <a:solidFill>
                  <a:srgbClr val="82368C"/>
                </a:solidFill>
                <a:latin typeface="Omnes" panose="02000606040000020004" pitchFamily="2" charset="0"/>
              </a:rPr>
              <a:t>external</a:t>
            </a:r>
            <a:r>
              <a:rPr lang="en-GB" sz="3200" b="1" dirty="0">
                <a:solidFill>
                  <a:srgbClr val="009FE5"/>
                </a:solidFill>
                <a:latin typeface="Omnes" panose="02000606040000020004" pitchFamily="2" charset="0"/>
              </a:rPr>
              <a:t> </a:t>
            </a:r>
          </a:p>
          <a:p>
            <a:pPr algn="ctr"/>
            <a:r>
              <a:rPr lang="en-GB" sz="2400" dirty="0">
                <a:solidFill>
                  <a:srgbClr val="4C4C4C"/>
                </a:solidFill>
                <a:latin typeface="Omnes" panose="02000606040000020004" pitchFamily="2" charset="0"/>
              </a:rPr>
              <a:t>feedback </a:t>
            </a:r>
          </a:p>
        </p:txBody>
      </p:sp>
    </p:spTree>
    <p:extLst>
      <p:ext uri="{BB962C8B-B14F-4D97-AF65-F5344CB8AC3E}">
        <p14:creationId xmlns:p14="http://schemas.microsoft.com/office/powerpoint/2010/main" val="251892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B2AF0-9490-E2D1-046B-5DC0080FDBD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7023E33-1370-A1AD-5B7C-26212680FB37}"/>
              </a:ext>
            </a:extLst>
          </p:cNvPr>
          <p:cNvSpPr/>
          <p:nvPr/>
        </p:nvSpPr>
        <p:spPr>
          <a:xfrm>
            <a:off x="316523" y="81643"/>
            <a:ext cx="11875477" cy="669471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979" t="-38288" r="-25505" b="-33431"/>
            </a:stretch>
          </a:blipFill>
        </p:spPr>
        <p:txBody>
          <a:bodyPr/>
          <a:lstStyle/>
          <a:p>
            <a:endParaRPr lang="en-US" sz="1200"/>
          </a:p>
        </p:txBody>
      </p:sp>
      <p:sp>
        <p:nvSpPr>
          <p:cNvPr id="3" name="Freeform 3">
            <a:extLst>
              <a:ext uri="{FF2B5EF4-FFF2-40B4-BE49-F238E27FC236}">
                <a16:creationId xmlns:a16="http://schemas.microsoft.com/office/drawing/2014/main" id="{DA83DFF3-5CD1-71C7-3365-A358253A004E}"/>
              </a:ext>
            </a:extLst>
          </p:cNvPr>
          <p:cNvSpPr/>
          <p:nvPr/>
        </p:nvSpPr>
        <p:spPr>
          <a:xfrm>
            <a:off x="3947260" y="2122714"/>
            <a:ext cx="812673" cy="2743200"/>
          </a:xfrm>
          <a:custGeom>
            <a:avLst/>
            <a:gdLst/>
            <a:ahLst/>
            <a:cxnLst/>
            <a:rect l="l" t="t" r="r" b="b"/>
            <a:pathLst>
              <a:path w="1219009" h="4114800">
                <a:moveTo>
                  <a:pt x="0" y="0"/>
                </a:moveTo>
                <a:lnTo>
                  <a:pt x="1219009" y="0"/>
                </a:lnTo>
                <a:lnTo>
                  <a:pt x="12190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4" name="Group 4">
            <a:extLst>
              <a:ext uri="{FF2B5EF4-FFF2-40B4-BE49-F238E27FC236}">
                <a16:creationId xmlns:a16="http://schemas.microsoft.com/office/drawing/2014/main" id="{7F59AD97-C3FD-3625-B034-7F1FBF4FEEDE}"/>
              </a:ext>
            </a:extLst>
          </p:cNvPr>
          <p:cNvGrpSpPr/>
          <p:nvPr/>
        </p:nvGrpSpPr>
        <p:grpSpPr>
          <a:xfrm>
            <a:off x="7533237" y="2615327"/>
            <a:ext cx="812673" cy="2250587"/>
            <a:chOff x="0" y="0"/>
            <a:chExt cx="321056" cy="889121"/>
          </a:xfrm>
        </p:grpSpPr>
        <p:sp>
          <p:nvSpPr>
            <p:cNvPr id="5" name="Freeform 5">
              <a:extLst>
                <a:ext uri="{FF2B5EF4-FFF2-40B4-BE49-F238E27FC236}">
                  <a16:creationId xmlns:a16="http://schemas.microsoft.com/office/drawing/2014/main" id="{5D661B1F-BD1D-45CD-0BAB-4AB2AC7C38EA}"/>
                </a:ext>
              </a:extLst>
            </p:cNvPr>
            <p:cNvSpPr/>
            <p:nvPr/>
          </p:nvSpPr>
          <p:spPr>
            <a:xfrm>
              <a:off x="0" y="0"/>
              <a:ext cx="321056" cy="889121"/>
            </a:xfrm>
            <a:custGeom>
              <a:avLst/>
              <a:gdLst/>
              <a:ahLst/>
              <a:cxnLst/>
              <a:rect l="l" t="t" r="r" b="b"/>
              <a:pathLst>
                <a:path w="321056" h="889121">
                  <a:moveTo>
                    <a:pt x="0" y="0"/>
                  </a:moveTo>
                  <a:lnTo>
                    <a:pt x="321056" y="0"/>
                  </a:lnTo>
                  <a:lnTo>
                    <a:pt x="321056" y="889121"/>
                  </a:lnTo>
                  <a:lnTo>
                    <a:pt x="0" y="889121"/>
                  </a:lnTo>
                  <a:close/>
                </a:path>
              </a:pathLst>
            </a:custGeom>
            <a:solidFill>
              <a:srgbClr val="FFFFFF"/>
            </a:solidFill>
          </p:spPr>
          <p:txBody>
            <a:bodyPr/>
            <a:lstStyle/>
            <a:p>
              <a:endParaRPr lang="en-US" sz="1200"/>
            </a:p>
          </p:txBody>
        </p:sp>
        <p:sp>
          <p:nvSpPr>
            <p:cNvPr id="6" name="TextBox 6">
              <a:extLst>
                <a:ext uri="{FF2B5EF4-FFF2-40B4-BE49-F238E27FC236}">
                  <a16:creationId xmlns:a16="http://schemas.microsoft.com/office/drawing/2014/main" id="{875370B9-0599-5972-CD7B-F5152B60C34D}"/>
                </a:ext>
              </a:extLst>
            </p:cNvPr>
            <p:cNvSpPr txBox="1"/>
            <p:nvPr/>
          </p:nvSpPr>
          <p:spPr>
            <a:xfrm>
              <a:off x="0" y="-57150"/>
              <a:ext cx="321056" cy="946271"/>
            </a:xfrm>
            <a:prstGeom prst="rect">
              <a:avLst/>
            </a:prstGeom>
          </p:spPr>
          <p:txBody>
            <a:bodyPr lIns="33867" tIns="33867" rIns="33867" bIns="33867" rtlCol="0" anchor="ctr"/>
            <a:lstStyle/>
            <a:p>
              <a:pPr algn="ctr">
                <a:lnSpc>
                  <a:spcPts val="1773"/>
                </a:lnSpc>
              </a:pPr>
              <a:endParaRPr sz="1200"/>
            </a:p>
          </p:txBody>
        </p:sp>
      </p:grpSp>
      <p:sp>
        <p:nvSpPr>
          <p:cNvPr id="7" name="Freeform 7">
            <a:extLst>
              <a:ext uri="{FF2B5EF4-FFF2-40B4-BE49-F238E27FC236}">
                <a16:creationId xmlns:a16="http://schemas.microsoft.com/office/drawing/2014/main" id="{4ADDDF94-CB4E-70E1-00B7-9C34E9C1CBE0}"/>
              </a:ext>
            </a:extLst>
          </p:cNvPr>
          <p:cNvSpPr/>
          <p:nvPr/>
        </p:nvSpPr>
        <p:spPr>
          <a:xfrm>
            <a:off x="7533237" y="2122714"/>
            <a:ext cx="812673" cy="2743200"/>
          </a:xfrm>
          <a:custGeom>
            <a:avLst/>
            <a:gdLst/>
            <a:ahLst/>
            <a:cxnLst/>
            <a:rect l="l" t="t" r="r" b="b"/>
            <a:pathLst>
              <a:path w="1219010" h="4114800">
                <a:moveTo>
                  <a:pt x="0" y="0"/>
                </a:moveTo>
                <a:lnTo>
                  <a:pt x="1219010" y="0"/>
                </a:lnTo>
                <a:lnTo>
                  <a:pt x="1219010" y="4114800"/>
                </a:lnTo>
                <a:lnTo>
                  <a:pt x="0" y="4114800"/>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8" name="Group 8">
            <a:extLst>
              <a:ext uri="{FF2B5EF4-FFF2-40B4-BE49-F238E27FC236}">
                <a16:creationId xmlns:a16="http://schemas.microsoft.com/office/drawing/2014/main" id="{0DABE188-2DCF-F510-142D-5BF9ADD4B80D}"/>
              </a:ext>
            </a:extLst>
          </p:cNvPr>
          <p:cNvGrpSpPr/>
          <p:nvPr/>
        </p:nvGrpSpPr>
        <p:grpSpPr>
          <a:xfrm>
            <a:off x="812746" y="2724599"/>
            <a:ext cx="2730760" cy="1125056"/>
            <a:chOff x="0" y="0"/>
            <a:chExt cx="1078819" cy="444466"/>
          </a:xfrm>
        </p:grpSpPr>
        <p:sp>
          <p:nvSpPr>
            <p:cNvPr id="9" name="Freeform 9">
              <a:extLst>
                <a:ext uri="{FF2B5EF4-FFF2-40B4-BE49-F238E27FC236}">
                  <a16:creationId xmlns:a16="http://schemas.microsoft.com/office/drawing/2014/main" id="{F3EE8A12-9D97-F2B4-1274-A899371921AB}"/>
                </a:ext>
              </a:extLst>
            </p:cNvPr>
            <p:cNvSpPr/>
            <p:nvPr/>
          </p:nvSpPr>
          <p:spPr>
            <a:xfrm>
              <a:off x="0" y="0"/>
              <a:ext cx="1078819" cy="444466"/>
            </a:xfrm>
            <a:custGeom>
              <a:avLst/>
              <a:gdLst/>
              <a:ahLst/>
              <a:cxnLst/>
              <a:rect l="l" t="t" r="r" b="b"/>
              <a:pathLst>
                <a:path w="1078819" h="444466">
                  <a:moveTo>
                    <a:pt x="0" y="0"/>
                  </a:moveTo>
                  <a:lnTo>
                    <a:pt x="1078819" y="0"/>
                  </a:lnTo>
                  <a:lnTo>
                    <a:pt x="1078819" y="444466"/>
                  </a:lnTo>
                  <a:lnTo>
                    <a:pt x="0" y="444466"/>
                  </a:lnTo>
                  <a:close/>
                </a:path>
              </a:pathLst>
            </a:custGeom>
            <a:solidFill>
              <a:srgbClr val="FFFFFF"/>
            </a:solidFill>
          </p:spPr>
          <p:txBody>
            <a:bodyPr/>
            <a:lstStyle/>
            <a:p>
              <a:endParaRPr lang="en-US" sz="1200"/>
            </a:p>
          </p:txBody>
        </p:sp>
        <p:sp>
          <p:nvSpPr>
            <p:cNvPr id="10" name="TextBox 10">
              <a:extLst>
                <a:ext uri="{FF2B5EF4-FFF2-40B4-BE49-F238E27FC236}">
                  <a16:creationId xmlns:a16="http://schemas.microsoft.com/office/drawing/2014/main" id="{4DA31540-5504-5810-752B-68CCFEB27E47}"/>
                </a:ext>
              </a:extLst>
            </p:cNvPr>
            <p:cNvSpPr txBox="1"/>
            <p:nvPr/>
          </p:nvSpPr>
          <p:spPr>
            <a:xfrm>
              <a:off x="0" y="-57150"/>
              <a:ext cx="1078819" cy="501616"/>
            </a:xfrm>
            <a:prstGeom prst="rect">
              <a:avLst/>
            </a:prstGeom>
          </p:spPr>
          <p:txBody>
            <a:bodyPr lIns="33867" tIns="33867" rIns="33867" bIns="33867" rtlCol="0" anchor="ctr"/>
            <a:lstStyle/>
            <a:p>
              <a:pPr algn="ctr">
                <a:lnSpc>
                  <a:spcPts val="1773"/>
                </a:lnSpc>
              </a:pPr>
              <a:endParaRPr sz="1200"/>
            </a:p>
          </p:txBody>
        </p:sp>
      </p:grpSp>
      <p:grpSp>
        <p:nvGrpSpPr>
          <p:cNvPr id="11" name="Group 11">
            <a:extLst>
              <a:ext uri="{FF2B5EF4-FFF2-40B4-BE49-F238E27FC236}">
                <a16:creationId xmlns:a16="http://schemas.microsoft.com/office/drawing/2014/main" id="{37E1E611-8E7D-3523-DB52-017A2CC461B7}"/>
              </a:ext>
            </a:extLst>
          </p:cNvPr>
          <p:cNvGrpSpPr/>
          <p:nvPr/>
        </p:nvGrpSpPr>
        <p:grpSpPr>
          <a:xfrm>
            <a:off x="9188902" y="2813249"/>
            <a:ext cx="2730760" cy="1125056"/>
            <a:chOff x="0" y="0"/>
            <a:chExt cx="1078819" cy="444466"/>
          </a:xfrm>
        </p:grpSpPr>
        <p:sp>
          <p:nvSpPr>
            <p:cNvPr id="12" name="Freeform 12">
              <a:extLst>
                <a:ext uri="{FF2B5EF4-FFF2-40B4-BE49-F238E27FC236}">
                  <a16:creationId xmlns:a16="http://schemas.microsoft.com/office/drawing/2014/main" id="{21BAE056-41B6-A7B1-52B6-FC142FF6F4FB}"/>
                </a:ext>
              </a:extLst>
            </p:cNvPr>
            <p:cNvSpPr/>
            <p:nvPr/>
          </p:nvSpPr>
          <p:spPr>
            <a:xfrm>
              <a:off x="0" y="0"/>
              <a:ext cx="1078819" cy="444466"/>
            </a:xfrm>
            <a:custGeom>
              <a:avLst/>
              <a:gdLst/>
              <a:ahLst/>
              <a:cxnLst/>
              <a:rect l="l" t="t" r="r" b="b"/>
              <a:pathLst>
                <a:path w="1078819" h="444466">
                  <a:moveTo>
                    <a:pt x="0" y="0"/>
                  </a:moveTo>
                  <a:lnTo>
                    <a:pt x="1078819" y="0"/>
                  </a:lnTo>
                  <a:lnTo>
                    <a:pt x="1078819" y="444466"/>
                  </a:lnTo>
                  <a:lnTo>
                    <a:pt x="0" y="444466"/>
                  </a:lnTo>
                  <a:close/>
                </a:path>
              </a:pathLst>
            </a:custGeom>
            <a:solidFill>
              <a:srgbClr val="FFFFFF"/>
            </a:solidFill>
          </p:spPr>
          <p:txBody>
            <a:bodyPr/>
            <a:lstStyle/>
            <a:p>
              <a:endParaRPr lang="en-US" sz="1200"/>
            </a:p>
          </p:txBody>
        </p:sp>
        <p:sp>
          <p:nvSpPr>
            <p:cNvPr id="13" name="TextBox 13">
              <a:extLst>
                <a:ext uri="{FF2B5EF4-FFF2-40B4-BE49-F238E27FC236}">
                  <a16:creationId xmlns:a16="http://schemas.microsoft.com/office/drawing/2014/main" id="{E2A4846F-9342-D2A9-0A87-D933D203A586}"/>
                </a:ext>
              </a:extLst>
            </p:cNvPr>
            <p:cNvSpPr txBox="1"/>
            <p:nvPr/>
          </p:nvSpPr>
          <p:spPr>
            <a:xfrm>
              <a:off x="0" y="-57150"/>
              <a:ext cx="1078819" cy="501616"/>
            </a:xfrm>
            <a:prstGeom prst="rect">
              <a:avLst/>
            </a:prstGeom>
          </p:spPr>
          <p:txBody>
            <a:bodyPr lIns="33867" tIns="33867" rIns="33867" bIns="33867" rtlCol="0" anchor="ctr"/>
            <a:lstStyle/>
            <a:p>
              <a:pPr algn="ctr">
                <a:lnSpc>
                  <a:spcPts val="1773"/>
                </a:lnSpc>
              </a:pPr>
              <a:endParaRPr sz="1200"/>
            </a:p>
          </p:txBody>
        </p:sp>
      </p:grpSp>
      <p:sp>
        <p:nvSpPr>
          <p:cNvPr id="14" name="Freeform 14">
            <a:extLst>
              <a:ext uri="{FF2B5EF4-FFF2-40B4-BE49-F238E27FC236}">
                <a16:creationId xmlns:a16="http://schemas.microsoft.com/office/drawing/2014/main" id="{87DB2535-8B7B-A5FF-2B03-E6E168132859}"/>
              </a:ext>
            </a:extLst>
          </p:cNvPr>
          <p:cNvSpPr/>
          <p:nvPr/>
        </p:nvSpPr>
        <p:spPr>
          <a:xfrm>
            <a:off x="4147963" y="2615327"/>
            <a:ext cx="411267" cy="395844"/>
          </a:xfrm>
          <a:custGeom>
            <a:avLst/>
            <a:gdLst/>
            <a:ahLst/>
            <a:cxnLst/>
            <a:rect l="l" t="t" r="r" b="b"/>
            <a:pathLst>
              <a:path w="616900" h="593766">
                <a:moveTo>
                  <a:pt x="0" y="0"/>
                </a:moveTo>
                <a:lnTo>
                  <a:pt x="616900" y="0"/>
                </a:lnTo>
                <a:lnTo>
                  <a:pt x="616900" y="593766"/>
                </a:lnTo>
                <a:lnTo>
                  <a:pt x="0" y="59376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sz="1200"/>
          </a:p>
        </p:txBody>
      </p:sp>
      <p:sp>
        <p:nvSpPr>
          <p:cNvPr id="19" name="Freeform 19">
            <a:extLst>
              <a:ext uri="{FF2B5EF4-FFF2-40B4-BE49-F238E27FC236}">
                <a16:creationId xmlns:a16="http://schemas.microsoft.com/office/drawing/2014/main" id="{89551E49-3E90-25DB-7548-5DC128E03EA7}"/>
              </a:ext>
            </a:extLst>
          </p:cNvPr>
          <p:cNvSpPr/>
          <p:nvPr/>
        </p:nvSpPr>
        <p:spPr>
          <a:xfrm rot="-2030456">
            <a:off x="4344367" y="2836016"/>
            <a:ext cx="61402" cy="53897"/>
          </a:xfrm>
          <a:custGeom>
            <a:avLst/>
            <a:gdLst/>
            <a:ahLst/>
            <a:cxnLst/>
            <a:rect l="l" t="t" r="r" b="b"/>
            <a:pathLst>
              <a:path w="92103" h="80846">
                <a:moveTo>
                  <a:pt x="0" y="0"/>
                </a:moveTo>
                <a:lnTo>
                  <a:pt x="92104" y="0"/>
                </a:lnTo>
                <a:lnTo>
                  <a:pt x="92104" y="80847"/>
                </a:lnTo>
                <a:lnTo>
                  <a:pt x="0" y="80847"/>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sp>
        <p:nvSpPr>
          <p:cNvPr id="20" name="Freeform 20">
            <a:extLst>
              <a:ext uri="{FF2B5EF4-FFF2-40B4-BE49-F238E27FC236}">
                <a16:creationId xmlns:a16="http://schemas.microsoft.com/office/drawing/2014/main" id="{587143EF-5D9D-D878-AC91-D591F6E72DED}"/>
              </a:ext>
            </a:extLst>
          </p:cNvPr>
          <p:cNvSpPr/>
          <p:nvPr/>
        </p:nvSpPr>
        <p:spPr>
          <a:xfrm rot="-10729851">
            <a:off x="4322895" y="2768966"/>
            <a:ext cx="61402" cy="53897"/>
          </a:xfrm>
          <a:custGeom>
            <a:avLst/>
            <a:gdLst/>
            <a:ahLst/>
            <a:cxnLst/>
            <a:rect l="l" t="t" r="r" b="b"/>
            <a:pathLst>
              <a:path w="92103" h="80846">
                <a:moveTo>
                  <a:pt x="0" y="0"/>
                </a:moveTo>
                <a:lnTo>
                  <a:pt x="92103" y="0"/>
                </a:lnTo>
                <a:lnTo>
                  <a:pt x="92103" y="80847"/>
                </a:lnTo>
                <a:lnTo>
                  <a:pt x="0" y="80847"/>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sp>
        <p:nvSpPr>
          <p:cNvPr id="21" name="Freeform 21">
            <a:extLst>
              <a:ext uri="{FF2B5EF4-FFF2-40B4-BE49-F238E27FC236}">
                <a16:creationId xmlns:a16="http://schemas.microsoft.com/office/drawing/2014/main" id="{9ACF4767-FBD2-79E4-B8F3-114E6331B48C}"/>
              </a:ext>
            </a:extLst>
          </p:cNvPr>
          <p:cNvSpPr/>
          <p:nvPr/>
        </p:nvSpPr>
        <p:spPr>
          <a:xfrm rot="2221665">
            <a:off x="4297279" y="2835494"/>
            <a:ext cx="61402" cy="53897"/>
          </a:xfrm>
          <a:custGeom>
            <a:avLst/>
            <a:gdLst/>
            <a:ahLst/>
            <a:cxnLst/>
            <a:rect l="l" t="t" r="r" b="b"/>
            <a:pathLst>
              <a:path w="92103" h="80846">
                <a:moveTo>
                  <a:pt x="0" y="0"/>
                </a:moveTo>
                <a:lnTo>
                  <a:pt x="92103" y="0"/>
                </a:lnTo>
                <a:lnTo>
                  <a:pt x="92103" y="80846"/>
                </a:lnTo>
                <a:lnTo>
                  <a:pt x="0" y="80846"/>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sp>
        <p:nvSpPr>
          <p:cNvPr id="22" name="Freeform 22">
            <a:extLst>
              <a:ext uri="{FF2B5EF4-FFF2-40B4-BE49-F238E27FC236}">
                <a16:creationId xmlns:a16="http://schemas.microsoft.com/office/drawing/2014/main" id="{B46C58A8-1789-3D13-4456-9224E19B5C2F}"/>
              </a:ext>
            </a:extLst>
          </p:cNvPr>
          <p:cNvSpPr/>
          <p:nvPr/>
        </p:nvSpPr>
        <p:spPr>
          <a:xfrm rot="6846134">
            <a:off x="4293677" y="2795492"/>
            <a:ext cx="61402" cy="53897"/>
          </a:xfrm>
          <a:custGeom>
            <a:avLst/>
            <a:gdLst/>
            <a:ahLst/>
            <a:cxnLst/>
            <a:rect l="l" t="t" r="r" b="b"/>
            <a:pathLst>
              <a:path w="92103" h="80846">
                <a:moveTo>
                  <a:pt x="0" y="0"/>
                </a:moveTo>
                <a:lnTo>
                  <a:pt x="92103" y="0"/>
                </a:lnTo>
                <a:lnTo>
                  <a:pt x="92103" y="80847"/>
                </a:lnTo>
                <a:lnTo>
                  <a:pt x="0" y="80847"/>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sp>
        <p:nvSpPr>
          <p:cNvPr id="23" name="Freeform 23">
            <a:extLst>
              <a:ext uri="{FF2B5EF4-FFF2-40B4-BE49-F238E27FC236}">
                <a16:creationId xmlns:a16="http://schemas.microsoft.com/office/drawing/2014/main" id="{12263EF2-5FB4-31FE-1ADE-9F63FBFC91DC}"/>
              </a:ext>
            </a:extLst>
          </p:cNvPr>
          <p:cNvSpPr/>
          <p:nvPr/>
        </p:nvSpPr>
        <p:spPr>
          <a:xfrm rot="-6516456">
            <a:off x="4354140" y="2796536"/>
            <a:ext cx="61402" cy="53897"/>
          </a:xfrm>
          <a:custGeom>
            <a:avLst/>
            <a:gdLst/>
            <a:ahLst/>
            <a:cxnLst/>
            <a:rect l="l" t="t" r="r" b="b"/>
            <a:pathLst>
              <a:path w="92103" h="80846">
                <a:moveTo>
                  <a:pt x="0" y="0"/>
                </a:moveTo>
                <a:lnTo>
                  <a:pt x="92103" y="0"/>
                </a:lnTo>
                <a:lnTo>
                  <a:pt x="92103" y="80846"/>
                </a:lnTo>
                <a:lnTo>
                  <a:pt x="0" y="80846"/>
                </a:lnTo>
                <a:lnTo>
                  <a:pt x="0" y="0"/>
                </a:lnTo>
                <a:close/>
              </a:path>
            </a:pathLst>
          </a:custGeom>
          <a:blipFill>
            <a:blip r:embed="rId7">
              <a:extLst>
                <a:ext uri="{96DAC541-7B7A-43D3-8B79-37D633B846F1}">
                  <asvg:svgBlip xmlns:asvg="http://schemas.microsoft.com/office/drawing/2016/SVG/main" r:embed="rId8"/>
                </a:ext>
              </a:extLst>
            </a:blip>
            <a:stretch>
              <a:fillRect l="-284269" r="-285524" b="-634437"/>
            </a:stretch>
          </a:blipFill>
          <a:ln cap="sq">
            <a:noFill/>
            <a:prstDash val="solid"/>
            <a:miter/>
          </a:ln>
        </p:spPr>
        <p:txBody>
          <a:bodyPr/>
          <a:lstStyle/>
          <a:p>
            <a:endParaRPr lang="en-US" sz="1200"/>
          </a:p>
        </p:txBody>
      </p:sp>
      <p:cxnSp>
        <p:nvCxnSpPr>
          <p:cNvPr id="25" name="Straight Arrow Connector 24">
            <a:extLst>
              <a:ext uri="{FF2B5EF4-FFF2-40B4-BE49-F238E27FC236}">
                <a16:creationId xmlns:a16="http://schemas.microsoft.com/office/drawing/2014/main" id="{585FE612-6EA9-9E29-3084-716C97A786E1}"/>
              </a:ext>
            </a:extLst>
          </p:cNvPr>
          <p:cNvCxnSpPr>
            <a:cxnSpLocks/>
          </p:cNvCxnSpPr>
          <p:nvPr/>
        </p:nvCxnSpPr>
        <p:spPr>
          <a:xfrm>
            <a:off x="6900323" y="2724599"/>
            <a:ext cx="692346" cy="286572"/>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2611DEA-4C33-9D84-2DB9-25CFF59EF65A}"/>
              </a:ext>
            </a:extLst>
          </p:cNvPr>
          <p:cNvCxnSpPr>
            <a:cxnSpLocks/>
          </p:cNvCxnSpPr>
          <p:nvPr/>
        </p:nvCxnSpPr>
        <p:spPr>
          <a:xfrm flipV="1">
            <a:off x="8282970" y="2810343"/>
            <a:ext cx="714741" cy="206873"/>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558132D-4A49-F1B7-1948-EBD5C2A4655E}"/>
              </a:ext>
            </a:extLst>
          </p:cNvPr>
          <p:cNvCxnSpPr>
            <a:cxnSpLocks/>
          </p:cNvCxnSpPr>
          <p:nvPr/>
        </p:nvCxnSpPr>
        <p:spPr>
          <a:xfrm flipV="1">
            <a:off x="7939573" y="1828762"/>
            <a:ext cx="0" cy="293952"/>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425FD235-6FB4-1A32-3E53-AA5C244F8D34}"/>
              </a:ext>
            </a:extLst>
          </p:cNvPr>
          <p:cNvCxnSpPr>
            <a:cxnSpLocks/>
          </p:cNvCxnSpPr>
          <p:nvPr/>
        </p:nvCxnSpPr>
        <p:spPr>
          <a:xfrm>
            <a:off x="8339994" y="3691855"/>
            <a:ext cx="364296" cy="495673"/>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2F0E874C-4E5C-B071-4B4C-7F4B5CE4690B}"/>
              </a:ext>
            </a:extLst>
          </p:cNvPr>
          <p:cNvCxnSpPr>
            <a:cxnSpLocks/>
          </p:cNvCxnSpPr>
          <p:nvPr/>
        </p:nvCxnSpPr>
        <p:spPr>
          <a:xfrm flipH="1">
            <a:off x="7143384" y="3681969"/>
            <a:ext cx="382303" cy="459285"/>
          </a:xfrm>
          <a:prstGeom prst="straightConnector1">
            <a:avLst/>
          </a:prstGeom>
          <a:ln>
            <a:solidFill>
              <a:srgbClr val="4C4C4C"/>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DABD4D5-7F17-AF41-9F47-9F7A061EB7CD}"/>
              </a:ext>
            </a:extLst>
          </p:cNvPr>
          <p:cNvSpPr txBox="1"/>
          <p:nvPr/>
        </p:nvSpPr>
        <p:spPr>
          <a:xfrm>
            <a:off x="7368316" y="3415209"/>
            <a:ext cx="6575070" cy="461665"/>
          </a:xfrm>
          <a:prstGeom prst="rect">
            <a:avLst/>
          </a:prstGeom>
          <a:noFill/>
        </p:spPr>
        <p:txBody>
          <a:bodyPr wrap="square" rtlCol="0">
            <a:spAutoFit/>
          </a:bodyPr>
          <a:lstStyle/>
          <a:p>
            <a:pPr algn="ctr"/>
            <a:r>
              <a:rPr lang="en-US" sz="2400" b="1" dirty="0">
                <a:solidFill>
                  <a:schemeClr val="bg1"/>
                </a:solidFill>
                <a:latin typeface="Montserrat" pitchFamily="2" charset="77"/>
              </a:rPr>
              <a:t>RESOLVE</a:t>
            </a:r>
          </a:p>
        </p:txBody>
      </p:sp>
      <p:grpSp>
        <p:nvGrpSpPr>
          <p:cNvPr id="32" name="Group 31">
            <a:extLst>
              <a:ext uri="{FF2B5EF4-FFF2-40B4-BE49-F238E27FC236}">
                <a16:creationId xmlns:a16="http://schemas.microsoft.com/office/drawing/2014/main" id="{CA35CB6C-88A3-182D-E72C-EECA27D39AD4}"/>
              </a:ext>
            </a:extLst>
          </p:cNvPr>
          <p:cNvGrpSpPr/>
          <p:nvPr/>
        </p:nvGrpSpPr>
        <p:grpSpPr>
          <a:xfrm>
            <a:off x="-1767046" y="2243691"/>
            <a:ext cx="6526979" cy="2086871"/>
            <a:chOff x="-1767046" y="2243691"/>
            <a:chExt cx="6526979" cy="2086871"/>
          </a:xfrm>
        </p:grpSpPr>
        <p:sp>
          <p:nvSpPr>
            <p:cNvPr id="27" name="Oval 26">
              <a:extLst>
                <a:ext uri="{FF2B5EF4-FFF2-40B4-BE49-F238E27FC236}">
                  <a16:creationId xmlns:a16="http://schemas.microsoft.com/office/drawing/2014/main" id="{289BA840-2319-3EF4-3AE8-5174ED9A59E8}"/>
                </a:ext>
              </a:extLst>
            </p:cNvPr>
            <p:cNvSpPr/>
            <p:nvPr/>
          </p:nvSpPr>
          <p:spPr>
            <a:xfrm>
              <a:off x="480950" y="2243691"/>
              <a:ext cx="2086871" cy="2086871"/>
            </a:xfrm>
            <a:prstGeom prst="ellipse">
              <a:avLst/>
            </a:prstGeom>
            <a:solidFill>
              <a:srgbClr val="009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F305EB5-91B8-CC48-89E9-EC341B84A5F9}"/>
                </a:ext>
              </a:extLst>
            </p:cNvPr>
            <p:cNvSpPr txBox="1"/>
            <p:nvPr/>
          </p:nvSpPr>
          <p:spPr>
            <a:xfrm>
              <a:off x="-1767046" y="3384443"/>
              <a:ext cx="6526979" cy="461665"/>
            </a:xfrm>
            <a:prstGeom prst="rect">
              <a:avLst/>
            </a:prstGeom>
            <a:noFill/>
          </p:spPr>
          <p:txBody>
            <a:bodyPr wrap="square" rtlCol="0">
              <a:spAutoFit/>
            </a:bodyPr>
            <a:lstStyle/>
            <a:p>
              <a:pPr algn="ctr"/>
              <a:r>
                <a:rPr lang="en-US" sz="2400" b="1" dirty="0">
                  <a:solidFill>
                    <a:schemeClr val="bg1"/>
                  </a:solidFill>
                  <a:latin typeface="Montserrat" pitchFamily="2" charset="77"/>
                </a:rPr>
                <a:t>RESTORE</a:t>
              </a:r>
            </a:p>
          </p:txBody>
        </p:sp>
        <p:pic>
          <p:nvPicPr>
            <p:cNvPr id="24" name="Picture 23" descr="Diagram&#10;&#10;Description automatically generated">
              <a:extLst>
                <a:ext uri="{FF2B5EF4-FFF2-40B4-BE49-F238E27FC236}">
                  <a16:creationId xmlns:a16="http://schemas.microsoft.com/office/drawing/2014/main" id="{823FC3F4-2996-57BA-2A87-2DFE4CBBAEC2}"/>
                </a:ext>
              </a:extLst>
            </p:cNvPr>
            <p:cNvPicPr>
              <a:picLocks noChangeAspect="1"/>
            </p:cNvPicPr>
            <p:nvPr/>
          </p:nvPicPr>
          <p:blipFill rotWithShape="1">
            <a:blip r:embed="rId9"/>
            <a:srcRect l="11813" t="30050" r="82144" b="62665"/>
            <a:stretch>
              <a:fillRect/>
            </a:stretch>
          </p:blipFill>
          <p:spPr>
            <a:xfrm>
              <a:off x="980642" y="2569876"/>
              <a:ext cx="1002940" cy="854766"/>
            </a:xfrm>
            <a:prstGeom prst="rect">
              <a:avLst/>
            </a:prstGeom>
          </p:spPr>
        </p:pic>
      </p:grpSp>
    </p:spTree>
    <p:extLst>
      <p:ext uri="{BB962C8B-B14F-4D97-AF65-F5344CB8AC3E}">
        <p14:creationId xmlns:p14="http://schemas.microsoft.com/office/powerpoint/2010/main" val="150570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3"/>
            <a:stretch>
              <a:fillRect t="-9259" b="-9259"/>
            </a:stretch>
          </a:blipFill>
        </p:spPr>
        <p:txBody>
          <a:bodyPr/>
          <a:lstStyle/>
          <a:p>
            <a:endParaRPr lang="en-GB"/>
          </a:p>
        </p:txBody>
      </p:sp>
      <p:grpSp>
        <p:nvGrpSpPr>
          <p:cNvPr id="14" name="Group 13">
            <a:extLst>
              <a:ext uri="{FF2B5EF4-FFF2-40B4-BE49-F238E27FC236}">
                <a16:creationId xmlns:a16="http://schemas.microsoft.com/office/drawing/2014/main" id="{FE0E7B0B-9C3B-0535-A869-D83A691D0948}"/>
              </a:ext>
            </a:extLst>
          </p:cNvPr>
          <p:cNvGrpSpPr/>
          <p:nvPr/>
        </p:nvGrpSpPr>
        <p:grpSpPr>
          <a:xfrm>
            <a:off x="-1767046" y="2243691"/>
            <a:ext cx="6526979" cy="2086871"/>
            <a:chOff x="-1767046" y="2243691"/>
            <a:chExt cx="6526979" cy="2086871"/>
          </a:xfrm>
        </p:grpSpPr>
        <p:sp>
          <p:nvSpPr>
            <p:cNvPr id="15" name="Oval 14">
              <a:extLst>
                <a:ext uri="{FF2B5EF4-FFF2-40B4-BE49-F238E27FC236}">
                  <a16:creationId xmlns:a16="http://schemas.microsoft.com/office/drawing/2014/main" id="{2000F79E-60EA-1F39-068A-F6B10EA8B09A}"/>
                </a:ext>
              </a:extLst>
            </p:cNvPr>
            <p:cNvSpPr/>
            <p:nvPr/>
          </p:nvSpPr>
          <p:spPr>
            <a:xfrm>
              <a:off x="480950" y="2243691"/>
              <a:ext cx="2086871" cy="2086871"/>
            </a:xfrm>
            <a:prstGeom prst="ellipse">
              <a:avLst/>
            </a:prstGeom>
            <a:solidFill>
              <a:srgbClr val="009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9D992ED-73C1-59A9-EF58-53AD47C5D002}"/>
                </a:ext>
              </a:extLst>
            </p:cNvPr>
            <p:cNvSpPr txBox="1"/>
            <p:nvPr/>
          </p:nvSpPr>
          <p:spPr>
            <a:xfrm>
              <a:off x="-1767046" y="3384443"/>
              <a:ext cx="6526979" cy="461665"/>
            </a:xfrm>
            <a:prstGeom prst="rect">
              <a:avLst/>
            </a:prstGeom>
            <a:noFill/>
          </p:spPr>
          <p:txBody>
            <a:bodyPr wrap="square" rtlCol="0">
              <a:spAutoFit/>
            </a:bodyPr>
            <a:lstStyle/>
            <a:p>
              <a:pPr algn="ctr"/>
              <a:r>
                <a:rPr lang="en-US" sz="2400" b="1" dirty="0">
                  <a:solidFill>
                    <a:schemeClr val="bg1"/>
                  </a:solidFill>
                  <a:latin typeface="Montserrat" pitchFamily="2" charset="77"/>
                </a:rPr>
                <a:t>RESTORE</a:t>
              </a:r>
            </a:p>
          </p:txBody>
        </p:sp>
        <p:pic>
          <p:nvPicPr>
            <p:cNvPr id="17" name="Picture 16" descr="Diagram&#10;&#10;Description automatically generated">
              <a:extLst>
                <a:ext uri="{FF2B5EF4-FFF2-40B4-BE49-F238E27FC236}">
                  <a16:creationId xmlns:a16="http://schemas.microsoft.com/office/drawing/2014/main" id="{F9803E37-005E-2A69-92D8-8ED4C40FEE1F}"/>
                </a:ext>
              </a:extLst>
            </p:cNvPr>
            <p:cNvPicPr>
              <a:picLocks noChangeAspect="1"/>
            </p:cNvPicPr>
            <p:nvPr/>
          </p:nvPicPr>
          <p:blipFill rotWithShape="1">
            <a:blip r:embed="rId4"/>
            <a:srcRect l="11813" t="30050" r="82144" b="62665"/>
            <a:stretch>
              <a:fillRect/>
            </a:stretch>
          </p:blipFill>
          <p:spPr>
            <a:xfrm>
              <a:off x="980642" y="2569876"/>
              <a:ext cx="1002940" cy="85476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686C7E493912439F4E10E053C5DCBA" ma:contentTypeVersion="18" ma:contentTypeDescription="Create a new document." ma:contentTypeScope="" ma:versionID="fb5e13749978c39bdfa65ba71dafb1b8">
  <xsd:schema xmlns:xsd="http://www.w3.org/2001/XMLSchema" xmlns:xs="http://www.w3.org/2001/XMLSchema" xmlns:p="http://schemas.microsoft.com/office/2006/metadata/properties" xmlns:ns2="4fbd2a41-4bde-482e-9ab9-7edea6d2ebe6" xmlns:ns3="f0602087-12d3-4876-8be0-7af9afdcc8e3" targetNamespace="http://schemas.microsoft.com/office/2006/metadata/properties" ma:root="true" ma:fieldsID="4a853a4da6115094c1f35fe4958d8e32" ns2:_="" ns3:_="">
    <xsd:import namespace="4fbd2a41-4bde-482e-9ab9-7edea6d2ebe6"/>
    <xsd:import namespace="f0602087-12d3-4876-8be0-7af9afdcc8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bd2a41-4bde-482e-9ab9-7edea6d2eb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bd49725-1e10-42c2-9fcb-69b21a91e8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02087-12d3-4876-8be0-7af9afdcc8e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a4a6ab7-8bb5-4484-80a3-c0561d2e8bed}" ma:internalName="TaxCatchAll" ma:showField="CatchAllData" ma:web="f0602087-12d3-4876-8be0-7af9afdcc8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0602087-12d3-4876-8be0-7af9afdcc8e3" xsi:nil="true"/>
    <lcf76f155ced4ddcb4097134ff3c332f xmlns="4fbd2a41-4bde-482e-9ab9-7edea6d2ebe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A659E2-BD5F-4390-9BAB-2020DA8140D8}"/>
</file>

<file path=customXml/itemProps2.xml><?xml version="1.0" encoding="utf-8"?>
<ds:datastoreItem xmlns:ds="http://schemas.openxmlformats.org/officeDocument/2006/customXml" ds:itemID="{75BBA6C5-74DB-4651-86F4-830DD44E965B}"/>
</file>

<file path=customXml/itemProps3.xml><?xml version="1.0" encoding="utf-8"?>
<ds:datastoreItem xmlns:ds="http://schemas.openxmlformats.org/officeDocument/2006/customXml" ds:itemID="{F002B42B-13A2-4251-9400-9D1A029E5646}"/>
</file>

<file path=docProps/app.xml><?xml version="1.0" encoding="utf-8"?>
<Properties xmlns="http://schemas.openxmlformats.org/officeDocument/2006/extended-properties" xmlns:vt="http://schemas.openxmlformats.org/officeDocument/2006/docPropsVTypes">
  <TotalTime>19482</TotalTime>
  <Words>2432</Words>
  <Application>Microsoft Office PowerPoint</Application>
  <PresentationFormat>Widescreen</PresentationFormat>
  <Paragraphs>347</Paragraphs>
  <Slides>33</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Aptos</vt:lpstr>
      <vt:lpstr>Aptos Display</vt:lpstr>
      <vt:lpstr>Arial</vt:lpstr>
      <vt:lpstr>Avenir Book</vt:lpstr>
      <vt:lpstr>Calibri</vt:lpstr>
      <vt:lpstr>Cambria</vt:lpstr>
      <vt:lpstr>Montserrat</vt:lpstr>
      <vt:lpstr>Montserrat Light</vt:lpstr>
      <vt:lpstr>Omnes</vt:lpstr>
      <vt:lpstr>Segoe UI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Rachael Edmondson-Clarke</dc:creator>
  <cp:lastModifiedBy>Emma Cripwell</cp:lastModifiedBy>
  <cp:revision>18</cp:revision>
  <dcterms:created xsi:type="dcterms:W3CDTF">2025-05-01T08:53:56Z</dcterms:created>
  <dcterms:modified xsi:type="dcterms:W3CDTF">2025-06-17T07:33:00Z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0x010100F6686C7E493912439F4E10E053C5DCBA</vt:lpwstr>
  </property>
</Properties>
</file>