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650" r:id="rId5"/>
    <p:sldMasterId id="2147483652" r:id="rId6"/>
    <p:sldMasterId id="2147483654" r:id="rId7"/>
  </p:sldMasterIdLst>
  <p:sldIdLst>
    <p:sldId id="256" r:id="rId8"/>
    <p:sldId id="271" r:id="rId9"/>
    <p:sldId id="272" r:id="rId10"/>
    <p:sldId id="274" r:id="rId11"/>
    <p:sldId id="275" r:id="rId12"/>
    <p:sldId id="276" r:id="rId13"/>
    <p:sldId id="277" r:id="rId14"/>
    <p:sldId id="279" r:id="rId15"/>
    <p:sldId id="280" r:id="rId16"/>
    <p:sldId id="283" r:id="rId17"/>
    <p:sldId id="281" r:id="rId18"/>
    <p:sldId id="282" r:id="rId19"/>
    <p:sldId id="284" r:id="rId20"/>
    <p:sldId id="288" r:id="rId21"/>
    <p:sldId id="289" r:id="rId22"/>
    <p:sldId id="291" r:id="rId23"/>
    <p:sldId id="292" r:id="rId24"/>
    <p:sldId id="290" r:id="rId25"/>
    <p:sldId id="294" r:id="rId26"/>
    <p:sldId id="293"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C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3" autoAdjust="0"/>
    <p:restoredTop sz="94431" autoAdjust="0"/>
  </p:normalViewPr>
  <p:slideViewPr>
    <p:cSldViewPr snapToGrid="0">
      <p:cViewPr varScale="1">
        <p:scale>
          <a:sx n="59" d="100"/>
          <a:sy n="59" d="100"/>
        </p:scale>
        <p:origin x="880"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D704E166-80CC-FE45-059B-AFF154EEAA3B}"/>
              </a:ext>
            </a:extLst>
          </p:cNvPr>
          <p:cNvSpPr>
            <a:spLocks noGrp="1"/>
          </p:cNvSpPr>
          <p:nvPr>
            <p:ph type="ctrTitle"/>
          </p:nvPr>
        </p:nvSpPr>
        <p:spPr>
          <a:xfrm>
            <a:off x="457200" y="3210018"/>
            <a:ext cx="5800165" cy="1415770"/>
          </a:xfrm>
          <a:prstGeom prst="rect">
            <a:avLst/>
          </a:prstGeom>
        </p:spPr>
        <p:txBody>
          <a:bodyPr/>
          <a:lstStyle>
            <a:lvl1pPr>
              <a:defRPr sz="4200">
                <a:solidFill>
                  <a:srgbClr val="952C88"/>
                </a:solidFill>
                <a:latin typeface="Arial Black" panose="020B0A04020102020204" pitchFamily="34" charset="0"/>
              </a:defRPr>
            </a:lvl1pPr>
          </a:lstStyle>
          <a:p>
            <a:endParaRPr lang="en-GB" dirty="0"/>
          </a:p>
        </p:txBody>
      </p:sp>
      <p:sp>
        <p:nvSpPr>
          <p:cNvPr id="10" name="Subtitle 7">
            <a:extLst>
              <a:ext uri="{FF2B5EF4-FFF2-40B4-BE49-F238E27FC236}">
                <a16:creationId xmlns:a16="http://schemas.microsoft.com/office/drawing/2014/main" id="{FA523E05-058B-1DDF-2840-590E32757BC2}"/>
              </a:ext>
            </a:extLst>
          </p:cNvPr>
          <p:cNvSpPr>
            <a:spLocks noGrp="1"/>
          </p:cNvSpPr>
          <p:nvPr>
            <p:ph type="subTitle" idx="1"/>
          </p:nvPr>
        </p:nvSpPr>
        <p:spPr>
          <a:xfrm>
            <a:off x="457200" y="2232211"/>
            <a:ext cx="5800165" cy="896471"/>
          </a:xfrm>
          <a:prstGeom prst="rect">
            <a:avLst/>
          </a:prstGeom>
        </p:spPr>
        <p:txBody>
          <a:bodyPr/>
          <a:lstStyle>
            <a:lvl1pPr marL="0" indent="0">
              <a:buNone/>
              <a:defRPr sz="2200"/>
            </a:lvl1pPr>
          </a:lstStyle>
          <a:p>
            <a:endParaRPr lang="en-GB" dirty="0"/>
          </a:p>
        </p:txBody>
      </p:sp>
    </p:spTree>
    <p:extLst>
      <p:ext uri="{BB962C8B-B14F-4D97-AF65-F5344CB8AC3E}">
        <p14:creationId xmlns:p14="http://schemas.microsoft.com/office/powerpoint/2010/main" val="374730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9BCC4B-A435-EB47-8E12-439E708F9E9A}"/>
              </a:ext>
            </a:extLst>
          </p:cNvPr>
          <p:cNvSpPr>
            <a:spLocks noGrp="1"/>
          </p:cNvSpPr>
          <p:nvPr>
            <p:ph type="ctrTitle" hasCustomPrompt="1"/>
          </p:nvPr>
        </p:nvSpPr>
        <p:spPr>
          <a:xfrm>
            <a:off x="457200" y="421995"/>
            <a:ext cx="7745506" cy="608946"/>
          </a:xfrm>
          <a:prstGeom prst="rect">
            <a:avLst/>
          </a:prstGeom>
        </p:spPr>
        <p:txBody>
          <a:bodyPr anchor="t">
            <a:normAutofit/>
          </a:bodyPr>
          <a:lstStyle>
            <a:lvl1pPr algn="l">
              <a:defRPr sz="3200">
                <a:solidFill>
                  <a:srgbClr val="952C88"/>
                </a:solidFill>
                <a:latin typeface="Arial Black" panose="020B0A04020102020204" pitchFamily="34" charset="0"/>
              </a:defRPr>
            </a:lvl1pPr>
          </a:lstStyle>
          <a:p>
            <a:r>
              <a:rPr lang="en-US" dirty="0"/>
              <a:t>Title</a:t>
            </a:r>
            <a:endParaRPr lang="en-GB" dirty="0"/>
          </a:p>
        </p:txBody>
      </p:sp>
    </p:spTree>
    <p:extLst>
      <p:ext uri="{BB962C8B-B14F-4D97-AF65-F5344CB8AC3E}">
        <p14:creationId xmlns:p14="http://schemas.microsoft.com/office/powerpoint/2010/main" val="830706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9BCC4B-A435-EB47-8E12-439E708F9E9A}"/>
              </a:ext>
            </a:extLst>
          </p:cNvPr>
          <p:cNvSpPr>
            <a:spLocks noGrp="1"/>
          </p:cNvSpPr>
          <p:nvPr>
            <p:ph type="ctrTitle" hasCustomPrompt="1"/>
          </p:nvPr>
        </p:nvSpPr>
        <p:spPr>
          <a:xfrm>
            <a:off x="457200" y="421995"/>
            <a:ext cx="7745506" cy="608946"/>
          </a:xfrm>
          <a:prstGeom prst="rect">
            <a:avLst/>
          </a:prstGeom>
        </p:spPr>
        <p:txBody>
          <a:bodyPr anchor="t">
            <a:normAutofit/>
          </a:bodyPr>
          <a:lstStyle>
            <a:lvl1pPr algn="l">
              <a:defRPr sz="3200">
                <a:solidFill>
                  <a:srgbClr val="952C88"/>
                </a:solidFill>
                <a:latin typeface="Arial Black" panose="020B0A04020102020204" pitchFamily="34" charset="0"/>
              </a:defRPr>
            </a:lvl1pPr>
          </a:lstStyle>
          <a:p>
            <a:r>
              <a:rPr lang="en-US" dirty="0"/>
              <a:t>Title</a:t>
            </a:r>
            <a:endParaRPr lang="en-GB" dirty="0"/>
          </a:p>
        </p:txBody>
      </p:sp>
    </p:spTree>
    <p:extLst>
      <p:ext uri="{BB962C8B-B14F-4D97-AF65-F5344CB8AC3E}">
        <p14:creationId xmlns:p14="http://schemas.microsoft.com/office/powerpoint/2010/main" val="2412682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9BCC4B-A435-EB47-8E12-439E708F9E9A}"/>
              </a:ext>
            </a:extLst>
          </p:cNvPr>
          <p:cNvSpPr>
            <a:spLocks noGrp="1"/>
          </p:cNvSpPr>
          <p:nvPr>
            <p:ph type="ctrTitle" hasCustomPrompt="1"/>
          </p:nvPr>
        </p:nvSpPr>
        <p:spPr>
          <a:xfrm>
            <a:off x="457200" y="421995"/>
            <a:ext cx="7745506" cy="608946"/>
          </a:xfrm>
          <a:prstGeom prst="rect">
            <a:avLst/>
          </a:prstGeom>
        </p:spPr>
        <p:txBody>
          <a:bodyPr anchor="t">
            <a:normAutofit/>
          </a:bodyPr>
          <a:lstStyle>
            <a:lvl1pPr algn="l">
              <a:defRPr sz="3200">
                <a:solidFill>
                  <a:schemeClr val="bg1"/>
                </a:solidFill>
                <a:latin typeface="Arial Black" panose="020B0A04020102020204" pitchFamily="34" charset="0"/>
              </a:defRPr>
            </a:lvl1pPr>
          </a:lstStyle>
          <a:p>
            <a:r>
              <a:rPr lang="en-US" dirty="0"/>
              <a:t>Title</a:t>
            </a:r>
            <a:endParaRPr lang="en-GB" dirty="0"/>
          </a:p>
        </p:txBody>
      </p:sp>
    </p:spTree>
    <p:extLst>
      <p:ext uri="{BB962C8B-B14F-4D97-AF65-F5344CB8AC3E}">
        <p14:creationId xmlns:p14="http://schemas.microsoft.com/office/powerpoint/2010/main" val="3489164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7C284F-7A85-6125-6A61-59B5626509BF}"/>
              </a:ext>
            </a:extLst>
          </p:cNvPr>
          <p:cNvPicPr>
            <a:picLocks noChangeAspect="1"/>
          </p:cNvPicPr>
          <p:nvPr userDrawn="1"/>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377973356"/>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38C4C0-138E-55EA-429B-859F95E4A5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895927"/>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38C4C0-138E-55EA-429B-859F95E4A5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27511907"/>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38C4C0-138E-55EA-429B-859F95E4A50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9237285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v.uk/government/publications/emergency-planning-and-response-for-education-childcare-and-childrens-social-care-settings/vulnerable-children-and-young-people-and-critical-workers" TargetMode="External"/><Relationship Id="rId2" Type="http://schemas.openxmlformats.org/officeDocument/2006/relationships/hyperlink" Target="https://www.gov.uk/government/publications/emergency-planning-and-response-for-education-childcare-and-childrens-social-care-settings" TargetMode="External"/><Relationship Id="rId1" Type="http://schemas.openxmlformats.org/officeDocument/2006/relationships/slideLayout" Target="../slideLayouts/slideLayout3.xml"/><Relationship Id="rId6" Type="http://schemas.openxmlformats.org/officeDocument/2006/relationships/hyperlink" Target="https://www.gov.uk/guidance/preparation-and-planning-for-emergencies-responsibilities-of-responder-agencies-and-others" TargetMode="External"/><Relationship Id="rId5" Type="http://schemas.openxmlformats.org/officeDocument/2006/relationships/hyperlink" Target="https://assets.publishing.service.gov.uk/media/66f124be69fa2ae94de745c9/24.51_CO_EDS_Exercising_Good_Practice_Guidance.pdf" TargetMode="External"/><Relationship Id="rId4" Type="http://schemas.openxmlformats.org/officeDocument/2006/relationships/hyperlink" Target="https://www.gov.uk/government/publications/protective-security-and-preparedness-for-education-settings"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mailto:Andrea.gardner@leics.gov.uk"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jpeg"/><Relationship Id="rId18" Type="http://schemas.openxmlformats.org/officeDocument/2006/relationships/image" Target="../media/image18.png"/><Relationship Id="rId3" Type="http://schemas.openxmlformats.org/officeDocument/2006/relationships/image" Target="../media/image6.jpeg"/><Relationship Id="rId21"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hyperlink" Target="https://www.google.com/url?sa=i&amp;rct=j&amp;q=&amp;esrc=s&amp;source=images&amp;cd=&amp;cad=rja&amp;uact=8&amp;ved=2ahUKEwiambH_2LfdAhUQ1BoKHSyUCxQQjRx6BAgBEAU&amp;url=https%3A%2F%2Fsciencecouncil.org%2Femployer-cs%2Fanglian-water%2F&amp;psig=AOvVaw3AByQnyuKcP3nTdhFzqeyR&amp;ust=1536918286530871" TargetMode="External"/><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5.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3.png"/><Relationship Id="rId24" Type="http://schemas.openxmlformats.org/officeDocument/2006/relationships/image" Target="../media/image24.jpeg"/><Relationship Id="rId5" Type="http://schemas.openxmlformats.org/officeDocument/2006/relationships/image" Target="../media/image8.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hyperlink" Target="https://www.google.com/url?sa=i&amp;rct=j&amp;q=&amp;esrc=s&amp;source=images&amp;cd=&amp;cad=rja&amp;uact=8&amp;ved=2ahUKEwjFgoS12LfdAhXhzIUKHefEDLMQjRx6BAgBEAU&amp;url=https%3A%2F%2Fwww.severntrent.com%2F&amp;psig=AOvVaw3IbeuN3cDYsCNS03knRo5g&amp;ust=1536918149043280" TargetMode="External"/><Relationship Id="rId19" Type="http://schemas.openxmlformats.org/officeDocument/2006/relationships/image" Target="../media/image19.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hyperlink" Target="https://www.google.com/url?sa=i&amp;rct=j&amp;q=&amp;esrc=s&amp;source=images&amp;cd=&amp;cad=rja&amp;uact=8&amp;ved=2ahUKEwiDoKHE2bfdAhUHx4UKHWnwBnMQjRx6BAgBEAU&amp;url=https%3A%2F%2Fcadentgas.com%2Fhome&amp;psig=AOvVaw2yHClFps_yKO1SjLa8Pq-6&amp;ust=1536918448727441" TargetMode="External"/><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6E766DF-08BC-D13A-A210-251E14CAE2FB}"/>
              </a:ext>
            </a:extLst>
          </p:cNvPr>
          <p:cNvSpPr>
            <a:spLocks noGrp="1"/>
          </p:cNvSpPr>
          <p:nvPr>
            <p:ph type="ctrTitle"/>
          </p:nvPr>
        </p:nvSpPr>
        <p:spPr/>
        <p:txBody>
          <a:bodyPr/>
          <a:lstStyle/>
          <a:p>
            <a:r>
              <a:rPr lang="en-GB" dirty="0"/>
              <a:t>Emergency planning for Schools</a:t>
            </a:r>
            <a:br>
              <a:rPr lang="en-GB" dirty="0"/>
            </a:br>
            <a:br>
              <a:rPr lang="en-GB" dirty="0"/>
            </a:br>
            <a:r>
              <a:rPr lang="en-GB" sz="1800" dirty="0"/>
              <a:t>June 2025</a:t>
            </a:r>
            <a:br>
              <a:rPr lang="en-GB" sz="1800" dirty="0"/>
            </a:br>
            <a:r>
              <a:rPr lang="en-GB" sz="1800" dirty="0"/>
              <a:t>Andrea Gardner</a:t>
            </a:r>
          </a:p>
        </p:txBody>
      </p:sp>
      <p:sp>
        <p:nvSpPr>
          <p:cNvPr id="12" name="Subtitle 11">
            <a:extLst>
              <a:ext uri="{FF2B5EF4-FFF2-40B4-BE49-F238E27FC236}">
                <a16:creationId xmlns:a16="http://schemas.microsoft.com/office/drawing/2014/main" id="{13FBCEB2-341E-F937-8FC8-59EE53B6FB0D}"/>
              </a:ext>
            </a:extLst>
          </p:cNvPr>
          <p:cNvSpPr>
            <a:spLocks noGrp="1"/>
          </p:cNvSpPr>
          <p:nvPr>
            <p:ph type="subTitle" idx="1"/>
          </p:nvPr>
        </p:nvSpPr>
        <p:spPr/>
        <p:txBody>
          <a:bodyPr/>
          <a:lstStyle/>
          <a:p>
            <a:r>
              <a:rPr lang="en-GB" dirty="0"/>
              <a:t>Leicester, Leicestershire and </a:t>
            </a:r>
            <a:br>
              <a:rPr lang="en-GB" dirty="0"/>
            </a:br>
            <a:r>
              <a:rPr lang="en-GB" dirty="0"/>
              <a:t>Rutland Resilience Forum</a:t>
            </a:r>
          </a:p>
        </p:txBody>
      </p:sp>
    </p:spTree>
    <p:extLst>
      <p:ext uri="{BB962C8B-B14F-4D97-AF65-F5344CB8AC3E}">
        <p14:creationId xmlns:p14="http://schemas.microsoft.com/office/powerpoint/2010/main" val="1614955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EC788-D23B-CF1B-12B5-0F3F097F18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1D5BE6-EF75-C19E-ADC5-165B3D1B7371}"/>
              </a:ext>
            </a:extLst>
          </p:cNvPr>
          <p:cNvSpPr>
            <a:spLocks noGrp="1"/>
          </p:cNvSpPr>
          <p:nvPr>
            <p:ph type="ctrTitle"/>
          </p:nvPr>
        </p:nvSpPr>
        <p:spPr/>
        <p:txBody>
          <a:bodyPr>
            <a:normAutofit fontScale="90000"/>
          </a:bodyPr>
          <a:lstStyle/>
          <a:p>
            <a:pPr algn="ctr"/>
            <a:r>
              <a:rPr lang="en-GB" sz="2700" dirty="0">
                <a:cs typeface="Arial" panose="020B0604020202020204" pitchFamily="34" charset="0"/>
              </a:rPr>
              <a:t>5 stages of emergency planning (Primer)</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dirty="0"/>
            </a:br>
            <a:r>
              <a:rPr lang="en-GB" dirty="0"/>
              <a:t>   </a:t>
            </a:r>
            <a:br>
              <a:rPr lang="en-GB" dirty="0"/>
            </a:br>
            <a:r>
              <a:rPr lang="en-GB" dirty="0"/>
              <a:t>  </a:t>
            </a:r>
            <a:br>
              <a:rPr lang="en-GB" dirty="0"/>
            </a:br>
            <a:endParaRPr lang="en-GB" dirty="0"/>
          </a:p>
        </p:txBody>
      </p:sp>
      <p:sp>
        <p:nvSpPr>
          <p:cNvPr id="4" name="TextBox 3">
            <a:extLst>
              <a:ext uri="{FF2B5EF4-FFF2-40B4-BE49-F238E27FC236}">
                <a16:creationId xmlns:a16="http://schemas.microsoft.com/office/drawing/2014/main" id="{2007AAF6-AD0B-ABD5-5F96-87B482F84A95}"/>
              </a:ext>
            </a:extLst>
          </p:cNvPr>
          <p:cNvSpPr txBox="1"/>
          <p:nvPr/>
        </p:nvSpPr>
        <p:spPr>
          <a:xfrm>
            <a:off x="348342" y="1368188"/>
            <a:ext cx="10406743" cy="4411464"/>
          </a:xfrm>
          <a:prstGeom prst="rect">
            <a:avLst/>
          </a:prstGeom>
          <a:noFill/>
        </p:spPr>
        <p:txBody>
          <a:bodyPr wrap="square">
            <a:spAutoFit/>
          </a:bodyPr>
          <a:lstStyle/>
          <a:p>
            <a:pPr marL="342900" indent="-342900">
              <a:spcAft>
                <a:spcPts val="390"/>
              </a:spcAft>
              <a:buFont typeface="Arial" panose="020B0604020202020204" pitchFamily="34" charset="0"/>
              <a:buChar char="•"/>
            </a:pPr>
            <a:r>
              <a:rPr lang="en-GB" sz="2400" b="1" u="sng" dirty="0">
                <a:solidFill>
                  <a:srgbClr val="FF0000"/>
                </a:solidFill>
                <a:effectLst/>
                <a:latin typeface="Arial" panose="020B0604020202020204" pitchFamily="34" charset="0"/>
                <a:ea typeface="Aptos" panose="020B0004020202020204" pitchFamily="34" charset="0"/>
                <a:cs typeface="Arial" panose="020B0604020202020204" pitchFamily="34" charset="0"/>
              </a:rPr>
              <a:t>P</a:t>
            </a:r>
            <a:r>
              <a:rPr lang="en-GB" sz="2400" b="1" dirty="0">
                <a:solidFill>
                  <a:srgbClr val="000000"/>
                </a:solidFill>
                <a:effectLst/>
                <a:latin typeface="Arial" panose="020B0604020202020204" pitchFamily="34" charset="0"/>
                <a:ea typeface="Aptos" panose="020B0004020202020204" pitchFamily="34" charset="0"/>
                <a:cs typeface="Arial" panose="020B0604020202020204" pitchFamily="34" charset="0"/>
              </a:rPr>
              <a:t>lan </a:t>
            </a:r>
            <a:r>
              <a:rPr lang="en-GB" sz="2400" dirty="0">
                <a:solidFill>
                  <a:srgbClr val="000000"/>
                </a:solidFill>
                <a:effectLst/>
                <a:latin typeface="Arial" panose="020B0604020202020204" pitchFamily="34" charset="0"/>
                <a:ea typeface="Aptos" panose="020B0004020202020204" pitchFamily="34" charset="0"/>
                <a:cs typeface="Arial" panose="020B0604020202020204" pitchFamily="34" charset="0"/>
              </a:rPr>
              <a:t>– It is essential to have a plan, regularly update it and know where it is when you need it.</a:t>
            </a:r>
          </a:p>
          <a:p>
            <a:pPr marL="342900" indent="-342900">
              <a:spcAft>
                <a:spcPts val="390"/>
              </a:spcAft>
              <a:buFont typeface="Arial" panose="020B0604020202020204" pitchFamily="34" charset="0"/>
              <a:buChar char="•"/>
            </a:pPr>
            <a:r>
              <a:rPr lang="en-GB" sz="2400" b="1" u="sng" dirty="0">
                <a:solidFill>
                  <a:srgbClr val="FF0000"/>
                </a:solidFill>
                <a:effectLst/>
                <a:latin typeface="Arial" panose="020B0604020202020204" pitchFamily="34" charset="0"/>
                <a:ea typeface="Aptos" panose="020B0004020202020204" pitchFamily="34" charset="0"/>
                <a:cs typeface="Arial" panose="020B0604020202020204" pitchFamily="34" charset="0"/>
              </a:rPr>
              <a:t>R</a:t>
            </a:r>
            <a:r>
              <a:rPr lang="en-GB" sz="2400" b="1" dirty="0">
                <a:solidFill>
                  <a:srgbClr val="000000"/>
                </a:solidFill>
                <a:effectLst/>
                <a:latin typeface="Arial" panose="020B0604020202020204" pitchFamily="34" charset="0"/>
                <a:ea typeface="Aptos" panose="020B0004020202020204" pitchFamily="34" charset="0"/>
                <a:cs typeface="Arial" panose="020B0604020202020204" pitchFamily="34" charset="0"/>
              </a:rPr>
              <a:t>ehearse </a:t>
            </a:r>
            <a:r>
              <a:rPr lang="en-GB" sz="2400" dirty="0">
                <a:solidFill>
                  <a:srgbClr val="000000"/>
                </a:solidFill>
                <a:effectLst/>
                <a:latin typeface="Arial" panose="020B0604020202020204" pitchFamily="34" charset="0"/>
                <a:ea typeface="Aptos" panose="020B0004020202020204" pitchFamily="34" charset="0"/>
                <a:cs typeface="Arial" panose="020B0604020202020204" pitchFamily="34" charset="0"/>
              </a:rPr>
              <a:t>– An emergency response works best if tested in advance, and doing this with partners can ensure you build important relationships in calmer times, i.e. tabletops</a:t>
            </a:r>
          </a:p>
          <a:p>
            <a:pPr marL="342900" indent="-342900">
              <a:spcAft>
                <a:spcPts val="390"/>
              </a:spcAft>
              <a:buFont typeface="Arial" panose="020B0604020202020204" pitchFamily="34" charset="0"/>
              <a:buChar char="•"/>
            </a:pPr>
            <a:r>
              <a:rPr lang="en-GB" sz="2400" b="1" u="sng" dirty="0">
                <a:solidFill>
                  <a:srgbClr val="FF0000"/>
                </a:solidFill>
                <a:effectLst/>
                <a:latin typeface="Arial" panose="020B0604020202020204" pitchFamily="34" charset="0"/>
                <a:ea typeface="Aptos" panose="020B0004020202020204" pitchFamily="34" charset="0"/>
                <a:cs typeface="Arial" panose="020B0604020202020204" pitchFamily="34" charset="0"/>
              </a:rPr>
              <a:t>I</a:t>
            </a:r>
            <a:r>
              <a:rPr lang="en-GB" sz="2400" b="1" dirty="0">
                <a:solidFill>
                  <a:srgbClr val="000000"/>
                </a:solidFill>
                <a:effectLst/>
                <a:latin typeface="Arial" panose="020B0604020202020204" pitchFamily="34" charset="0"/>
                <a:ea typeface="Aptos" panose="020B0004020202020204" pitchFamily="34" charset="0"/>
                <a:cs typeface="Arial" panose="020B0604020202020204" pitchFamily="34" charset="0"/>
              </a:rPr>
              <a:t>mplement </a:t>
            </a:r>
            <a:r>
              <a:rPr lang="en-GB" sz="2400" dirty="0">
                <a:solidFill>
                  <a:srgbClr val="000000"/>
                </a:solidFill>
                <a:effectLst/>
                <a:latin typeface="Arial" panose="020B0604020202020204" pitchFamily="34" charset="0"/>
                <a:ea typeface="Aptos" panose="020B0004020202020204" pitchFamily="34" charset="0"/>
                <a:cs typeface="Arial" panose="020B0604020202020204" pitchFamily="34" charset="0"/>
              </a:rPr>
              <a:t>– Getting it right from the start can be critical in saving lives</a:t>
            </a:r>
          </a:p>
          <a:p>
            <a:pPr marL="342900" indent="-342900">
              <a:spcAft>
                <a:spcPts val="390"/>
              </a:spcAft>
              <a:buFont typeface="Arial" panose="020B0604020202020204" pitchFamily="34" charset="0"/>
              <a:buChar char="•"/>
            </a:pPr>
            <a:r>
              <a:rPr lang="en-GB" sz="2400" b="1" u="sng" dirty="0">
                <a:solidFill>
                  <a:srgbClr val="FF0000"/>
                </a:solidFill>
                <a:effectLst/>
                <a:latin typeface="Arial" panose="020B0604020202020204" pitchFamily="34" charset="0"/>
                <a:ea typeface="Aptos" panose="020B0004020202020204" pitchFamily="34" charset="0"/>
                <a:cs typeface="Arial" panose="020B0604020202020204" pitchFamily="34" charset="0"/>
              </a:rPr>
              <a:t>M</a:t>
            </a:r>
            <a:r>
              <a:rPr lang="en-GB" sz="2400" b="1" dirty="0">
                <a:solidFill>
                  <a:srgbClr val="000000"/>
                </a:solidFill>
                <a:effectLst/>
                <a:latin typeface="Arial" panose="020B0604020202020204" pitchFamily="34" charset="0"/>
                <a:ea typeface="Aptos" panose="020B0004020202020204" pitchFamily="34" charset="0"/>
                <a:cs typeface="Arial" panose="020B0604020202020204" pitchFamily="34" charset="0"/>
              </a:rPr>
              <a:t>aintain </a:t>
            </a:r>
            <a:r>
              <a:rPr lang="en-GB" sz="2400" dirty="0">
                <a:solidFill>
                  <a:srgbClr val="000000"/>
                </a:solidFill>
                <a:effectLst/>
                <a:latin typeface="Arial" panose="020B0604020202020204" pitchFamily="34" charset="0"/>
                <a:ea typeface="Aptos" panose="020B0004020202020204" pitchFamily="34" charset="0"/>
                <a:cs typeface="Arial" panose="020B0604020202020204" pitchFamily="34" charset="0"/>
              </a:rPr>
              <a:t>– Ensure your plan is reviewed and tested on a regular basis.</a:t>
            </a:r>
          </a:p>
          <a:p>
            <a:pPr marL="342900" indent="-342900">
              <a:spcAft>
                <a:spcPts val="390"/>
              </a:spcAft>
              <a:buFont typeface="Arial" panose="020B0604020202020204" pitchFamily="34" charset="0"/>
              <a:buChar char="•"/>
            </a:pPr>
            <a:r>
              <a:rPr lang="en-GB" sz="2400" b="1" u="sng" dirty="0">
                <a:solidFill>
                  <a:srgbClr val="FF0000"/>
                </a:solidFill>
                <a:effectLst/>
                <a:latin typeface="Arial" panose="020B0604020202020204" pitchFamily="34" charset="0"/>
                <a:ea typeface="Aptos" panose="020B0004020202020204" pitchFamily="34" charset="0"/>
                <a:cs typeface="Arial" panose="020B0604020202020204" pitchFamily="34" charset="0"/>
              </a:rPr>
              <a:t>E</a:t>
            </a:r>
            <a:r>
              <a:rPr lang="en-GB" sz="2400" b="1" dirty="0">
                <a:solidFill>
                  <a:srgbClr val="000000"/>
                </a:solidFill>
                <a:effectLst/>
                <a:latin typeface="Arial" panose="020B0604020202020204" pitchFamily="34" charset="0"/>
                <a:ea typeface="Aptos" panose="020B0004020202020204" pitchFamily="34" charset="0"/>
                <a:cs typeface="Arial" panose="020B0604020202020204" pitchFamily="34" charset="0"/>
              </a:rPr>
              <a:t>valuate </a:t>
            </a:r>
            <a:r>
              <a:rPr lang="en-GB" sz="2400" dirty="0">
                <a:solidFill>
                  <a:srgbClr val="000000"/>
                </a:solidFill>
                <a:effectLst/>
                <a:latin typeface="Arial" panose="020B0604020202020204" pitchFamily="34" charset="0"/>
                <a:ea typeface="Aptos" panose="020B0004020202020204" pitchFamily="34" charset="0"/>
                <a:cs typeface="Arial" panose="020B0604020202020204" pitchFamily="34" charset="0"/>
              </a:rPr>
              <a:t>– It is crucial to measure what is working </a:t>
            </a:r>
            <a:r>
              <a:rPr lang="en-GB" sz="2400" dirty="0">
                <a:solidFill>
                  <a:srgbClr val="000000"/>
                </a:solidFill>
                <a:latin typeface="Arial" panose="020B0604020202020204" pitchFamily="34" charset="0"/>
                <a:ea typeface="Aptos" panose="020B0004020202020204" pitchFamily="34" charset="0"/>
                <a:cs typeface="Arial" panose="020B0604020202020204" pitchFamily="34" charset="0"/>
              </a:rPr>
              <a:t>and what needs amending (staff changes, new buildings, change in legislation etc)</a:t>
            </a:r>
            <a:endParaRPr lang="en-GB" sz="240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en-GB" sz="2400" b="1" u="sng" dirty="0">
                <a:solidFill>
                  <a:srgbClr val="FF0000"/>
                </a:solidFill>
                <a:effectLst/>
                <a:latin typeface="Arial" panose="020B0604020202020204" pitchFamily="34" charset="0"/>
                <a:ea typeface="Aptos" panose="020B0004020202020204" pitchFamily="34" charset="0"/>
                <a:cs typeface="Arial" panose="020B0604020202020204" pitchFamily="34" charset="0"/>
              </a:rPr>
              <a:t>R</a:t>
            </a:r>
            <a:r>
              <a:rPr lang="en-GB" sz="2400" b="1" dirty="0">
                <a:solidFill>
                  <a:srgbClr val="000000"/>
                </a:solidFill>
                <a:effectLst/>
                <a:latin typeface="Arial" panose="020B0604020202020204" pitchFamily="34" charset="0"/>
                <a:ea typeface="Aptos" panose="020B0004020202020204" pitchFamily="34" charset="0"/>
                <a:cs typeface="Arial" panose="020B0604020202020204" pitchFamily="34" charset="0"/>
              </a:rPr>
              <a:t>ecover </a:t>
            </a:r>
            <a:r>
              <a:rPr lang="en-GB" sz="2400" dirty="0">
                <a:solidFill>
                  <a:srgbClr val="000000"/>
                </a:solidFill>
                <a:effectLst/>
                <a:latin typeface="Arial" panose="020B0604020202020204" pitchFamily="34" charset="0"/>
                <a:ea typeface="Aptos" panose="020B0004020202020204" pitchFamily="34" charset="0"/>
                <a:cs typeface="Arial" panose="020B0604020202020204" pitchFamily="34" charset="0"/>
              </a:rPr>
              <a:t>– Recovery has an important role in rebuilding trust and confidence</a:t>
            </a:r>
          </a:p>
        </p:txBody>
      </p:sp>
    </p:spTree>
    <p:extLst>
      <p:ext uri="{BB962C8B-B14F-4D97-AF65-F5344CB8AC3E}">
        <p14:creationId xmlns:p14="http://schemas.microsoft.com/office/powerpoint/2010/main" val="2103757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9FD3B-5F91-D86D-498F-1DEEA0C8234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4E5402-6B6A-979E-E6CE-2D608C18E9E7}"/>
              </a:ext>
            </a:extLst>
          </p:cNvPr>
          <p:cNvSpPr>
            <a:spLocks noGrp="1"/>
          </p:cNvSpPr>
          <p:nvPr>
            <p:ph type="ctrTitle"/>
          </p:nvPr>
        </p:nvSpPr>
        <p:spPr/>
        <p:txBody>
          <a:bodyPr>
            <a:normAutofit fontScale="90000"/>
          </a:bodyPr>
          <a:lstStyle/>
          <a:p>
            <a:pPr algn="ctr"/>
            <a:br>
              <a:rPr lang="en-GB" sz="2000" dirty="0">
                <a:latin typeface="Arial" panose="020B0604020202020204" pitchFamily="34" charset="0"/>
                <a:cs typeface="Arial" panose="020B0604020202020204" pitchFamily="34" charset="0"/>
              </a:rPr>
            </a:br>
            <a:br>
              <a:rPr lang="en-GB" dirty="0"/>
            </a:br>
            <a:r>
              <a:rPr lang="en-GB" dirty="0"/>
              <a:t>   </a:t>
            </a:r>
            <a:br>
              <a:rPr lang="en-GB" dirty="0"/>
            </a:br>
            <a:r>
              <a:rPr lang="en-GB" dirty="0"/>
              <a:t>  </a:t>
            </a:r>
            <a:br>
              <a:rPr lang="en-GB" dirty="0"/>
            </a:br>
            <a:endParaRPr lang="en-GB" dirty="0"/>
          </a:p>
        </p:txBody>
      </p:sp>
      <p:sp>
        <p:nvSpPr>
          <p:cNvPr id="4" name="TextBox 3">
            <a:extLst>
              <a:ext uri="{FF2B5EF4-FFF2-40B4-BE49-F238E27FC236}">
                <a16:creationId xmlns:a16="http://schemas.microsoft.com/office/drawing/2014/main" id="{537C8D87-3C04-C343-7C5F-19F2E7DE0C72}"/>
              </a:ext>
            </a:extLst>
          </p:cNvPr>
          <p:cNvSpPr txBox="1"/>
          <p:nvPr/>
        </p:nvSpPr>
        <p:spPr>
          <a:xfrm>
            <a:off x="979714" y="541802"/>
            <a:ext cx="6096000" cy="461665"/>
          </a:xfrm>
          <a:prstGeom prst="rect">
            <a:avLst/>
          </a:prstGeom>
          <a:noFill/>
        </p:spPr>
        <p:txBody>
          <a:bodyPr wrap="square">
            <a:spAutoFit/>
          </a:bodyPr>
          <a:lstStyle/>
          <a:p>
            <a:r>
              <a:rPr lang="en-GB" sz="2400" b="0" i="0" u="none" strike="noStrike" dirty="0">
                <a:solidFill>
                  <a:schemeClr val="accent5">
                    <a:lumMod val="75000"/>
                  </a:schemeClr>
                </a:solidFill>
                <a:effectLst/>
                <a:latin typeface="Arial Black" panose="020B0A04020102020204" pitchFamily="34" charset="0"/>
              </a:rPr>
              <a:t>Key Aspects of an Emergency Plan</a:t>
            </a:r>
            <a:endParaRPr lang="en-GB" sz="2400" dirty="0">
              <a:solidFill>
                <a:schemeClr val="accent5">
                  <a:lumMod val="7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B5398CB2-19FC-B445-97B9-858BC0D2C7BD}"/>
              </a:ext>
            </a:extLst>
          </p:cNvPr>
          <p:cNvSpPr txBox="1"/>
          <p:nvPr/>
        </p:nvSpPr>
        <p:spPr>
          <a:xfrm>
            <a:off x="206829" y="1257449"/>
            <a:ext cx="8904514" cy="5016758"/>
          </a:xfrm>
          <a:prstGeom prst="rect">
            <a:avLst/>
          </a:prstGeom>
          <a:noFill/>
        </p:spPr>
        <p:txBody>
          <a:bodyPr wrap="square">
            <a:spAutoFit/>
          </a:bodyPr>
          <a:lstStyle/>
          <a:p>
            <a:pPr fontAlgn="base">
              <a:buNone/>
            </a:pPr>
            <a:r>
              <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Risk Assessment</a:t>
            </a:r>
            <a:r>
              <a:rPr lang="en-US"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Identify potential threats to the school (e.g., fire, severe weather, terrorism).  </a:t>
            </a:r>
            <a:r>
              <a:rPr lang="en-US" sz="1600" dirty="0">
                <a:effectLst/>
                <a:latin typeface="Arial" panose="020B0604020202020204" pitchFamily="34" charset="0"/>
                <a:ea typeface="Times New Roman" panose="02020603050405020304" pitchFamily="18" charset="0"/>
                <a:cs typeface="Arial" panose="020B0604020202020204" pitchFamily="34" charset="0"/>
              </a:rPr>
              <a:t>​</a:t>
            </a:r>
            <a:endParaRPr lang="en-GB" sz="1600" dirty="0">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Assess the likelihood and impact of each risk.</a:t>
            </a:r>
            <a:r>
              <a:rPr lang="en-GB" sz="1600" dirty="0">
                <a:effectLst/>
                <a:latin typeface="Arial" panose="020B0604020202020204" pitchFamily="34" charset="0"/>
                <a:ea typeface="Times New Roman" panose="02020603050405020304" pitchFamily="18" charset="0"/>
                <a:cs typeface="Arial" panose="020B0604020202020204" pitchFamily="34" charset="0"/>
              </a:rPr>
              <a:t>​</a:t>
            </a:r>
          </a:p>
          <a:p>
            <a:pPr fontAlgn="base">
              <a:buNone/>
            </a:pPr>
            <a:r>
              <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Roles &amp; Responsibilities  </a:t>
            </a:r>
            <a:r>
              <a:rPr lang="en-US" sz="1600" b="1" dirty="0">
                <a:effectLst/>
                <a:latin typeface="Arial" panose="020B0604020202020204" pitchFamily="34" charset="0"/>
                <a:ea typeface="Times New Roman" panose="02020603050405020304" pitchFamily="18" charset="0"/>
                <a:cs typeface="Arial" panose="020B0604020202020204" pitchFamily="34" charset="0"/>
              </a:rPr>
              <a:t>​</a:t>
            </a:r>
            <a:endParaRPr lang="en-GB" sz="1600" b="1" dirty="0">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Designate emergency management roles (e.g., headteacher, school business manager,      safeguarding lead).  </a:t>
            </a:r>
            <a:r>
              <a:rPr lang="en-US" sz="1600" dirty="0">
                <a:effectLst/>
                <a:latin typeface="Arial" panose="020B0604020202020204" pitchFamily="34" charset="0"/>
                <a:ea typeface="Times New Roman" panose="02020603050405020304" pitchFamily="18" charset="0"/>
                <a:cs typeface="Arial" panose="020B0604020202020204" pitchFamily="34" charset="0"/>
              </a:rPr>
              <a:t>​</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Define clear roles for staff, pupils, and external agencies (e.g., police, fire brigade).</a:t>
            </a:r>
            <a:r>
              <a:rPr lang="en-GB" sz="1600" dirty="0">
                <a:effectLst/>
                <a:latin typeface="Arial" panose="020B0604020202020204" pitchFamily="34" charset="0"/>
                <a:ea typeface="Times New Roman" panose="02020603050405020304" pitchFamily="18" charset="0"/>
                <a:cs typeface="Arial" panose="020B0604020202020204" pitchFamily="34" charset="0"/>
              </a:rPr>
              <a:t>​</a:t>
            </a:r>
          </a:p>
          <a:p>
            <a:pPr fontAlgn="base">
              <a:buNone/>
            </a:pPr>
            <a:r>
              <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Communication Plan  </a:t>
            </a:r>
            <a:r>
              <a:rPr lang="en-US" sz="1600" dirty="0">
                <a:effectLst/>
                <a:latin typeface="Arial" panose="020B0604020202020204" pitchFamily="34" charset="0"/>
                <a:ea typeface="Times New Roman" panose="02020603050405020304" pitchFamily="18" charset="0"/>
                <a:cs typeface="Arial" panose="020B0604020202020204" pitchFamily="34" charset="0"/>
              </a:rPr>
              <a:t>​</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Set up internal and external communication systems (e.g., automated calling system, email, text alerts).  </a:t>
            </a:r>
            <a:r>
              <a:rPr lang="en-US" sz="1600" dirty="0">
                <a:effectLst/>
                <a:latin typeface="Arial" panose="020B0604020202020204" pitchFamily="34" charset="0"/>
                <a:ea typeface="Times New Roman" panose="02020603050405020304" pitchFamily="18" charset="0"/>
                <a:cs typeface="Arial" panose="020B0604020202020204" pitchFamily="34" charset="0"/>
              </a:rPr>
              <a:t>​</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Provide emergency contact lists and ensure redundancy.</a:t>
            </a:r>
            <a:r>
              <a:rPr lang="en-GB" sz="1600" dirty="0">
                <a:effectLst/>
                <a:latin typeface="Arial" panose="020B0604020202020204" pitchFamily="34" charset="0"/>
                <a:ea typeface="Times New Roman" panose="02020603050405020304" pitchFamily="18" charset="0"/>
                <a:cs typeface="Arial" panose="020B0604020202020204" pitchFamily="34" charset="0"/>
              </a:rPr>
              <a:t>​</a:t>
            </a:r>
          </a:p>
          <a:p>
            <a:pPr fontAlgn="base">
              <a:buNone/>
            </a:pPr>
            <a:r>
              <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Evacuation &amp; Shelter Plans  </a:t>
            </a:r>
            <a:r>
              <a:rPr lang="en-US"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Design evacuation routes and assembly points (e.g., nearby park or field).  </a:t>
            </a:r>
            <a:r>
              <a:rPr lang="en-US" sz="1600" dirty="0">
                <a:effectLst/>
                <a:latin typeface="Arial" panose="020B0604020202020204" pitchFamily="34" charset="0"/>
                <a:ea typeface="Times New Roman" panose="02020603050405020304" pitchFamily="18" charset="0"/>
                <a:cs typeface="Arial" panose="020B0604020202020204" pitchFamily="34" charset="0"/>
              </a:rPr>
              <a:t>​</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Determine locations for shelter-in-place (e.g., lockdown procedures).</a:t>
            </a:r>
            <a:r>
              <a:rPr lang="en-GB" sz="1600" dirty="0">
                <a:effectLst/>
                <a:latin typeface="Arial" panose="020B0604020202020204" pitchFamily="34" charset="0"/>
                <a:ea typeface="Times New Roman" panose="02020603050405020304" pitchFamily="18" charset="0"/>
                <a:cs typeface="Arial" panose="020B0604020202020204" pitchFamily="34" charset="0"/>
              </a:rPr>
              <a:t>​</a:t>
            </a:r>
          </a:p>
          <a:p>
            <a:pPr fontAlgn="base">
              <a:buNone/>
            </a:pPr>
            <a:r>
              <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Training &amp; Exercise</a:t>
            </a:r>
            <a:r>
              <a:rPr lang="en-US"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Conduct regular training for staff.  </a:t>
            </a:r>
            <a:r>
              <a:rPr lang="en-US" sz="1600" dirty="0">
                <a:effectLst/>
                <a:latin typeface="Arial" panose="020B0604020202020204" pitchFamily="34" charset="0"/>
                <a:ea typeface="Times New Roman" panose="02020603050405020304" pitchFamily="18" charset="0"/>
                <a:cs typeface="Arial" panose="020B0604020202020204" pitchFamily="34" charset="0"/>
              </a:rPr>
              <a:t>​</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Schedule practice drills (e.g., fire drill, lockdown drill) to test procedures.</a:t>
            </a:r>
            <a:r>
              <a:rPr lang="en-GB" sz="1600" dirty="0">
                <a:effectLst/>
                <a:latin typeface="Arial" panose="020B0604020202020204" pitchFamily="34" charset="0"/>
                <a:ea typeface="Times New Roman" panose="02020603050405020304" pitchFamily="18" charset="0"/>
                <a:cs typeface="Arial" panose="020B0604020202020204" pitchFamily="34" charset="0"/>
              </a:rPr>
              <a:t>​</a:t>
            </a:r>
          </a:p>
          <a:p>
            <a:pPr fontAlgn="base">
              <a:buNone/>
            </a:pPr>
            <a:r>
              <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Recovery Plan </a:t>
            </a:r>
            <a:r>
              <a:rPr lang="en-US"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GB" sz="1600" b="1"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indent="472440" fontAlgn="base">
              <a:buNone/>
            </a:pPr>
            <a:r>
              <a:rPr lang="en-GB"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Plan for post-emergency recovery, including resuming normal activities and mental health   support.  </a:t>
            </a:r>
            <a:r>
              <a:rPr lang="en-US" sz="1600" dirty="0">
                <a:effectLst/>
                <a:latin typeface="Arial" panose="020B0604020202020204" pitchFamily="34" charset="0"/>
                <a:ea typeface="Times New Roman" panose="02020603050405020304" pitchFamily="18" charset="0"/>
              </a:rPr>
              <a:t>​</a:t>
            </a:r>
            <a:endParaRPr lang="en-GB"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4930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413DA-12D5-B1D6-BAC7-0AFD7D4D62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04CD29-BF7C-3E6B-3CBB-ABB910A9D596}"/>
              </a:ext>
            </a:extLst>
          </p:cNvPr>
          <p:cNvSpPr>
            <a:spLocks noGrp="1"/>
          </p:cNvSpPr>
          <p:nvPr>
            <p:ph type="ctrTitle"/>
          </p:nvPr>
        </p:nvSpPr>
        <p:spPr>
          <a:xfrm>
            <a:off x="457200" y="421995"/>
            <a:ext cx="7745506" cy="753662"/>
          </a:xfrm>
        </p:spPr>
        <p:txBody>
          <a:bodyPr>
            <a:normAutofit fontScale="90000"/>
          </a:bodyPr>
          <a:lstStyle/>
          <a:p>
            <a:pPr algn="ctr" fontAlgn="base">
              <a:buNone/>
            </a:pPr>
            <a:br>
              <a:rPr lang="en-GB" sz="2700" dirty="0">
                <a:cs typeface="Arial" panose="020B0604020202020204" pitchFamily="34" charset="0"/>
              </a:rPr>
            </a:br>
            <a:r>
              <a:rPr lang="en-GB" sz="2700" dirty="0">
                <a:cs typeface="Arial" panose="020B0604020202020204" pitchFamily="34" charset="0"/>
              </a:rPr>
              <a:t>Risk assessments in detail</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Natural Disasters</a:t>
            </a:r>
            <a:r>
              <a:rPr lang="en-US" sz="2700" dirty="0">
                <a:effectLst/>
                <a:latin typeface="Arial" panose="020B0604020202020204" pitchFamily="34" charset="0"/>
                <a:ea typeface="Times New Roman" panose="02020603050405020304" pitchFamily="18" charset="0"/>
                <a:cs typeface="Arial" panose="020B0604020202020204" pitchFamily="34" charset="0"/>
              </a:rPr>
              <a:t>​</a:t>
            </a: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Flooding, severe weather, storms, or snow.  </a:t>
            </a:r>
            <a:r>
              <a:rPr lang="en-US" sz="2700" dirty="0">
                <a:effectLst/>
                <a:latin typeface="Arial" panose="020B0604020202020204" pitchFamily="34" charset="0"/>
                <a:ea typeface="Times New Roman" panose="02020603050405020304" pitchFamily="18" charset="0"/>
                <a:cs typeface="Arial" panose="020B0604020202020204" pitchFamily="34" charset="0"/>
              </a:rPr>
              <a:t>​</a:t>
            </a:r>
            <a:br>
              <a:rPr lang="en-US" sz="2700" dirty="0">
                <a:effectLst/>
                <a:latin typeface="Arial" panose="020B0604020202020204" pitchFamily="34" charset="0"/>
                <a:ea typeface="Times New Roman" panose="02020603050405020304" pitchFamily="18" charset="0"/>
                <a:cs typeface="Arial" panose="020B0604020202020204" pitchFamily="34" charset="0"/>
              </a:rPr>
            </a:b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Human Threats</a:t>
            </a:r>
            <a:r>
              <a:rPr lang="en-US" sz="2700" dirty="0">
                <a:effectLst/>
                <a:latin typeface="Arial" panose="020B0604020202020204" pitchFamily="34" charset="0"/>
                <a:ea typeface="Times New Roman" panose="02020603050405020304" pitchFamily="18" charset="0"/>
                <a:cs typeface="Arial" panose="020B0604020202020204" pitchFamily="34" charset="0"/>
              </a:rPr>
              <a:t>​</a:t>
            </a: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Intruder, terrorist threats, or active shooter incidents</a:t>
            </a:r>
            <a:r>
              <a:rPr lang="en-GB"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br>
              <a:rPr lang="en-GB"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2700" dirty="0">
                <a:effectLst/>
                <a:latin typeface="Arial" panose="020B0604020202020204" pitchFamily="34" charset="0"/>
                <a:ea typeface="Times New Roman" panose="02020603050405020304" pitchFamily="18" charset="0"/>
                <a:cs typeface="Arial" panose="020B0604020202020204" pitchFamily="34" charset="0"/>
              </a:rPr>
              <a:t>​</a:t>
            </a: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Medical Emergencies</a:t>
            </a:r>
            <a:r>
              <a:rPr lang="en-US" sz="2700" dirty="0">
                <a:effectLst/>
                <a:latin typeface="Arial" panose="020B0604020202020204" pitchFamily="34" charset="0"/>
                <a:ea typeface="Times New Roman" panose="02020603050405020304" pitchFamily="18" charset="0"/>
                <a:cs typeface="Arial" panose="020B0604020202020204" pitchFamily="34" charset="0"/>
              </a:rPr>
              <a:t>​</a:t>
            </a: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Outbreaks, injuries, allergies, mental health crises</a:t>
            </a:r>
            <a:r>
              <a:rPr lang="en-GB"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2700" dirty="0">
                <a:effectLst/>
                <a:latin typeface="Arial" panose="020B0604020202020204" pitchFamily="34" charset="0"/>
                <a:ea typeface="Times New Roman" panose="02020603050405020304" pitchFamily="18" charset="0"/>
                <a:cs typeface="Arial" panose="020B0604020202020204" pitchFamily="34" charset="0"/>
              </a:rPr>
              <a:t>​</a:t>
            </a:r>
            <a:br>
              <a:rPr lang="en-GB" sz="2700" dirty="0">
                <a:effectLst/>
                <a:latin typeface="Arial" panose="020B0604020202020204" pitchFamily="34" charset="0"/>
                <a:ea typeface="Times New Roman" panose="02020603050405020304" pitchFamily="18" charset="0"/>
                <a:cs typeface="Arial" panose="020B0604020202020204" pitchFamily="34" charset="0"/>
              </a:rPr>
            </a:b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Technological Failures</a:t>
            </a:r>
            <a:r>
              <a:rPr lang="en-US" sz="2700" dirty="0">
                <a:effectLst/>
                <a:latin typeface="Arial" panose="020B0604020202020204" pitchFamily="34" charset="0"/>
                <a:ea typeface="Times New Roman" panose="02020603050405020304" pitchFamily="18" charset="0"/>
                <a:cs typeface="Arial" panose="020B0604020202020204" pitchFamily="34" charset="0"/>
              </a:rPr>
              <a:t>​</a:t>
            </a: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Cyber-attacks, power cuts, data breaches.</a:t>
            </a:r>
            <a:r>
              <a:rPr lang="en-GB" sz="2000" dirty="0">
                <a:effectLst/>
                <a:latin typeface="Arial" panose="020B0604020202020204" pitchFamily="34" charset="0"/>
                <a:ea typeface="Times New Roman" panose="02020603050405020304" pitchFamily="18" charset="0"/>
                <a:cs typeface="Arial" panose="020B0604020202020204" pitchFamily="34" charset="0"/>
              </a:rPr>
              <a:t>​</a:t>
            </a: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700" dirty="0">
                <a:effectLst/>
                <a:latin typeface="Arial" panose="020B0604020202020204" pitchFamily="34" charset="0"/>
                <a:ea typeface="Times New Roman" panose="02020603050405020304" pitchFamily="18" charset="0"/>
                <a:cs typeface="Arial" panose="020B0604020202020204" pitchFamily="34" charset="0"/>
              </a:rPr>
              <a:t>​</a:t>
            </a: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7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Action</a:t>
            </a:r>
            <a:r>
              <a:rPr lang="en-US" sz="2700" dirty="0">
                <a:effectLst/>
                <a:latin typeface="Arial" panose="020B0604020202020204" pitchFamily="34" charset="0"/>
                <a:ea typeface="Times New Roman" panose="02020603050405020304" pitchFamily="18" charset="0"/>
                <a:cs typeface="Arial" panose="020B0604020202020204" pitchFamily="34" charset="0"/>
              </a:rPr>
              <a:t>​</a:t>
            </a:r>
            <a:br>
              <a:rPr lang="en-GB" sz="2700" dirty="0">
                <a:effectLst/>
                <a:latin typeface="Arial" panose="020B0604020202020204" pitchFamily="34" charset="0"/>
                <a:ea typeface="Times New Roman" panose="02020603050405020304" pitchFamily="18" charset="0"/>
                <a:cs typeface="Arial" panose="020B0604020202020204" pitchFamily="34" charset="0"/>
              </a:rPr>
            </a:br>
            <a:r>
              <a:rPr lang="en-GB" sz="27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Regularly review and update the risk assessment to reflect new risks or changes.</a:t>
            </a:r>
            <a:br>
              <a:rPr lang="en-GB" sz="2700" dirty="0">
                <a:solidFill>
                  <a:srgbClr val="FF0000"/>
                </a:solidFill>
                <a:effectLst/>
                <a:latin typeface="Times New Roman" panose="02020603050405020304" pitchFamily="18" charset="0"/>
                <a:ea typeface="Times New Roman" panose="02020603050405020304" pitchFamily="18" charset="0"/>
              </a:rPr>
            </a:br>
            <a:br>
              <a:rPr lang="en-GB" sz="2700" dirty="0"/>
            </a:br>
            <a:r>
              <a:rPr lang="en-GB" sz="2700" dirty="0"/>
              <a:t>   </a:t>
            </a:r>
            <a:br>
              <a:rPr lang="en-GB" sz="2700" dirty="0"/>
            </a:br>
            <a:r>
              <a:rPr lang="en-GB" dirty="0"/>
              <a:t>  </a:t>
            </a:r>
            <a:br>
              <a:rPr lang="en-GB" dirty="0"/>
            </a:br>
            <a:endParaRPr lang="en-GB" dirty="0"/>
          </a:p>
        </p:txBody>
      </p:sp>
    </p:spTree>
    <p:extLst>
      <p:ext uri="{BB962C8B-B14F-4D97-AF65-F5344CB8AC3E}">
        <p14:creationId xmlns:p14="http://schemas.microsoft.com/office/powerpoint/2010/main" val="1031608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5418C-7628-D50A-C689-A1B811AA93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8E432E4-B601-B480-4715-9919911A6B9B}"/>
              </a:ext>
            </a:extLst>
          </p:cNvPr>
          <p:cNvSpPr>
            <a:spLocks noGrp="1"/>
          </p:cNvSpPr>
          <p:nvPr>
            <p:ph type="ctrTitle"/>
          </p:nvPr>
        </p:nvSpPr>
        <p:spPr>
          <a:xfrm>
            <a:off x="457200" y="135668"/>
            <a:ext cx="7745506" cy="608946"/>
          </a:xfrm>
        </p:spPr>
        <p:txBody>
          <a:bodyPr>
            <a:normAutofit fontScale="90000"/>
          </a:bodyPr>
          <a:lstStyle/>
          <a:p>
            <a:br>
              <a:rPr lang="en-GB" sz="2000" dirty="0">
                <a:latin typeface="Arial" panose="020B0604020202020204" pitchFamily="34" charset="0"/>
                <a:cs typeface="Arial" panose="020B0604020202020204" pitchFamily="34" charset="0"/>
              </a:rPr>
            </a:br>
            <a:r>
              <a:rPr lang="en-GB" sz="2700" dirty="0">
                <a:cs typeface="Arial" panose="020B0604020202020204" pitchFamily="34" charset="0"/>
              </a:rPr>
              <a:t>Things to consider</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 Each plan needs to reflect specific risk – there should not be one generic plan to fit all types of emergencies</a:t>
            </a:r>
            <a:br>
              <a:rPr lang="en-GB" sz="2000" dirty="0">
                <a:solidFill>
                  <a:schemeClr val="tx1"/>
                </a:solidFill>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 How is the plan maintained, tested and validated?</a:t>
            </a:r>
            <a:br>
              <a:rPr lang="en-GB" sz="2000" dirty="0">
                <a:solidFill>
                  <a:schemeClr val="tx1"/>
                </a:solidFill>
                <a:latin typeface="Arial" panose="020B0604020202020204" pitchFamily="34" charset="0"/>
                <a:cs typeface="Arial" panose="020B0604020202020204" pitchFamily="34" charset="0"/>
              </a:rPr>
            </a:br>
            <a:br>
              <a:rPr lang="en-GB" sz="2000" dirty="0">
                <a:solidFill>
                  <a:schemeClr val="tx1"/>
                </a:solidFill>
                <a:latin typeface="Arial" panose="020B0604020202020204" pitchFamily="34" charset="0"/>
                <a:cs typeface="Arial" panose="020B0604020202020204" pitchFamily="34" charset="0"/>
              </a:rPr>
            </a:br>
            <a:r>
              <a:rPr lang="en-GB" sz="2000" dirty="0">
                <a:solidFill>
                  <a:schemeClr val="tx1"/>
                </a:solidFill>
                <a:latin typeface="Arial" panose="020B0604020202020204" pitchFamily="34" charset="0"/>
                <a:cs typeface="Arial" panose="020B0604020202020204" pitchFamily="34" charset="0"/>
              </a:rPr>
              <a:t>- </a:t>
            </a:r>
            <a:r>
              <a:rPr lang="en-GB" sz="2000" kern="0" dirty="0">
                <a:solidFill>
                  <a:schemeClr val="tx1"/>
                </a:solidFill>
                <a:latin typeface="Arial" panose="020B0604020202020204" pitchFamily="34" charset="0"/>
                <a:cs typeface="Arial" panose="020B0604020202020204" pitchFamily="34" charset="0"/>
              </a:rPr>
              <a:t>W</a:t>
            </a:r>
            <a:r>
              <a:rPr lang="en-GB" sz="2000" kern="0" dirty="0">
                <a:solidFill>
                  <a:schemeClr val="tx1"/>
                </a:solidFill>
                <a:effectLst/>
                <a:latin typeface="Arial" panose="020B0604020202020204" pitchFamily="34" charset="0"/>
                <a:ea typeface="Aptos" panose="020B0004020202020204" pitchFamily="34" charset="0"/>
                <a:cs typeface="Arial" panose="020B0604020202020204" pitchFamily="34" charset="0"/>
              </a:rPr>
              <a:t>ho are your learners, and what specific needs do they have? How will SEND learners be affected? Is there anything that you need to do to tailor your plans so that these learners are kept safe? </a:t>
            </a:r>
            <a:br>
              <a:rPr lang="en-GB" sz="2000" kern="0" dirty="0">
                <a:solidFill>
                  <a:schemeClr val="tx1"/>
                </a:solidFill>
                <a:effectLst/>
                <a:latin typeface="Arial" panose="020B0604020202020204" pitchFamily="34" charset="0"/>
                <a:ea typeface="Aptos" panose="020B0004020202020204" pitchFamily="34" charset="0"/>
                <a:cs typeface="Arial" panose="020B0604020202020204" pitchFamily="34" charset="0"/>
              </a:rPr>
            </a:br>
            <a:br>
              <a:rPr lang="en-GB" sz="2000" kern="0" dirty="0">
                <a:solidFill>
                  <a:schemeClr val="tx1"/>
                </a:solidFill>
                <a:effectLst/>
                <a:latin typeface="Arial" panose="020B0604020202020204" pitchFamily="34" charset="0"/>
                <a:ea typeface="Aptos" panose="020B0004020202020204" pitchFamily="34" charset="0"/>
                <a:cs typeface="Arial" panose="020B0604020202020204" pitchFamily="34" charset="0"/>
              </a:rPr>
            </a:br>
            <a:r>
              <a:rPr lang="en-GB" sz="2000" kern="0" dirty="0">
                <a:solidFill>
                  <a:schemeClr val="tx1"/>
                </a:solidFill>
                <a:effectLst/>
                <a:latin typeface="Arial" panose="020B0604020202020204" pitchFamily="34" charset="0"/>
                <a:ea typeface="Aptos" panose="020B0004020202020204" pitchFamily="34" charset="0"/>
                <a:cs typeface="Arial" panose="020B0604020202020204" pitchFamily="34" charset="0"/>
              </a:rPr>
              <a:t>- What is your communications strategy? </a:t>
            </a:r>
            <a:r>
              <a:rPr lang="en-GB" sz="2000" kern="0" dirty="0">
                <a:solidFill>
                  <a:schemeClr val="tx1"/>
                </a:solidFill>
                <a:latin typeface="Arial" panose="020B0604020202020204" pitchFamily="34" charset="0"/>
                <a:ea typeface="Aptos" panose="020B0004020202020204" pitchFamily="34" charset="0"/>
                <a:cs typeface="Arial" panose="020B0604020202020204" pitchFamily="34" charset="0"/>
              </a:rPr>
              <a:t>H</a:t>
            </a:r>
            <a:r>
              <a:rPr lang="en-GB" sz="2000" kern="0" dirty="0">
                <a:solidFill>
                  <a:schemeClr val="tx1"/>
                </a:solidFill>
                <a:effectLst/>
                <a:latin typeface="Arial" panose="020B0604020202020204" pitchFamily="34" charset="0"/>
                <a:ea typeface="Aptos" panose="020B0004020202020204" pitchFamily="34" charset="0"/>
                <a:cs typeface="Arial" panose="020B0604020202020204" pitchFamily="34" charset="0"/>
              </a:rPr>
              <a:t>ow should you convey safety messages in a positive, reassuring way? Does this differ depending on audience? (pupils, stakeholders, parents/carers)</a:t>
            </a:r>
            <a:br>
              <a:rPr lang="en-GB" sz="2000" kern="0" dirty="0">
                <a:solidFill>
                  <a:schemeClr val="tx1"/>
                </a:solidFill>
                <a:effectLst/>
                <a:latin typeface="Arial" panose="020B0604020202020204" pitchFamily="34" charset="0"/>
                <a:ea typeface="Aptos" panose="020B0004020202020204" pitchFamily="34" charset="0"/>
                <a:cs typeface="Arial" panose="020B0604020202020204" pitchFamily="34" charset="0"/>
              </a:rPr>
            </a:br>
            <a:br>
              <a:rPr lang="en-GB" sz="2000" kern="0" dirty="0">
                <a:solidFill>
                  <a:schemeClr val="tx1"/>
                </a:solidFill>
                <a:effectLst/>
                <a:latin typeface="Arial" panose="020B0604020202020204" pitchFamily="34" charset="0"/>
                <a:ea typeface="Aptos" panose="020B0004020202020204" pitchFamily="34" charset="0"/>
                <a:cs typeface="Arial" panose="020B0604020202020204" pitchFamily="34" charset="0"/>
              </a:rPr>
            </a:br>
            <a:r>
              <a:rPr lang="en-GB" sz="2000" kern="0" dirty="0">
                <a:solidFill>
                  <a:schemeClr val="tx1"/>
                </a:solidFill>
                <a:effectLst/>
                <a:latin typeface="Arial" panose="020B0604020202020204" pitchFamily="34" charset="0"/>
                <a:ea typeface="Aptos" panose="020B0004020202020204" pitchFamily="34" charset="0"/>
                <a:cs typeface="Arial" panose="020B0604020202020204" pitchFamily="34" charset="0"/>
              </a:rPr>
              <a:t>- how would you tailor your plan to suit external providers using the premises, e.g. after school activities? </a:t>
            </a:r>
            <a:br>
              <a:rPr lang="en-GB" sz="2000" kern="0" dirty="0">
                <a:solidFill>
                  <a:schemeClr val="tx1"/>
                </a:solidFill>
                <a:effectLst/>
                <a:latin typeface="Arial" panose="020B0604020202020204" pitchFamily="34" charset="0"/>
                <a:ea typeface="Aptos" panose="020B0004020202020204" pitchFamily="34" charset="0"/>
                <a:cs typeface="Arial" panose="020B0604020202020204" pitchFamily="34" charset="0"/>
              </a:rPr>
            </a:br>
            <a:br>
              <a:rPr lang="en-GB" sz="2000" kern="0" dirty="0">
                <a:solidFill>
                  <a:schemeClr val="tx1"/>
                </a:solidFill>
                <a:latin typeface="Arial" panose="020B0604020202020204" pitchFamily="34" charset="0"/>
                <a:ea typeface="Aptos" panose="020B0004020202020204" pitchFamily="34" charset="0"/>
                <a:cs typeface="Arial" panose="020B0604020202020204" pitchFamily="34" charset="0"/>
              </a:rPr>
            </a:br>
            <a:r>
              <a:rPr lang="en-GB" sz="2000" kern="0" dirty="0">
                <a:solidFill>
                  <a:schemeClr val="tx1"/>
                </a:solidFill>
                <a:latin typeface="Arial" panose="020B0604020202020204" pitchFamily="34" charset="0"/>
                <a:ea typeface="Aptos" panose="020B0004020202020204" pitchFamily="34" charset="0"/>
                <a:cs typeface="Arial" panose="020B0604020202020204" pitchFamily="34" charset="0"/>
              </a:rPr>
              <a:t>- Who are your key stakeholders, both internally and externally?</a:t>
            </a:r>
            <a:br>
              <a:rPr lang="en-GB" sz="2000" kern="0" dirty="0">
                <a:solidFill>
                  <a:schemeClr val="tx1"/>
                </a:solidFill>
                <a:latin typeface="Arial" panose="020B0604020202020204" pitchFamily="34" charset="0"/>
                <a:ea typeface="Aptos" panose="020B0004020202020204" pitchFamily="34" charset="0"/>
                <a:cs typeface="Arial" panose="020B0604020202020204" pitchFamily="34" charset="0"/>
              </a:rPr>
            </a:br>
            <a:br>
              <a:rPr lang="en-GB" sz="2000" kern="0" dirty="0">
                <a:solidFill>
                  <a:schemeClr val="tx1"/>
                </a:solidFill>
                <a:latin typeface="Arial" panose="020B0604020202020204" pitchFamily="34" charset="0"/>
                <a:ea typeface="Aptos" panose="020B0004020202020204" pitchFamily="34" charset="0"/>
                <a:cs typeface="Arial" panose="020B0604020202020204" pitchFamily="34" charset="0"/>
              </a:rPr>
            </a:br>
            <a:r>
              <a:rPr lang="en-GB" sz="2000" kern="0" dirty="0">
                <a:solidFill>
                  <a:schemeClr val="tx1"/>
                </a:solidFill>
                <a:latin typeface="Arial" panose="020B0604020202020204" pitchFamily="34" charset="0"/>
                <a:ea typeface="Aptos" panose="020B0004020202020204" pitchFamily="34" charset="0"/>
                <a:cs typeface="Arial" panose="020B0604020202020204" pitchFamily="34" charset="0"/>
              </a:rPr>
              <a:t>- </a:t>
            </a:r>
            <a:r>
              <a:rPr lang="en-GB" sz="2000" kern="0" dirty="0">
                <a:solidFill>
                  <a:srgbClr val="000000"/>
                </a:solidFill>
                <a:latin typeface="Arial" panose="020B0604020202020204" pitchFamily="34" charset="0"/>
                <a:ea typeface="Aptos" panose="020B0004020202020204" pitchFamily="34" charset="0"/>
                <a:cs typeface="Arial" panose="020B0604020202020204" pitchFamily="34" charset="0"/>
              </a:rPr>
              <a:t>You</a:t>
            </a:r>
            <a:r>
              <a:rPr lang="en-GB" sz="2000" kern="0" dirty="0">
                <a:solidFill>
                  <a:srgbClr val="000000"/>
                </a:solidFill>
                <a:effectLst/>
                <a:latin typeface="Arial" panose="020B0604020202020204" pitchFamily="34" charset="0"/>
                <a:ea typeface="Aptos" panose="020B0004020202020204" pitchFamily="34" charset="0"/>
              </a:rPr>
              <a:t> should consider compiling a ‘grab kit’ comprised of key items that can assist during an incident; building plans, key contacts, first aid supplies etc</a:t>
            </a:r>
            <a:br>
              <a:rPr lang="en-GB" sz="1800" kern="0" dirty="0">
                <a:solidFill>
                  <a:schemeClr val="tx1"/>
                </a:solidFill>
                <a:effectLst/>
                <a:latin typeface="Arial" panose="020B0604020202020204" pitchFamily="34" charset="0"/>
                <a:ea typeface="Aptos" panose="020B0004020202020204" pitchFamily="34" charset="0"/>
              </a:rPr>
            </a:br>
            <a:br>
              <a:rPr lang="en-GB" dirty="0"/>
            </a:br>
            <a:r>
              <a:rPr lang="en-GB" dirty="0"/>
              <a:t>   </a:t>
            </a:r>
            <a:br>
              <a:rPr lang="en-GB" dirty="0"/>
            </a:br>
            <a:r>
              <a:rPr lang="en-GB" dirty="0"/>
              <a:t>  </a:t>
            </a:r>
            <a:br>
              <a:rPr lang="en-GB" dirty="0"/>
            </a:br>
            <a:endParaRPr lang="en-GB" dirty="0"/>
          </a:p>
        </p:txBody>
      </p:sp>
    </p:spTree>
    <p:extLst>
      <p:ext uri="{BB962C8B-B14F-4D97-AF65-F5344CB8AC3E}">
        <p14:creationId xmlns:p14="http://schemas.microsoft.com/office/powerpoint/2010/main" val="3088937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5FC71-BBF9-C094-AB63-AF4BFFE7B1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774C16-1098-C887-572E-100A910B3C72}"/>
              </a:ext>
            </a:extLst>
          </p:cNvPr>
          <p:cNvSpPr>
            <a:spLocks noGrp="1"/>
          </p:cNvSpPr>
          <p:nvPr>
            <p:ph type="ctrTitle"/>
          </p:nvPr>
        </p:nvSpPr>
        <p:spPr>
          <a:xfrm>
            <a:off x="457199" y="202276"/>
            <a:ext cx="7745506" cy="516148"/>
          </a:xfrm>
        </p:spPr>
        <p:txBody>
          <a:bodyPr>
            <a:noAutofit/>
          </a:bodyPr>
          <a:lstStyle/>
          <a:p>
            <a:pPr>
              <a:lnSpc>
                <a:spcPts val="1205"/>
              </a:lnSpc>
              <a:spcAft>
                <a:spcPts val="1100"/>
              </a:spcAft>
              <a:buNone/>
            </a:pPr>
            <a:br>
              <a:rPr lang="en-GB" sz="2000" dirty="0">
                <a:latin typeface="Arial" panose="020B0604020202020204" pitchFamily="34" charset="0"/>
                <a:cs typeface="Arial" panose="020B0604020202020204" pitchFamily="34" charset="0"/>
              </a:rPr>
            </a:br>
            <a:r>
              <a:rPr lang="en-GB" sz="2700" dirty="0">
                <a:cs typeface="Arial" panose="020B0604020202020204" pitchFamily="34" charset="0"/>
              </a:rPr>
              <a:t>Testing plans</a:t>
            </a:r>
            <a:br>
              <a:rPr lang="en-GB" sz="2700" dirty="0">
                <a:cs typeface="Arial" panose="020B0604020202020204" pitchFamily="34" charset="0"/>
              </a:rPr>
            </a:br>
            <a:br>
              <a:rPr lang="en-GB" sz="2700" dirty="0">
                <a:cs typeface="Arial" panose="020B0604020202020204" pitchFamily="34" charset="0"/>
              </a:rPr>
            </a:br>
            <a:br>
              <a:rPr lang="en-GB" sz="2700" dirty="0">
                <a:cs typeface="Arial" panose="020B0604020202020204" pitchFamily="34" charset="0"/>
              </a:rPr>
            </a:br>
            <a:br>
              <a:rPr lang="en-GB" sz="2700" dirty="0">
                <a:cs typeface="Arial" panose="020B0604020202020204" pitchFamily="34" charset="0"/>
              </a:rPr>
            </a:br>
            <a:br>
              <a:rPr lang="en-GB" sz="2700" dirty="0">
                <a:cs typeface="Arial" panose="020B0604020202020204" pitchFamily="34" charset="0"/>
              </a:rPr>
            </a:br>
            <a:br>
              <a:rPr lang="en-GB" sz="2700" dirty="0">
                <a:cs typeface="Arial" panose="020B0604020202020204" pitchFamily="34" charset="0"/>
              </a:rPr>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br>
              <a:rPr lang="en-GB" sz="2700" dirty="0">
                <a:cs typeface="Arial" panose="020B0604020202020204" pitchFamily="34" charset="0"/>
              </a:rPr>
            </a:br>
            <a:br>
              <a:rPr lang="en-GB" sz="2700" dirty="0">
                <a:cs typeface="Arial" panose="020B0604020202020204" pitchFamily="34" charset="0"/>
              </a:rPr>
            </a:br>
            <a:br>
              <a:rPr lang="en-GB" sz="2000" kern="100" dirty="0">
                <a:effectLst/>
                <a:latin typeface="Arial" panose="020B0604020202020204" pitchFamily="34" charset="0"/>
                <a:ea typeface="Aptos" panose="020B00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dirty="0"/>
              <a:t>   </a:t>
            </a:r>
            <a:br>
              <a:rPr lang="en-GB" dirty="0"/>
            </a:br>
            <a:r>
              <a:rPr lang="en-GB" dirty="0"/>
              <a:t>  </a:t>
            </a:r>
            <a:br>
              <a:rPr lang="en-GB" dirty="0"/>
            </a:br>
            <a:endParaRPr lang="en-GB" dirty="0"/>
          </a:p>
        </p:txBody>
      </p:sp>
      <p:sp>
        <p:nvSpPr>
          <p:cNvPr id="4" name="TextBox 3">
            <a:extLst>
              <a:ext uri="{FF2B5EF4-FFF2-40B4-BE49-F238E27FC236}">
                <a16:creationId xmlns:a16="http://schemas.microsoft.com/office/drawing/2014/main" id="{238F23DB-C5FF-680B-D549-C5CFC5E73A5D}"/>
              </a:ext>
            </a:extLst>
          </p:cNvPr>
          <p:cNvSpPr txBox="1"/>
          <p:nvPr/>
        </p:nvSpPr>
        <p:spPr>
          <a:xfrm>
            <a:off x="574380" y="1174536"/>
            <a:ext cx="7511143" cy="4093428"/>
          </a:xfrm>
          <a:prstGeom prst="rect">
            <a:avLst/>
          </a:prstGeom>
          <a:noFill/>
        </p:spPr>
        <p:txBody>
          <a:bodyPr wrap="square">
            <a:spAutoFit/>
          </a:bodyPr>
          <a:lstStyle/>
          <a:p>
            <a:r>
              <a:rPr lang="en-GB" sz="20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Until an emergency plan has been tested, it is impossible to be sure it will work effectively in the heat of an emergency. </a:t>
            </a:r>
          </a:p>
          <a:p>
            <a:br>
              <a:rPr lang="en-GB" sz="2000" dirty="0">
                <a:effectLst/>
                <a:latin typeface="HelveticaNeueLT Pro 55 Roman"/>
                <a:ea typeface="Aptos" panose="020B0004020202020204" pitchFamily="34" charset="0"/>
                <a:cs typeface="Times New Roman" panose="02020603050405020304" pitchFamily="18" charset="0"/>
              </a:rPr>
            </a:br>
            <a:r>
              <a:rPr lang="en-GB" sz="20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Practising and testing all aspects of emergency plans is therefore a key part of </a:t>
            </a:r>
            <a:r>
              <a:rPr lang="en-GB" sz="2000" kern="100" dirty="0">
                <a:solidFill>
                  <a:srgbClr val="000000"/>
                </a:solidFill>
                <a:latin typeface="Arial" panose="020B0604020202020204" pitchFamily="34" charset="0"/>
                <a:ea typeface="Aptos" panose="020B0004020202020204" pitchFamily="34" charset="0"/>
                <a:cs typeface="Times New Roman" panose="02020603050405020304" pitchFamily="18" charset="0"/>
              </a:rPr>
              <a:t>emergency</a:t>
            </a:r>
            <a:r>
              <a:rPr lang="en-GB" sz="20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preparedness, not only to identify and address any weaknesses in advance, but also to help the organisation and its staff to become aware of and comfortable with their individual roles.</a:t>
            </a:r>
          </a:p>
          <a:p>
            <a:endParaRPr lang="en-GB" sz="2000" kern="100" dirty="0">
              <a:solidFill>
                <a:srgbClr val="000000"/>
              </a:solidFill>
              <a:latin typeface="Arial" panose="020B0604020202020204" pitchFamily="34" charset="0"/>
              <a:cs typeface="Times New Roman" panose="02020603050405020304" pitchFamily="18" charset="0"/>
            </a:endParaRPr>
          </a:p>
          <a:p>
            <a:r>
              <a:rPr lang="en-GB" sz="2000" kern="100" dirty="0">
                <a:solidFill>
                  <a:srgbClr val="000000"/>
                </a:solidFill>
                <a:latin typeface="Arial" panose="020B0604020202020204" pitchFamily="34" charset="0"/>
                <a:cs typeface="Times New Roman" panose="02020603050405020304" pitchFamily="18" charset="0"/>
              </a:rPr>
              <a:t>Types of testing:</a:t>
            </a:r>
          </a:p>
          <a:p>
            <a:pPr marL="285750" indent="-285750">
              <a:buFontTx/>
              <a:buChar char="-"/>
            </a:pPr>
            <a:r>
              <a:rPr lang="en-GB" sz="2000" b="1" i="0" u="none" strike="noStrike" baseline="0" dirty="0">
                <a:solidFill>
                  <a:srgbClr val="000000"/>
                </a:solidFill>
                <a:latin typeface="Arial" panose="020B0604020202020204" pitchFamily="34" charset="0"/>
              </a:rPr>
              <a:t>Discussion-based exercises </a:t>
            </a:r>
          </a:p>
          <a:p>
            <a:pPr marL="285750" indent="-285750">
              <a:buFontTx/>
              <a:buChar char="-"/>
            </a:pPr>
            <a:r>
              <a:rPr lang="en-GB" sz="2000" b="1" dirty="0">
                <a:solidFill>
                  <a:srgbClr val="000000"/>
                </a:solidFill>
                <a:latin typeface="Arial" panose="020B0604020202020204" pitchFamily="34" charset="0"/>
              </a:rPr>
              <a:t>Table tops</a:t>
            </a:r>
          </a:p>
          <a:p>
            <a:pPr marL="285750" indent="-285750">
              <a:buFontTx/>
              <a:buChar char="-"/>
            </a:pPr>
            <a:r>
              <a:rPr lang="en-GB" sz="2000" b="1" dirty="0">
                <a:solidFill>
                  <a:srgbClr val="000000"/>
                </a:solidFill>
                <a:latin typeface="Arial" panose="020B0604020202020204" pitchFamily="34" charset="0"/>
              </a:rPr>
              <a:t>Live play exercises</a:t>
            </a:r>
            <a:endParaRPr lang="en-GB" sz="2000" dirty="0"/>
          </a:p>
        </p:txBody>
      </p:sp>
      <p:pic>
        <p:nvPicPr>
          <p:cNvPr id="4100" name="Picture 4" descr="Fire evacuation plan - what you should ...">
            <a:extLst>
              <a:ext uri="{FF2B5EF4-FFF2-40B4-BE49-F238E27FC236}">
                <a16:creationId xmlns:a16="http://schemas.microsoft.com/office/drawing/2014/main" id="{1C48ECD0-08CE-106B-804A-0B23FA13F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145" y="4238415"/>
            <a:ext cx="3632568" cy="2417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426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B1D2D-E83C-21A2-BA37-153CE7BE466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928A41-07F5-072A-3A0C-FC83F04D772E}"/>
              </a:ext>
            </a:extLst>
          </p:cNvPr>
          <p:cNvSpPr>
            <a:spLocks noGrp="1"/>
          </p:cNvSpPr>
          <p:nvPr>
            <p:ph type="ctrTitle"/>
          </p:nvPr>
        </p:nvSpPr>
        <p:spPr>
          <a:xfrm>
            <a:off x="1175658" y="378452"/>
            <a:ext cx="7745506" cy="608946"/>
          </a:xfrm>
        </p:spPr>
        <p:txBody>
          <a:bodyPr>
            <a:normAutofit fontScale="90000"/>
          </a:bodyPr>
          <a:lstStyle/>
          <a:p>
            <a:r>
              <a:rPr lang="en-GB" sz="2700" dirty="0"/>
              <a:t>Discussion based exercises</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200" b="0" i="0" u="none" strike="noStrike" baseline="0" dirty="0">
                <a:solidFill>
                  <a:srgbClr val="000000"/>
                </a:solidFill>
                <a:latin typeface="Arial" panose="020B0604020202020204" pitchFamily="34" charset="0"/>
              </a:rPr>
              <a:t>Discussion-based exercises are cheapest to run and easiest to prepare. They can be used at the policy formulation stage as a ‘talk-through’ of how to finalise the plan. More often, they are based on a completed plan and are used to develop awareness about the plan through discussion.</a:t>
            </a:r>
            <a:br>
              <a:rPr lang="en-GB" sz="2200" b="0" i="0" u="none" strike="noStrike" baseline="0" dirty="0">
                <a:solidFill>
                  <a:srgbClr val="000000"/>
                </a:solidFill>
                <a:latin typeface="Arial" panose="020B0604020202020204" pitchFamily="34" charset="0"/>
              </a:rPr>
            </a:br>
            <a:br>
              <a:rPr lang="en-GB" sz="2200" b="0" i="0" u="none" strike="noStrike" baseline="0" dirty="0">
                <a:solidFill>
                  <a:srgbClr val="000000"/>
                </a:solidFill>
                <a:latin typeface="Arial" panose="020B0604020202020204" pitchFamily="34" charset="0"/>
              </a:rPr>
            </a:br>
            <a:r>
              <a:rPr lang="en-GB" sz="2200" b="0" i="0" u="none" strike="noStrike" baseline="0" dirty="0">
                <a:solidFill>
                  <a:srgbClr val="000000"/>
                </a:solidFill>
                <a:latin typeface="Arial" panose="020B0604020202020204" pitchFamily="34" charset="0"/>
              </a:rPr>
              <a:t>A discussion-based exercise can help clarify roles and responsibilities, ensuring that everyone knows what to do when faced with an incident. </a:t>
            </a:r>
            <a:br>
              <a:rPr lang="en-GB" sz="2200" b="0" i="0" u="none" strike="noStrike" baseline="0" dirty="0">
                <a:solidFill>
                  <a:srgbClr val="000000"/>
                </a:solidFill>
                <a:latin typeface="Arial" panose="020B0604020202020204" pitchFamily="34" charset="0"/>
              </a:rPr>
            </a:br>
            <a:br>
              <a:rPr lang="en-GB" sz="2200" b="0" i="0" u="none" strike="noStrike" baseline="0" dirty="0">
                <a:solidFill>
                  <a:srgbClr val="000000"/>
                </a:solidFill>
                <a:latin typeface="Arial" panose="020B0604020202020204" pitchFamily="34" charset="0"/>
              </a:rPr>
            </a:br>
            <a:r>
              <a:rPr lang="en-GB" sz="2200" b="0" i="0" u="none" strike="noStrike" baseline="0" dirty="0">
                <a:solidFill>
                  <a:srgbClr val="000000"/>
                </a:solidFill>
                <a:latin typeface="Arial" panose="020B0604020202020204" pitchFamily="34" charset="0"/>
              </a:rPr>
              <a:t>A discussion-based exercise is also cost effective for settings with limited budgets, as it does not require the same resources but still delivers valuable insights and preparedness training.</a:t>
            </a:r>
            <a:br>
              <a:rPr lang="en-GB" dirty="0"/>
            </a:br>
            <a:r>
              <a:rPr lang="en-GB" dirty="0"/>
              <a:t>   </a:t>
            </a:r>
            <a:br>
              <a:rPr lang="en-GB" dirty="0"/>
            </a:br>
            <a:r>
              <a:rPr lang="en-GB" dirty="0"/>
              <a:t>  </a:t>
            </a:r>
            <a:br>
              <a:rPr lang="en-GB" dirty="0"/>
            </a:br>
            <a:endParaRPr lang="en-GB" dirty="0"/>
          </a:p>
        </p:txBody>
      </p:sp>
      <p:pic>
        <p:nvPicPr>
          <p:cNvPr id="8" name="Picture 7">
            <a:extLst>
              <a:ext uri="{FF2B5EF4-FFF2-40B4-BE49-F238E27FC236}">
                <a16:creationId xmlns:a16="http://schemas.microsoft.com/office/drawing/2014/main" id="{8DE6741F-4338-A645-2441-6044DBCD7354}"/>
              </a:ext>
            </a:extLst>
          </p:cNvPr>
          <p:cNvPicPr>
            <a:picLocks noChangeAspect="1"/>
          </p:cNvPicPr>
          <p:nvPr/>
        </p:nvPicPr>
        <p:blipFill>
          <a:blip r:embed="rId2"/>
          <a:stretch>
            <a:fillRect/>
          </a:stretch>
        </p:blipFill>
        <p:spPr>
          <a:xfrm>
            <a:off x="4344761" y="5200650"/>
            <a:ext cx="2762250" cy="1657350"/>
          </a:xfrm>
          <a:prstGeom prst="rect">
            <a:avLst/>
          </a:prstGeom>
        </p:spPr>
      </p:pic>
    </p:spTree>
    <p:extLst>
      <p:ext uri="{BB962C8B-B14F-4D97-AF65-F5344CB8AC3E}">
        <p14:creationId xmlns:p14="http://schemas.microsoft.com/office/powerpoint/2010/main" val="1595288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501E1-EB2E-C457-4C36-E1D906CB02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55F681-87BA-4266-467F-09044A06F6BA}"/>
              </a:ext>
            </a:extLst>
          </p:cNvPr>
          <p:cNvSpPr>
            <a:spLocks noGrp="1"/>
          </p:cNvSpPr>
          <p:nvPr>
            <p:ph type="ctrTitle"/>
          </p:nvPr>
        </p:nvSpPr>
        <p:spPr>
          <a:xfrm>
            <a:off x="1175658" y="378452"/>
            <a:ext cx="7745506" cy="608946"/>
          </a:xfrm>
        </p:spPr>
        <p:txBody>
          <a:bodyPr>
            <a:normAutofit fontScale="90000"/>
          </a:bodyPr>
          <a:lstStyle/>
          <a:p>
            <a:r>
              <a:rPr lang="en-GB" sz="2700" dirty="0"/>
              <a:t>Table-top exercises</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200" b="0" i="0" u="none" strike="noStrike" baseline="0" dirty="0">
                <a:solidFill>
                  <a:srgbClr val="000000"/>
                </a:solidFill>
                <a:latin typeface="Arial" panose="020B0604020202020204" pitchFamily="34" charset="0"/>
                <a:cs typeface="Arial" panose="020B0604020202020204" pitchFamily="34" charset="0"/>
              </a:rPr>
              <a:t>Table-top exercises usually involve a realistic scenario where players are expected to know the plan and they are invited to test how the plan works as the scenario unfolds. </a:t>
            </a:r>
            <a:br>
              <a:rPr lang="en-GB" sz="2200" b="0" i="0" u="none" strike="noStrike" baseline="0" dirty="0">
                <a:solidFill>
                  <a:srgbClr val="000000"/>
                </a:solidFill>
                <a:latin typeface="Arial" panose="020B0604020202020204" pitchFamily="34" charset="0"/>
                <a:cs typeface="Arial" panose="020B0604020202020204" pitchFamily="34" charset="0"/>
              </a:rPr>
            </a:br>
            <a:br>
              <a:rPr lang="en-GB" sz="2200" b="0" i="0" u="none" strike="noStrike" baseline="0" dirty="0">
                <a:solidFill>
                  <a:srgbClr val="000000"/>
                </a:solidFill>
                <a:latin typeface="Arial" panose="020B0604020202020204" pitchFamily="34" charset="0"/>
                <a:cs typeface="Arial" panose="020B0604020202020204" pitchFamily="34" charset="0"/>
              </a:rPr>
            </a:br>
            <a:r>
              <a:rPr lang="en-GB" sz="2200" b="0" i="0" u="none" strike="noStrike" baseline="0" dirty="0">
                <a:solidFill>
                  <a:srgbClr val="000000"/>
                </a:solidFill>
                <a:latin typeface="Arial" panose="020B0604020202020204" pitchFamily="34" charset="0"/>
                <a:cs typeface="Arial" panose="020B0604020202020204" pitchFamily="34" charset="0"/>
              </a:rPr>
              <a:t>This type of exercise is particularly useful for validation purposes and for exploring gaps in procedures. Table-top exercises require careful preparation but are relatively cheap to run; the main cost being staff time.</a:t>
            </a:r>
            <a:br>
              <a:rPr lang="en-GB" sz="2200" b="0" i="0" u="none" strike="noStrike" baseline="0" dirty="0">
                <a:solidFill>
                  <a:srgbClr val="000000"/>
                </a:solidFill>
                <a:latin typeface="Arial" panose="020B0604020202020204" pitchFamily="34" charset="0"/>
                <a:cs typeface="Arial" panose="020B0604020202020204" pitchFamily="34" charset="0"/>
              </a:rPr>
            </a:br>
            <a:br>
              <a:rPr lang="en-GB" sz="2200" b="0" i="0" u="none" strike="noStrike" baseline="0" dirty="0">
                <a:solidFill>
                  <a:srgbClr val="000000"/>
                </a:solidFill>
                <a:latin typeface="Arial" panose="020B0604020202020204" pitchFamily="34" charset="0"/>
                <a:cs typeface="Arial" panose="020B0604020202020204" pitchFamily="34" charset="0"/>
              </a:rPr>
            </a:br>
            <a:r>
              <a:rPr lang="en-GB" sz="2200" baseline="0" dirty="0">
                <a:solidFill>
                  <a:srgbClr val="000000"/>
                </a:solidFill>
                <a:latin typeface="Arial" panose="020B0604020202020204" pitchFamily="34" charset="0"/>
                <a:cs typeface="Arial" panose="020B0604020202020204" pitchFamily="34" charset="0"/>
              </a:rPr>
              <a:t>It f</a:t>
            </a:r>
            <a:r>
              <a:rPr lang="en-GB" sz="2200" b="0" i="0" u="none" strike="noStrike" dirty="0">
                <a:solidFill>
                  <a:srgbClr val="000000"/>
                </a:solidFill>
                <a:effectLst/>
                <a:latin typeface="Arial" panose="020B0604020202020204" pitchFamily="34" charset="0"/>
                <a:cs typeface="Arial" panose="020B0604020202020204" pitchFamily="34" charset="0"/>
              </a:rPr>
              <a:t>ocuses on decision-making, communication, and coordination, rather than physical action and allows all participants an opportunity to understand their, and other roles in an emergency</a:t>
            </a:r>
            <a:br>
              <a:rPr lang="en-GB" sz="2200" b="0" i="0" u="none" strike="noStrike" dirty="0">
                <a:solidFill>
                  <a:srgbClr val="000000"/>
                </a:solidFill>
                <a:effectLst/>
                <a:latin typeface="Arial" panose="020B0604020202020204" pitchFamily="34" charset="0"/>
                <a:cs typeface="Arial" panose="020B0604020202020204" pitchFamily="34" charset="0"/>
              </a:rPr>
            </a:br>
            <a:br>
              <a:rPr lang="en-GB" b="0" i="0" u="none" strike="noStrike" dirty="0">
                <a:solidFill>
                  <a:srgbClr val="000000"/>
                </a:solidFill>
                <a:effectLst/>
                <a:latin typeface="Aptos" panose="020B0004020202020204" pitchFamily="34" charset="0"/>
              </a:rPr>
            </a:br>
            <a:br>
              <a:rPr lang="en-GB" dirty="0"/>
            </a:br>
            <a:r>
              <a:rPr lang="en-GB" dirty="0"/>
              <a:t>   </a:t>
            </a:r>
            <a:br>
              <a:rPr lang="en-GB" dirty="0"/>
            </a:br>
            <a:r>
              <a:rPr lang="en-GB" dirty="0"/>
              <a:t>  </a:t>
            </a:r>
            <a:br>
              <a:rPr lang="en-GB" dirty="0"/>
            </a:br>
            <a:endParaRPr lang="en-GB" dirty="0"/>
          </a:p>
        </p:txBody>
      </p:sp>
      <p:pic>
        <p:nvPicPr>
          <p:cNvPr id="3074" name="Picture 2" descr="Empower Youth">
            <a:extLst>
              <a:ext uri="{FF2B5EF4-FFF2-40B4-BE49-F238E27FC236}">
                <a16:creationId xmlns:a16="http://schemas.microsoft.com/office/drawing/2014/main" id="{A863B301-F327-20B2-1BC5-C0332975E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486" y="4726948"/>
            <a:ext cx="260985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86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657FA-460B-C1EA-223C-CEC5F26CC6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38B137-8C84-D853-7A9E-C3AA19431576}"/>
              </a:ext>
            </a:extLst>
          </p:cNvPr>
          <p:cNvSpPr>
            <a:spLocks noGrp="1"/>
          </p:cNvSpPr>
          <p:nvPr>
            <p:ph type="ctrTitle"/>
          </p:nvPr>
        </p:nvSpPr>
        <p:spPr>
          <a:xfrm>
            <a:off x="1175658" y="378452"/>
            <a:ext cx="7745506" cy="608946"/>
          </a:xfrm>
        </p:spPr>
        <p:txBody>
          <a:bodyPr>
            <a:normAutofit fontScale="90000"/>
          </a:bodyPr>
          <a:lstStyle/>
          <a:p>
            <a:r>
              <a:rPr lang="en-GB" sz="2700" dirty="0"/>
              <a:t>Live play exercises</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b="0" i="0" u="none" strike="noStrike" baseline="0" dirty="0">
                <a:solidFill>
                  <a:srgbClr val="000000"/>
                </a:solidFill>
                <a:latin typeface="Arial" panose="020B0604020202020204" pitchFamily="34" charset="0"/>
                <a:cs typeface="Arial" panose="020B0604020202020204" pitchFamily="34" charset="0"/>
              </a:rPr>
              <a:t>Live exercises are realistic rehearsals for implementing a plan, using your normal site and facilities, and taking place in real time. Live exercises are particularly useful for testing logistics, communications, and physical capabilities.</a:t>
            </a:r>
            <a:br>
              <a:rPr lang="en-GB" sz="2000" b="0" i="0" u="none" strike="noStrike" baseline="0" dirty="0">
                <a:solidFill>
                  <a:srgbClr val="000000"/>
                </a:solidFill>
                <a:latin typeface="Arial" panose="020B0604020202020204" pitchFamily="34" charset="0"/>
                <a:cs typeface="Arial" panose="020B0604020202020204" pitchFamily="34" charset="0"/>
              </a:rPr>
            </a:br>
            <a:br>
              <a:rPr lang="en-GB" sz="2000" b="0" i="0" u="none" strike="noStrike" baseline="0" dirty="0">
                <a:solidFill>
                  <a:srgbClr val="000000"/>
                </a:solidFill>
                <a:latin typeface="Arial" panose="020B0604020202020204" pitchFamily="34" charset="0"/>
                <a:cs typeface="Arial" panose="020B0604020202020204" pitchFamily="34" charset="0"/>
              </a:rPr>
            </a:br>
            <a:r>
              <a:rPr lang="en-GB" sz="2000" b="0" i="0" u="none" strike="noStrike" baseline="0" dirty="0">
                <a:solidFill>
                  <a:srgbClr val="000000"/>
                </a:solidFill>
                <a:latin typeface="Arial" panose="020B0604020202020204" pitchFamily="34" charset="0"/>
                <a:cs typeface="Arial" panose="020B0604020202020204" pitchFamily="34" charset="0"/>
              </a:rPr>
              <a:t>They require more time, preparation, and budget than other exercises.</a:t>
            </a:r>
            <a:br>
              <a:rPr lang="en-GB" sz="2000" b="0" i="0" u="none" strike="noStrike" baseline="0" dirty="0">
                <a:solidFill>
                  <a:srgbClr val="000000"/>
                </a:solidFill>
                <a:latin typeface="Arial" panose="020B0604020202020204" pitchFamily="34" charset="0"/>
                <a:cs typeface="Arial" panose="020B0604020202020204" pitchFamily="34" charset="0"/>
              </a:rPr>
            </a:br>
            <a:br>
              <a:rPr lang="en-GB" sz="2000" b="0" i="0" u="none" strike="noStrike" baseline="0" dirty="0">
                <a:solidFill>
                  <a:srgbClr val="000000"/>
                </a:solidFill>
                <a:latin typeface="Arial" panose="020B0604020202020204" pitchFamily="34" charset="0"/>
                <a:cs typeface="Arial" panose="020B0604020202020204" pitchFamily="34" charset="0"/>
              </a:rPr>
            </a:br>
            <a:r>
              <a:rPr lang="en-GB" sz="2000" b="0" i="0" u="none" strike="noStrike" baseline="0" dirty="0">
                <a:solidFill>
                  <a:srgbClr val="000000"/>
                </a:solidFill>
                <a:latin typeface="Arial" panose="020B0604020202020204" pitchFamily="34" charset="0"/>
                <a:cs typeface="Arial" panose="020B0604020202020204" pitchFamily="34" charset="0"/>
              </a:rPr>
              <a:t>Live exercises also make excellent training events. They can help participants develop confidence in their skills and provide experience of what it would be like to use the procedures in a real event. For settings with young learners, such as childcare centres or youth clubs, the live plays help them to familiarise with what to do in emergencies. It reduces panic during an actual event, as they will have already experienced a simulation.</a:t>
            </a:r>
            <a:br>
              <a:rPr lang="en-GB" sz="2000" dirty="0">
                <a:latin typeface="Arial" panose="020B0604020202020204" pitchFamily="34" charset="0"/>
                <a:cs typeface="Arial" panose="020B0604020202020204" pitchFamily="34" charset="0"/>
              </a:rPr>
            </a:br>
            <a:r>
              <a:rPr lang="en-GB" dirty="0"/>
              <a:t>   </a:t>
            </a:r>
            <a:br>
              <a:rPr lang="en-GB" dirty="0"/>
            </a:br>
            <a:r>
              <a:rPr lang="en-GB" dirty="0"/>
              <a:t>  </a:t>
            </a:r>
            <a:br>
              <a:rPr lang="en-GB" dirty="0"/>
            </a:br>
            <a:endParaRPr lang="en-GB" dirty="0"/>
          </a:p>
        </p:txBody>
      </p:sp>
      <p:pic>
        <p:nvPicPr>
          <p:cNvPr id="4" name="Picture 3" descr="Aerial view of a road with a lot of cars&#10;&#10;AI-generated content may be incorrect.">
            <a:extLst>
              <a:ext uri="{FF2B5EF4-FFF2-40B4-BE49-F238E27FC236}">
                <a16:creationId xmlns:a16="http://schemas.microsoft.com/office/drawing/2014/main" id="{6E626A04-1ACC-5532-4D04-8E2F224D0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8342" y="4735285"/>
            <a:ext cx="3341914" cy="1879827"/>
          </a:xfrm>
          <a:prstGeom prst="rect">
            <a:avLst/>
          </a:prstGeom>
        </p:spPr>
      </p:pic>
    </p:spTree>
    <p:extLst>
      <p:ext uri="{BB962C8B-B14F-4D97-AF65-F5344CB8AC3E}">
        <p14:creationId xmlns:p14="http://schemas.microsoft.com/office/powerpoint/2010/main" val="1574608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632BB-8E1D-D5D1-55DD-B2499525E7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C9B14E-1F43-22B7-7658-1E1BBA105B70}"/>
              </a:ext>
            </a:extLst>
          </p:cNvPr>
          <p:cNvSpPr>
            <a:spLocks noGrp="1"/>
          </p:cNvSpPr>
          <p:nvPr>
            <p:ph type="ctrTitle"/>
          </p:nvPr>
        </p:nvSpPr>
        <p:spPr/>
        <p:txBody>
          <a:bodyPr>
            <a:normAutofit fontScale="90000"/>
          </a:bodyPr>
          <a:lstStyle/>
          <a:p>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dirty="0"/>
            </a:br>
            <a:r>
              <a:rPr lang="en-GB" dirty="0"/>
              <a:t>   </a:t>
            </a:r>
            <a:br>
              <a:rPr lang="en-GB" dirty="0"/>
            </a:br>
            <a:r>
              <a:rPr lang="en-GB" dirty="0"/>
              <a:t>  </a:t>
            </a:r>
            <a:br>
              <a:rPr lang="en-GB" dirty="0"/>
            </a:br>
            <a:endParaRPr lang="en-GB" dirty="0"/>
          </a:p>
        </p:txBody>
      </p:sp>
      <p:pic>
        <p:nvPicPr>
          <p:cNvPr id="4" name="Picture 3" descr="A bus and cars on the road&#10;&#10;AI-generated content may be incorrect.">
            <a:extLst>
              <a:ext uri="{FF2B5EF4-FFF2-40B4-BE49-F238E27FC236}">
                <a16:creationId xmlns:a16="http://schemas.microsoft.com/office/drawing/2014/main" id="{A102DF98-CBF4-7792-B848-9A4663512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96229" cy="2416629"/>
          </a:xfrm>
          <a:prstGeom prst="rect">
            <a:avLst/>
          </a:prstGeom>
        </p:spPr>
      </p:pic>
      <p:pic>
        <p:nvPicPr>
          <p:cNvPr id="6" name="Picture 5" descr="Aerial view of a road with a crash&#10;&#10;AI-generated content may be incorrect.">
            <a:extLst>
              <a:ext uri="{FF2B5EF4-FFF2-40B4-BE49-F238E27FC236}">
                <a16:creationId xmlns:a16="http://schemas.microsoft.com/office/drawing/2014/main" id="{CF3F9E81-3049-7328-E647-02BFC4568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342" y="-1"/>
            <a:ext cx="4296229" cy="2416629"/>
          </a:xfrm>
          <a:prstGeom prst="rect">
            <a:avLst/>
          </a:prstGeom>
        </p:spPr>
      </p:pic>
      <p:pic>
        <p:nvPicPr>
          <p:cNvPr id="8" name="Picture 7" descr="A group of people in safety gear&#10;&#10;AI-generated content may be incorrect.">
            <a:extLst>
              <a:ext uri="{FF2B5EF4-FFF2-40B4-BE49-F238E27FC236}">
                <a16:creationId xmlns:a16="http://schemas.microsoft.com/office/drawing/2014/main" id="{45B4F304-1722-5C65-E8A2-5B44C6418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13" y="2667000"/>
            <a:ext cx="4002315" cy="3001736"/>
          </a:xfrm>
          <a:prstGeom prst="rect">
            <a:avLst/>
          </a:prstGeom>
        </p:spPr>
      </p:pic>
      <p:pic>
        <p:nvPicPr>
          <p:cNvPr id="10" name="Picture 9" descr="A car on the road&#10;&#10;AI-generated content may be incorrect.">
            <a:extLst>
              <a:ext uri="{FF2B5EF4-FFF2-40B4-BE49-F238E27FC236}">
                <a16:creationId xmlns:a16="http://schemas.microsoft.com/office/drawing/2014/main" id="{54144EB6-3406-4DFF-BFBC-A013FD92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686299" y="2667002"/>
            <a:ext cx="4002313" cy="3001734"/>
          </a:xfrm>
          <a:prstGeom prst="rect">
            <a:avLst/>
          </a:prstGeom>
        </p:spPr>
      </p:pic>
      <p:pic>
        <p:nvPicPr>
          <p:cNvPr id="12" name="Picture 11" descr="A group of people in orange uniforms&#10;&#10;AI-generated content may be incorrect.">
            <a:extLst>
              <a:ext uri="{FF2B5EF4-FFF2-40B4-BE49-F238E27FC236}">
                <a16:creationId xmlns:a16="http://schemas.microsoft.com/office/drawing/2014/main" id="{B560A881-2462-3D44-B45A-959020BD63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466419" y="1667951"/>
            <a:ext cx="3884387" cy="2184967"/>
          </a:xfrm>
          <a:prstGeom prst="rect">
            <a:avLst/>
          </a:prstGeom>
        </p:spPr>
      </p:pic>
    </p:spTree>
    <p:extLst>
      <p:ext uri="{BB962C8B-B14F-4D97-AF65-F5344CB8AC3E}">
        <p14:creationId xmlns:p14="http://schemas.microsoft.com/office/powerpoint/2010/main" val="973229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7C95-C334-51E2-78FA-DAB9B5EA4606}"/>
              </a:ext>
            </a:extLst>
          </p:cNvPr>
          <p:cNvSpPr>
            <a:spLocks noGrp="1"/>
          </p:cNvSpPr>
          <p:nvPr>
            <p:ph type="ctrTitle"/>
          </p:nvPr>
        </p:nvSpPr>
        <p:spPr/>
        <p:txBody>
          <a:bodyPr>
            <a:normAutofit fontScale="90000"/>
          </a:bodyPr>
          <a:lstStyle/>
          <a:p>
            <a:pPr fontAlgn="base"/>
            <a:r>
              <a:rPr lang="en-GB" dirty="0"/>
              <a:t>Group exercise</a:t>
            </a:r>
            <a:br>
              <a:rPr lang="en-GB" dirty="0"/>
            </a:br>
            <a:br>
              <a:rPr lang="en-GB" dirty="0"/>
            </a:br>
            <a:r>
              <a:rPr lang="en-GB" dirty="0"/>
              <a:t>Scenario</a:t>
            </a:r>
            <a:br>
              <a:rPr lang="en-GB" dirty="0"/>
            </a:br>
            <a:br>
              <a:rPr lang="en-GB" sz="1800" dirty="0">
                <a:effectLst/>
                <a:latin typeface="Times New Roman" panose="02020603050405020304" pitchFamily="18" charset="0"/>
                <a:ea typeface="Times New Roman" panose="02020603050405020304" pitchFamily="18" charset="0"/>
              </a:rPr>
            </a:br>
            <a:r>
              <a:rPr lang="en-GB"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fire breaks out in the school hall during lunchtime (at 12.30pm).  </a:t>
            </a:r>
            <a:r>
              <a:rPr lang="en-GB" sz="2000" dirty="0">
                <a:effectLst/>
                <a:latin typeface="Arial" panose="020B0604020202020204" pitchFamily="34" charset="0"/>
                <a:ea typeface="Times New Roman" panose="02020603050405020304" pitchFamily="18" charset="0"/>
                <a:cs typeface="Arial" panose="020B0604020202020204" pitchFamily="34" charset="0"/>
              </a:rPr>
              <a:t>​</a:t>
            </a:r>
            <a:br>
              <a:rPr lang="en-GB" sz="2000" dirty="0">
                <a:effectLst/>
                <a:latin typeface="Arial" panose="020B0604020202020204" pitchFamily="34" charset="0"/>
                <a:ea typeface="Times New Roman" panose="02020603050405020304" pitchFamily="18" charset="0"/>
                <a:cs typeface="Arial" panose="020B0604020202020204" pitchFamily="34" charset="0"/>
              </a:rPr>
            </a:br>
            <a:br>
              <a:rPr lang="en-GB" sz="2000" dirty="0">
                <a:effectLst/>
                <a:latin typeface="Arial" panose="020B0604020202020204" pitchFamily="34" charset="0"/>
                <a:ea typeface="Times New Roman" panose="02020603050405020304" pitchFamily="18" charset="0"/>
                <a:cs typeface="Arial" panose="020B0604020202020204" pitchFamily="34" charset="0"/>
              </a:rPr>
            </a:b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Initial Steps</a:t>
            </a:r>
            <a:r>
              <a:rPr lang="en-US" sz="2000" dirty="0">
                <a:effectLst/>
                <a:latin typeface="Arial" panose="020B0604020202020204" pitchFamily="34" charset="0"/>
                <a:ea typeface="Times New Roman" panose="02020603050405020304" pitchFamily="18" charset="0"/>
                <a:cs typeface="Arial" panose="020B0604020202020204" pitchFamily="34" charset="0"/>
              </a:rPr>
              <a:t>​</a:t>
            </a:r>
            <a:br>
              <a:rPr lang="en-GB" sz="2000" dirty="0">
                <a:effectLst/>
                <a:latin typeface="Arial" panose="020B0604020202020204" pitchFamily="34" charset="0"/>
                <a:ea typeface="Times New Roman" panose="02020603050405020304" pitchFamily="18" charset="0"/>
                <a:cs typeface="Arial" panose="020B0604020202020204" pitchFamily="34" charset="0"/>
              </a:rPr>
            </a:br>
            <a:r>
              <a:rPr lang="en-GB" sz="2000" dirty="0">
                <a:effectLst/>
                <a:latin typeface="Arial" panose="020B0604020202020204" pitchFamily="34" charset="0"/>
                <a:ea typeface="Times New Roman" panose="02020603050405020304" pitchFamily="18" charset="0"/>
                <a:cs typeface="Arial" panose="020B0604020202020204" pitchFamily="34" charset="0"/>
              </a:rPr>
              <a:t>Staff evacuate pupils, call the fire brigade, activate alarm system.  </a:t>
            </a:r>
            <a:r>
              <a:rPr lang="en-US" sz="2000" dirty="0">
                <a:effectLst/>
                <a:latin typeface="Arial" panose="020B0604020202020204" pitchFamily="34" charset="0"/>
                <a:ea typeface="Times New Roman" panose="02020603050405020304" pitchFamily="18" charset="0"/>
                <a:cs typeface="Arial" panose="020B0604020202020204" pitchFamily="34" charset="0"/>
              </a:rPr>
              <a:t>​</a:t>
            </a:r>
            <a:br>
              <a:rPr lang="en-GB" sz="2000" dirty="0">
                <a:effectLst/>
                <a:latin typeface="Arial" panose="020B0604020202020204" pitchFamily="34" charset="0"/>
                <a:ea typeface="Times New Roman" panose="02020603050405020304" pitchFamily="18" charset="0"/>
                <a:cs typeface="Arial" panose="020B0604020202020204" pitchFamily="34" charset="0"/>
              </a:rPr>
            </a:br>
            <a:br>
              <a:rPr lang="en-GB" sz="2000" dirty="0">
                <a:effectLst/>
                <a:latin typeface="Arial" panose="020B0604020202020204" pitchFamily="34" charset="0"/>
                <a:ea typeface="Times New Roman" panose="02020603050405020304" pitchFamily="18" charset="0"/>
                <a:cs typeface="Arial" panose="020B0604020202020204" pitchFamily="34" charset="0"/>
              </a:rPr>
            </a:br>
            <a:r>
              <a:rPr lang="en-GB"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Challenges</a:t>
            </a:r>
            <a:r>
              <a:rPr lang="en-US" sz="2000" dirty="0">
                <a:effectLst/>
                <a:latin typeface="Arial" panose="020B0604020202020204" pitchFamily="34" charset="0"/>
                <a:ea typeface="Times New Roman" panose="02020603050405020304" pitchFamily="18" charset="0"/>
                <a:cs typeface="Arial" panose="020B0604020202020204" pitchFamily="34" charset="0"/>
              </a:rPr>
              <a:t>​</a:t>
            </a:r>
            <a:br>
              <a:rPr lang="en-GB" sz="2000" dirty="0">
                <a:effectLst/>
                <a:latin typeface="Arial" panose="020B0604020202020204" pitchFamily="34" charset="0"/>
                <a:ea typeface="Times New Roman" panose="02020603050405020304" pitchFamily="18" charset="0"/>
                <a:cs typeface="Arial" panose="020B0604020202020204" pitchFamily="34" charset="0"/>
              </a:rPr>
            </a:br>
            <a:r>
              <a:rPr lang="en-GB" sz="2000" dirty="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Miscommunication between staff, difficulty in locating some students, confusion around assembly points</a:t>
            </a:r>
            <a:r>
              <a:rPr lang="en-GB" sz="2000" dirty="0">
                <a:effectLst/>
                <a:latin typeface="Arial" panose="020B0604020202020204" pitchFamily="34" charset="0"/>
                <a:ea typeface="Times New Roman" panose="02020603050405020304" pitchFamily="18" charset="0"/>
                <a:cs typeface="Arial" panose="020B0604020202020204" pitchFamily="34" charset="0"/>
              </a:rPr>
              <a:t>.  ​</a:t>
            </a:r>
            <a:br>
              <a:rPr lang="en-GB" sz="2000" dirty="0">
                <a:effectLst/>
                <a:latin typeface="Arial" panose="020B0604020202020204" pitchFamily="34" charset="0"/>
                <a:ea typeface="Times New Roman" panose="02020603050405020304" pitchFamily="18" charset="0"/>
                <a:cs typeface="Arial" panose="020B0604020202020204" pitchFamily="34" charset="0"/>
              </a:rPr>
            </a:br>
            <a:br>
              <a:rPr lang="en-GB" sz="2000" dirty="0">
                <a:effectLst/>
                <a:latin typeface="Arial" panose="020B0604020202020204" pitchFamily="34" charset="0"/>
                <a:ea typeface="Times New Roman" panose="02020603050405020304" pitchFamily="18" charset="0"/>
                <a:cs typeface="Arial" panose="020B0604020202020204" pitchFamily="34" charset="0"/>
              </a:rPr>
            </a:br>
            <a:r>
              <a:rPr lang="en-GB" sz="20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Tabletop Discussion</a:t>
            </a:r>
            <a:r>
              <a:rPr lang="en-US" sz="2000" u="sng" dirty="0">
                <a:effectLst/>
                <a:latin typeface="Arial" panose="020B0604020202020204" pitchFamily="34" charset="0"/>
                <a:ea typeface="Times New Roman" panose="02020603050405020304" pitchFamily="18" charset="0"/>
                <a:cs typeface="Arial" panose="020B0604020202020204" pitchFamily="34" charset="0"/>
              </a:rPr>
              <a:t>​</a:t>
            </a:r>
            <a:br>
              <a:rPr lang="en-US" sz="2000" dirty="0">
                <a:effectLst/>
                <a:latin typeface="Arial" panose="020B0604020202020204" pitchFamily="34" charset="0"/>
                <a:ea typeface="Times New Roman" panose="02020603050405020304" pitchFamily="18" charset="0"/>
                <a:cs typeface="Arial" panose="020B0604020202020204" pitchFamily="34" charset="0"/>
              </a:rPr>
            </a:br>
            <a:br>
              <a:rPr lang="en-GB" sz="2000" dirty="0">
                <a:effectLst/>
                <a:latin typeface="Arial" panose="020B0604020202020204" pitchFamily="34" charset="0"/>
                <a:ea typeface="Times New Roman" panose="02020603050405020304" pitchFamily="18" charset="0"/>
                <a:cs typeface="Arial" panose="020B0604020202020204" pitchFamily="34" charset="0"/>
              </a:rPr>
            </a:br>
            <a:r>
              <a:rPr lang="en-GB"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would you ensure all pupils are accounted for? </a:t>
            </a:r>
            <a:r>
              <a:rPr lang="en-US" sz="2000" i="1" dirty="0">
                <a:effectLst/>
                <a:latin typeface="Arial" panose="020B0604020202020204" pitchFamily="34" charset="0"/>
                <a:ea typeface="Times New Roman" panose="02020603050405020304" pitchFamily="18" charset="0"/>
                <a:cs typeface="Arial" panose="020B0604020202020204" pitchFamily="34" charset="0"/>
              </a:rPr>
              <a:t>​</a:t>
            </a:r>
            <a:br>
              <a:rPr lang="en-GB" sz="2000" i="1" dirty="0">
                <a:effectLst/>
                <a:latin typeface="Arial" panose="020B0604020202020204" pitchFamily="34" charset="0"/>
                <a:ea typeface="Times New Roman" panose="02020603050405020304" pitchFamily="18" charset="0"/>
                <a:cs typeface="Arial" panose="020B0604020202020204" pitchFamily="34" charset="0"/>
              </a:rPr>
            </a:br>
            <a:r>
              <a:rPr lang="en-GB"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can you improve communication between different staff members during an emergency?</a:t>
            </a:r>
            <a:r>
              <a:rPr lang="en-US" sz="2000" i="1" dirty="0">
                <a:effectLst/>
                <a:latin typeface="Arial" panose="020B0604020202020204" pitchFamily="34" charset="0"/>
                <a:ea typeface="Times New Roman" panose="02020603050405020304" pitchFamily="18" charset="0"/>
                <a:cs typeface="Arial" panose="020B0604020202020204" pitchFamily="34" charset="0"/>
              </a:rPr>
              <a:t>​</a:t>
            </a:r>
            <a:br>
              <a:rPr lang="en-GB" sz="2000" i="1" dirty="0">
                <a:effectLst/>
                <a:latin typeface="Arial" panose="020B0604020202020204" pitchFamily="34" charset="0"/>
                <a:ea typeface="Times New Roman" panose="02020603050405020304" pitchFamily="18" charset="0"/>
                <a:cs typeface="Arial" panose="020B0604020202020204" pitchFamily="34" charset="0"/>
              </a:rPr>
            </a:br>
            <a:r>
              <a:rPr lang="en-GB"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does the plan say to do?</a:t>
            </a:r>
            <a:r>
              <a:rPr lang="en-US" sz="2000" i="1" dirty="0">
                <a:effectLst/>
                <a:latin typeface="Arial" panose="020B0604020202020204" pitchFamily="34" charset="0"/>
                <a:ea typeface="Times New Roman" panose="02020603050405020304" pitchFamily="18" charset="0"/>
                <a:cs typeface="Arial" panose="020B0604020202020204" pitchFamily="34" charset="0"/>
              </a:rPr>
              <a:t>​</a:t>
            </a:r>
            <a:br>
              <a:rPr lang="en-GB" sz="2000" i="1" dirty="0">
                <a:effectLst/>
                <a:latin typeface="Arial" panose="020B0604020202020204" pitchFamily="34" charset="0"/>
                <a:ea typeface="Times New Roman" panose="02020603050405020304" pitchFamily="18" charset="0"/>
                <a:cs typeface="Arial" panose="020B0604020202020204" pitchFamily="34" charset="0"/>
              </a:rPr>
            </a:br>
            <a:r>
              <a:rPr lang="en-GB"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if a key member of staff was absent on the day?</a:t>
            </a:r>
            <a:br>
              <a:rPr lang="en-GB"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sz="2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child does not have their medication and needs to take it at 2pm </a:t>
            </a:r>
            <a:br>
              <a:rPr lang="en-GB" sz="2000" dirty="0">
                <a:effectLst/>
                <a:latin typeface="Arial" panose="020B0604020202020204" pitchFamily="34" charset="0"/>
                <a:ea typeface="Times New Roman" panose="02020603050405020304" pitchFamily="18" charset="0"/>
                <a:cs typeface="Arial" panose="020B0604020202020204" pitchFamily="34" charset="0"/>
              </a:rPr>
            </a:b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26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B0B071-D43A-663D-7850-0BE1572A48CE}"/>
              </a:ext>
            </a:extLst>
          </p:cNvPr>
          <p:cNvSpPr>
            <a:spLocks noGrp="1"/>
          </p:cNvSpPr>
          <p:nvPr>
            <p:ph type="ctrTitle"/>
          </p:nvPr>
        </p:nvSpPr>
        <p:spPr/>
        <p:txBody>
          <a:bodyPr>
            <a:normAutofit fontScale="90000"/>
          </a:bodyPr>
          <a:lstStyle/>
          <a:p>
            <a:r>
              <a:rPr lang="en-GB" dirty="0"/>
              <a:t>Aim:</a:t>
            </a:r>
            <a:br>
              <a:rPr lang="en-GB" dirty="0"/>
            </a:br>
            <a:br>
              <a:rPr lang="en-GB" dirty="0"/>
            </a:br>
            <a:r>
              <a:rPr lang="en-GB" sz="2700" dirty="0">
                <a:solidFill>
                  <a:schemeClr val="tx1"/>
                </a:solidFill>
                <a:latin typeface="Arial" panose="020B0604020202020204" pitchFamily="34" charset="0"/>
                <a:cs typeface="Arial" panose="020B0604020202020204" pitchFamily="34" charset="0"/>
              </a:rPr>
              <a:t>To assist learning establishments with the tools to prepare for, respond to, and recover from an emergency</a:t>
            </a:r>
            <a:br>
              <a:rPr lang="en-GB" dirty="0"/>
            </a:br>
            <a:br>
              <a:rPr lang="en-GB" dirty="0"/>
            </a:br>
            <a:r>
              <a:rPr lang="en-GB" dirty="0"/>
              <a:t>Objectives:</a:t>
            </a:r>
            <a:br>
              <a:rPr lang="en-GB" dirty="0"/>
            </a:br>
            <a:br>
              <a:rPr lang="en-GB" dirty="0"/>
            </a:br>
            <a:r>
              <a:rPr lang="en-GB" sz="2700" dirty="0"/>
              <a:t>- </a:t>
            </a:r>
            <a:r>
              <a:rPr lang="en-GB" sz="2700" dirty="0">
                <a:solidFill>
                  <a:schemeClr val="tx1"/>
                </a:solidFill>
                <a:latin typeface="Arial" panose="020B0604020202020204" pitchFamily="34" charset="0"/>
                <a:cs typeface="Arial" panose="020B0604020202020204" pitchFamily="34" charset="0"/>
              </a:rPr>
              <a:t>to understand the Civil Contingencies Act and the statutory duties of Category 1 responders</a:t>
            </a:r>
            <a:br>
              <a:rPr lang="en-GB" sz="2700" dirty="0">
                <a:solidFill>
                  <a:schemeClr val="tx1"/>
                </a:solidFill>
                <a:latin typeface="Arial" panose="020B0604020202020204" pitchFamily="34" charset="0"/>
                <a:cs typeface="Arial" panose="020B0604020202020204" pitchFamily="34" charset="0"/>
              </a:rPr>
            </a:br>
            <a:r>
              <a:rPr lang="en-GB" sz="2700" dirty="0">
                <a:solidFill>
                  <a:schemeClr val="tx1"/>
                </a:solidFill>
                <a:latin typeface="Arial" panose="020B0604020202020204" pitchFamily="34" charset="0"/>
                <a:cs typeface="Arial" panose="020B0604020202020204" pitchFamily="34" charset="0"/>
              </a:rPr>
              <a:t>- to develop knowledge on types of incidents and potential impacts to schools</a:t>
            </a:r>
            <a:br>
              <a:rPr lang="en-GB" sz="2700" dirty="0">
                <a:solidFill>
                  <a:schemeClr val="tx1"/>
                </a:solidFill>
                <a:latin typeface="Arial" panose="020B0604020202020204" pitchFamily="34" charset="0"/>
                <a:cs typeface="Arial" panose="020B0604020202020204" pitchFamily="34" charset="0"/>
              </a:rPr>
            </a:br>
            <a:r>
              <a:rPr lang="en-GB" sz="2700" dirty="0">
                <a:solidFill>
                  <a:schemeClr val="tx1"/>
                </a:solidFill>
                <a:latin typeface="Arial" panose="020B0604020202020204" pitchFamily="34" charset="0"/>
                <a:cs typeface="Arial" panose="020B0604020202020204" pitchFamily="34" charset="0"/>
              </a:rPr>
              <a:t>- to have an awareness of the steps for preparedness</a:t>
            </a:r>
            <a:br>
              <a:rPr lang="en-GB" sz="2700" dirty="0">
                <a:solidFill>
                  <a:schemeClr val="tx1"/>
                </a:solidFill>
                <a:latin typeface="Arial" panose="020B0604020202020204" pitchFamily="34" charset="0"/>
                <a:cs typeface="Arial" panose="020B0604020202020204" pitchFamily="34" charset="0"/>
              </a:rPr>
            </a:br>
            <a:r>
              <a:rPr lang="en-GB" sz="2700" dirty="0">
                <a:solidFill>
                  <a:schemeClr val="tx1"/>
                </a:solidFill>
                <a:latin typeface="Arial" panose="020B0604020202020204" pitchFamily="34" charset="0"/>
                <a:cs typeface="Arial" panose="020B0604020202020204" pitchFamily="34" charset="0"/>
              </a:rPr>
              <a:t>- to be able to respond to, and recover from an emergency using the information shared</a:t>
            </a:r>
          </a:p>
        </p:txBody>
      </p:sp>
    </p:spTree>
    <p:extLst>
      <p:ext uri="{BB962C8B-B14F-4D97-AF65-F5344CB8AC3E}">
        <p14:creationId xmlns:p14="http://schemas.microsoft.com/office/powerpoint/2010/main" val="91716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9E352-0596-4739-61E5-0E91EBEDF1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BE09D0-E71C-C2A0-5BB8-E61D92D424D5}"/>
              </a:ext>
            </a:extLst>
          </p:cNvPr>
          <p:cNvSpPr>
            <a:spLocks noGrp="1"/>
          </p:cNvSpPr>
          <p:nvPr>
            <p:ph type="ctrTitle"/>
          </p:nvPr>
        </p:nvSpPr>
        <p:spPr>
          <a:xfrm>
            <a:off x="1175658" y="378452"/>
            <a:ext cx="7745506" cy="608946"/>
          </a:xfrm>
        </p:spPr>
        <p:txBody>
          <a:bodyPr>
            <a:normAutofit fontScale="90000"/>
          </a:bodyPr>
          <a:lstStyle/>
          <a:p>
            <a:r>
              <a:rPr lang="en-GB" sz="2700" dirty="0"/>
              <a:t>Useful Links</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hlinkClick r:id="rId2"/>
              </a:rPr>
              <a:t>https://www.gov.uk/government/publications/emergency-planning-and-response-for-education-childcare-and-childrens-social-care-settings</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hlinkClick r:id="rId3"/>
              </a:rPr>
              <a:t>https://www.gov.uk/government/publications/emergency-planning-and-response-for-education-childcare-and-childrens-social-care-settings/vulnerable-children-and-young-people-and-critical-workers</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hlinkClick r:id="rId4"/>
              </a:rPr>
              <a:t>https://www.gov.uk/government/publications/protective-security-and-preparedness-for-education-settings</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hlinkClick r:id="rId5"/>
              </a:rPr>
              <a:t>https://assets.publishing.service.gov.uk/media/66f124be69fa2ae94de745c9/24.51_CO_EDS_Exercising_Good_Practice_Guidance.pdf</a:t>
            </a: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hlinkClick r:id="rId6"/>
              </a:rPr>
              <a:t>https://www.gov.uk/guidance/preparation-and-planning-for-emergencies-responsibilities-of-responder-agencies-and-others</a:t>
            </a:r>
            <a:br>
              <a:rPr lang="en-GB" sz="2000" b="0" i="0" u="none" strike="noStrike" dirty="0">
                <a:solidFill>
                  <a:srgbClr val="000000"/>
                </a:solidFill>
                <a:effectLst/>
                <a:latin typeface="Arial" panose="020B0604020202020204" pitchFamily="34" charset="0"/>
                <a:cs typeface="Arial" panose="020B0604020202020204" pitchFamily="34" charset="0"/>
              </a:rPr>
            </a:br>
            <a:endParaRPr lang="en-GB" dirty="0"/>
          </a:p>
        </p:txBody>
      </p:sp>
    </p:spTree>
    <p:extLst>
      <p:ext uri="{BB962C8B-B14F-4D97-AF65-F5344CB8AC3E}">
        <p14:creationId xmlns:p14="http://schemas.microsoft.com/office/powerpoint/2010/main" val="3772220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C80195-2794-5602-A60E-F590D04E700B}"/>
              </a:ext>
            </a:extLst>
          </p:cNvPr>
          <p:cNvSpPr>
            <a:spLocks noGrp="1"/>
          </p:cNvSpPr>
          <p:nvPr>
            <p:ph type="ctrTitle"/>
          </p:nvPr>
        </p:nvSpPr>
        <p:spPr/>
        <p:txBody>
          <a:bodyPr>
            <a:normAutofit fontScale="90000"/>
          </a:bodyPr>
          <a:lstStyle/>
          <a:p>
            <a:pPr algn="ctr"/>
            <a:r>
              <a:rPr lang="en-GB" sz="4900" dirty="0"/>
              <a:t>Thank you</a:t>
            </a:r>
            <a:br>
              <a:rPr lang="en-GB" dirty="0"/>
            </a:br>
            <a:br>
              <a:rPr lang="en-GB" dirty="0"/>
            </a:br>
            <a:br>
              <a:rPr lang="en-GB" dirty="0"/>
            </a:br>
            <a:br>
              <a:rPr lang="en-GB" dirty="0"/>
            </a:br>
            <a:r>
              <a:rPr lang="en-GB" dirty="0"/>
              <a:t>Any questions?</a:t>
            </a:r>
            <a:br>
              <a:rPr lang="en-GB" dirty="0"/>
            </a:br>
            <a:br>
              <a:rPr lang="en-GB" dirty="0"/>
            </a:br>
            <a:br>
              <a:rPr lang="en-GB" dirty="0"/>
            </a:br>
            <a:r>
              <a:rPr lang="en-GB" dirty="0">
                <a:hlinkClick r:id="rId2">
                  <a:extLst>
                    <a:ext uri="{A12FA001-AC4F-418D-AE19-62706E023703}">
                      <ahyp:hlinkClr xmlns:ahyp="http://schemas.microsoft.com/office/drawing/2018/hyperlinkcolor" val="tx"/>
                    </a:ext>
                  </a:extLst>
                </a:hlinkClick>
              </a:rPr>
              <a:t>Andrea.gardner@leics.gov.uk</a:t>
            </a:r>
            <a:br>
              <a:rPr lang="en-GB" dirty="0"/>
            </a:br>
            <a:br>
              <a:rPr lang="en-GB" dirty="0"/>
            </a:br>
            <a:r>
              <a:rPr lang="en-GB" dirty="0"/>
              <a:t>07376 487997</a:t>
            </a:r>
          </a:p>
        </p:txBody>
      </p:sp>
    </p:spTree>
    <p:extLst>
      <p:ext uri="{BB962C8B-B14F-4D97-AF65-F5344CB8AC3E}">
        <p14:creationId xmlns:p14="http://schemas.microsoft.com/office/powerpoint/2010/main" val="612248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F47773-C63A-7BAB-43BD-2B964411F558}"/>
              </a:ext>
            </a:extLst>
          </p:cNvPr>
          <p:cNvSpPr>
            <a:spLocks noGrp="1"/>
          </p:cNvSpPr>
          <p:nvPr>
            <p:ph type="ctrTitle"/>
          </p:nvPr>
        </p:nvSpPr>
        <p:spPr/>
        <p:txBody>
          <a:bodyPr>
            <a:normAutofit fontScale="90000"/>
          </a:bodyPr>
          <a:lstStyle/>
          <a:p>
            <a:pPr lvl="0">
              <a:lnSpc>
                <a:spcPct val="100000"/>
              </a:lnSpc>
              <a:spcAft>
                <a:spcPts val="800"/>
              </a:spcAft>
              <a:buSzPts val="1000"/>
              <a:tabLst>
                <a:tab pos="457200" algn="l"/>
              </a:tabLst>
            </a:pPr>
            <a:r>
              <a:rPr lang="en-GB" dirty="0"/>
              <a:t>What is an emergency?</a:t>
            </a:r>
            <a:br>
              <a:rPr lang="en-GB" dirty="0"/>
            </a:br>
            <a:br>
              <a:rPr lang="en-GB" dirty="0"/>
            </a:br>
            <a:r>
              <a:rPr lang="en-GB" sz="27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event or situation which threatens serious damage to human welfare;</a:t>
            </a:r>
            <a:br>
              <a:rPr lang="en-GB" sz="27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br>
            <a:r>
              <a:rPr lang="en-GB" sz="27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event or situation which threatens serious damage to the environment; or</a:t>
            </a:r>
            <a:br>
              <a:rPr lang="en-GB" sz="27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GB" sz="27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War, or terrorism, which threatens serious damage to security</a:t>
            </a:r>
            <a:r>
              <a:rPr lang="en-GB" sz="18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br>
              <a:rPr lang="en-GB" sz="1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br>
            <a:r>
              <a:rPr lang="en-GB" sz="18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Civil Contingencies Act 2024</a:t>
            </a:r>
            <a:br>
              <a:rPr lang="en-GB" sz="2700" kern="0" dirty="0">
                <a:solidFill>
                  <a:srgbClr val="1F1F1F"/>
                </a:solidFill>
                <a:effectLst/>
                <a:latin typeface="Arial" panose="020B0604020202020204" pitchFamily="34" charset="0"/>
                <a:ea typeface="Times New Roman" panose="02020603050405020304" pitchFamily="18" charset="0"/>
              </a:rPr>
            </a:br>
            <a:br>
              <a:rPr lang="en-GB" sz="2700" kern="0" dirty="0">
                <a:solidFill>
                  <a:srgbClr val="1F1F1F"/>
                </a:solidFill>
                <a:effectLst/>
                <a:latin typeface="Arial" panose="020B0604020202020204" pitchFamily="34" charset="0"/>
                <a:ea typeface="Times New Roman" panose="02020603050405020304" pitchFamily="18" charset="0"/>
              </a:rPr>
            </a:br>
            <a:r>
              <a:rPr lang="en-GB" sz="2700" b="1" kern="0" dirty="0">
                <a:solidFill>
                  <a:schemeClr val="accent5">
                    <a:lumMod val="75000"/>
                  </a:schemeClr>
                </a:solidFill>
                <a:effectLst/>
                <a:ea typeface="Times New Roman" panose="02020603050405020304" pitchFamily="18" charset="0"/>
              </a:rPr>
              <a:t>What is an emergency planning?</a:t>
            </a:r>
            <a:br>
              <a:rPr lang="en-GB" sz="2700" b="1" kern="0" dirty="0">
                <a:solidFill>
                  <a:schemeClr val="accent5">
                    <a:lumMod val="75000"/>
                  </a:schemeClr>
                </a:solidFill>
                <a:effectLst/>
                <a:ea typeface="Times New Roman" panose="02020603050405020304" pitchFamily="18" charset="0"/>
              </a:rPr>
            </a:br>
            <a:br>
              <a:rPr lang="en-GB" sz="2700" kern="0" dirty="0">
                <a:solidFill>
                  <a:srgbClr val="1F1F1F"/>
                </a:solidFill>
                <a:effectLst/>
                <a:latin typeface="Arial" panose="020B0604020202020204" pitchFamily="34" charset="0"/>
                <a:ea typeface="Times New Roman" panose="02020603050405020304" pitchFamily="18" charset="0"/>
              </a:rPr>
            </a:br>
            <a:r>
              <a:rPr lang="en-GB" sz="2700" kern="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Emergency planning is the process by which risks are identified, and planning is put in place to prevent emergencies occurring where possible, or to reduce, control and mitigate the effects should it happen</a:t>
            </a:r>
            <a:br>
              <a:rPr lang="en-GB" sz="2700" kern="100" dirty="0">
                <a:effectLst/>
                <a:latin typeface="Arial" panose="020B0604020202020204" pitchFamily="34" charset="0"/>
                <a:ea typeface="Aptos" panose="020B0004020202020204" pitchFamily="34" charset="0"/>
                <a:cs typeface="Arial" panose="020B0604020202020204" pitchFamily="34" charset="0"/>
              </a:rPr>
            </a:br>
            <a:endParaRPr lang="en-GB"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164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A56F-F021-7917-A5BC-B66CFD601D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F2E1B9-E991-6565-4F29-A9B575BCB902}"/>
              </a:ext>
            </a:extLst>
          </p:cNvPr>
          <p:cNvSpPr>
            <a:spLocks noGrp="1"/>
          </p:cNvSpPr>
          <p:nvPr>
            <p:ph type="ctrTitle"/>
          </p:nvPr>
        </p:nvSpPr>
        <p:spPr/>
        <p:txBody>
          <a:bodyPr>
            <a:normAutofit fontScale="90000"/>
          </a:bodyPr>
          <a:lstStyle/>
          <a:p>
            <a:r>
              <a:rPr lang="en-GB" dirty="0"/>
              <a:t>The Civil Contingencies Act 2024</a:t>
            </a:r>
            <a:br>
              <a:rPr lang="en-GB" dirty="0"/>
            </a:br>
            <a:br>
              <a:rPr lang="en-GB" dirty="0"/>
            </a:br>
            <a:r>
              <a:rPr lang="en-GB" sz="27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The Civil Contingencies Act 2004 places a legal duty on the </a:t>
            </a:r>
            <a:r>
              <a:rPr lang="en-GB" sz="2700" kern="100" dirty="0">
                <a:solidFill>
                  <a:schemeClr val="tx1"/>
                </a:solidFill>
                <a:latin typeface="Arial" panose="020B0604020202020204" pitchFamily="34" charset="0"/>
                <a:ea typeface="Aptos" panose="020B0004020202020204" pitchFamily="34" charset="0"/>
                <a:cs typeface="Arial" panose="020B0604020202020204" pitchFamily="34" charset="0"/>
              </a:rPr>
              <a:t>c</a:t>
            </a:r>
            <a:r>
              <a:rPr lang="en-GB" sz="27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ouncil to plan for and respond to major emergencies along with other Category 1 Responders. </a:t>
            </a:r>
            <a:br>
              <a:rPr lang="en-GB" sz="27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br>
              <a:rPr lang="en-GB" sz="27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r>
              <a:rPr lang="en-GB" sz="27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These include other Local Authorities, Police Forces; British Transport Police; Fire Authorities; Ambulance Services; Maritime and Coastguard Agency; NHS England; NHS Integrated Care Boards; UK Health Security Agency and the Environment Agency.</a:t>
            </a:r>
            <a:br>
              <a:rPr lang="en-GB" sz="180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endParaRPr lang="en-GB" dirty="0">
              <a:solidFill>
                <a:schemeClr val="tx1"/>
              </a:solidFill>
              <a:latin typeface="Arial" panose="020B0604020202020204" pitchFamily="34" charset="0"/>
              <a:cs typeface="Arial" panose="020B0604020202020204" pitchFamily="34" charset="0"/>
            </a:endParaRPr>
          </a:p>
        </p:txBody>
      </p:sp>
      <p:pic>
        <p:nvPicPr>
          <p:cNvPr id="4" name="Picture 14" descr="Leicestershire County Council - Local Offer">
            <a:extLst>
              <a:ext uri="{FF2B5EF4-FFF2-40B4-BE49-F238E27FC236}">
                <a16:creationId xmlns:a16="http://schemas.microsoft.com/office/drawing/2014/main" id="{D7DEC91E-E810-35E0-9155-6A8E6C0CE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48" y="4565486"/>
            <a:ext cx="1354931" cy="63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Coronavirus crisis: Leicestershire Fire and Rescue reassures Rutland over  services | Local News | News | Oakham Nub News">
            <a:extLst>
              <a:ext uri="{FF2B5EF4-FFF2-40B4-BE49-F238E27FC236}">
                <a16:creationId xmlns:a16="http://schemas.microsoft.com/office/drawing/2014/main" id="{5EB90093-E53C-8877-EB0B-DF9A58015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977" y="4774820"/>
            <a:ext cx="1539478"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a:extLst>
              <a:ext uri="{FF2B5EF4-FFF2-40B4-BE49-F238E27FC236}">
                <a16:creationId xmlns:a16="http://schemas.microsoft.com/office/drawing/2014/main" id="{B90A89B1-2832-187B-6A21-3B88CB46FE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848" y="5336553"/>
            <a:ext cx="1388269" cy="58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ACE: Association of Ambulance Chief Executives">
            <a:extLst>
              <a:ext uri="{FF2B5EF4-FFF2-40B4-BE49-F238E27FC236}">
                <a16:creationId xmlns:a16="http://schemas.microsoft.com/office/drawing/2014/main" id="{DD5E27C1-9C4E-EA0D-0932-D9BC1CC910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3759" b="20105"/>
          <a:stretch>
            <a:fillRect/>
          </a:stretch>
        </p:blipFill>
        <p:spPr bwMode="auto">
          <a:xfrm>
            <a:off x="2691665" y="5374057"/>
            <a:ext cx="137279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644DAF1-5C3F-12FE-780C-D0813F635D6A}"/>
              </a:ext>
            </a:extLst>
          </p:cNvPr>
          <p:cNvPicPr>
            <a:picLocks noChangeAspect="1"/>
          </p:cNvPicPr>
          <p:nvPr/>
        </p:nvPicPr>
        <p:blipFill rotWithShape="1">
          <a:blip r:embed="rId6"/>
          <a:srcRect l="11029" t="23361" r="9010" b="21894"/>
          <a:stretch/>
        </p:blipFill>
        <p:spPr>
          <a:xfrm>
            <a:off x="4329953" y="4706001"/>
            <a:ext cx="1006156" cy="483328"/>
          </a:xfrm>
          <a:prstGeom prst="rect">
            <a:avLst/>
          </a:prstGeom>
        </p:spPr>
      </p:pic>
      <p:pic>
        <p:nvPicPr>
          <p:cNvPr id="9" name="Picture 30">
            <a:extLst>
              <a:ext uri="{FF2B5EF4-FFF2-40B4-BE49-F238E27FC236}">
                <a16:creationId xmlns:a16="http://schemas.microsoft.com/office/drawing/2014/main" id="{6BE1ECB1-F855-B571-81D1-4AB081358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9948" y="5336553"/>
            <a:ext cx="846166" cy="54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descr="Environment Agency - GOV.UK">
            <a:extLst>
              <a:ext uri="{FF2B5EF4-FFF2-40B4-BE49-F238E27FC236}">
                <a16:creationId xmlns:a16="http://schemas.microsoft.com/office/drawing/2014/main" id="{38EE534A-95A2-1C00-9E11-DFDA06DD23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1607" y="5336553"/>
            <a:ext cx="1887141" cy="68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CAI DCS: Internal Home">
            <a:extLst>
              <a:ext uri="{FF2B5EF4-FFF2-40B4-BE49-F238E27FC236}">
                <a16:creationId xmlns:a16="http://schemas.microsoft.com/office/drawing/2014/main" id="{19826548-5047-5DED-5C26-82B346F079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9819" y="4646278"/>
            <a:ext cx="647619" cy="60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9">
            <a:extLst>
              <a:ext uri="{FF2B5EF4-FFF2-40B4-BE49-F238E27FC236}">
                <a16:creationId xmlns:a16="http://schemas.microsoft.com/office/drawing/2014/main" id="{0B000307-6617-D157-58F9-448284A644DE}"/>
              </a:ext>
            </a:extLst>
          </p:cNvPr>
          <p:cNvGrpSpPr>
            <a:grpSpLocks/>
          </p:cNvGrpSpPr>
          <p:nvPr/>
        </p:nvGrpSpPr>
        <p:grpSpPr bwMode="auto">
          <a:xfrm>
            <a:off x="9438169" y="166470"/>
            <a:ext cx="2240756" cy="914400"/>
            <a:chOff x="501843" y="1113871"/>
            <a:chExt cx="2986355" cy="1219208"/>
          </a:xfrm>
        </p:grpSpPr>
        <p:pic>
          <p:nvPicPr>
            <p:cNvPr id="13" name="Picture 33" descr="Image result for severn trent logo">
              <a:hlinkClick r:id="rId10"/>
              <a:extLst>
                <a:ext uri="{FF2B5EF4-FFF2-40B4-BE49-F238E27FC236}">
                  <a16:creationId xmlns:a16="http://schemas.microsoft.com/office/drawing/2014/main" id="{9D79F0CD-CBF1-EF82-6D2F-DDF00B37AD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1843" y="1269535"/>
              <a:ext cx="11144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5" descr="Image result for anglian water logo">
              <a:hlinkClick r:id="rId12"/>
              <a:extLst>
                <a:ext uri="{FF2B5EF4-FFF2-40B4-BE49-F238E27FC236}">
                  <a16:creationId xmlns:a16="http://schemas.microsoft.com/office/drawing/2014/main" id="{091643CD-582E-8E2A-FA32-36ED96DB6C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461" y="1113871"/>
              <a:ext cx="1582737" cy="6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7" descr="Image result for cadent gas logo">
              <a:hlinkClick r:id="rId14"/>
              <a:extLst>
                <a:ext uri="{FF2B5EF4-FFF2-40B4-BE49-F238E27FC236}">
                  <a16:creationId xmlns:a16="http://schemas.microsoft.com/office/drawing/2014/main" id="{5F0BC640-5FA0-A15D-EF8D-359DA4FF5F7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0100" y="1882229"/>
              <a:ext cx="10779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5">
            <a:extLst>
              <a:ext uri="{FF2B5EF4-FFF2-40B4-BE49-F238E27FC236}">
                <a16:creationId xmlns:a16="http://schemas.microsoft.com/office/drawing/2014/main" id="{DF7D6940-DC9F-E594-F3BD-5CB9C449B3FA}"/>
              </a:ext>
            </a:extLst>
          </p:cNvPr>
          <p:cNvGrpSpPr/>
          <p:nvPr/>
        </p:nvGrpSpPr>
        <p:grpSpPr>
          <a:xfrm>
            <a:off x="9394727" y="1190347"/>
            <a:ext cx="2351080" cy="921291"/>
            <a:chOff x="7308292" y="2252297"/>
            <a:chExt cx="3134773" cy="1228388"/>
          </a:xfrm>
        </p:grpSpPr>
        <p:grpSp>
          <p:nvGrpSpPr>
            <p:cNvPr id="17" name="Group 14">
              <a:extLst>
                <a:ext uri="{FF2B5EF4-FFF2-40B4-BE49-F238E27FC236}">
                  <a16:creationId xmlns:a16="http://schemas.microsoft.com/office/drawing/2014/main" id="{091BA954-472E-13BE-A992-CC5630E9BFBC}"/>
                </a:ext>
              </a:extLst>
            </p:cNvPr>
            <p:cNvGrpSpPr>
              <a:grpSpLocks/>
            </p:cNvGrpSpPr>
            <p:nvPr/>
          </p:nvGrpSpPr>
          <p:grpSpPr bwMode="auto">
            <a:xfrm>
              <a:off x="7328932" y="2252297"/>
              <a:ext cx="3114133" cy="1025642"/>
              <a:chOff x="5868144" y="3325656"/>
              <a:chExt cx="3075153" cy="1025136"/>
            </a:xfrm>
          </p:grpSpPr>
          <p:pic>
            <p:nvPicPr>
              <p:cNvPr id="19" name="Picture 4" descr="logo-east-midlands-airport-parking-1559892344 | AviationADR">
                <a:extLst>
                  <a:ext uri="{FF2B5EF4-FFF2-40B4-BE49-F238E27FC236}">
                    <a16:creationId xmlns:a16="http://schemas.microsoft.com/office/drawing/2014/main" id="{DEAC7476-04D0-F0D5-CA94-76E0D7F23A6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68144" y="3325656"/>
                <a:ext cx="1993963" cy="69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Network Rail - Wikipedia">
                <a:extLst>
                  <a:ext uri="{FF2B5EF4-FFF2-40B4-BE49-F238E27FC236}">
                    <a16:creationId xmlns:a16="http://schemas.microsoft.com/office/drawing/2014/main" id="{8A1E50B8-CE3F-2A2A-F946-3BAF9DCBADB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25001" y="3784017"/>
                <a:ext cx="1518296" cy="5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2" descr="Ringway - National Highways">
              <a:extLst>
                <a:ext uri="{FF2B5EF4-FFF2-40B4-BE49-F238E27FC236}">
                  <a16:creationId xmlns:a16="http://schemas.microsoft.com/office/drawing/2014/main" id="{AAD6D7C2-407E-1FDD-8AB6-5FD6A31F1AA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4993" t="-6441" r="14395" b="6441"/>
            <a:stretch/>
          </p:blipFill>
          <p:spPr bwMode="auto">
            <a:xfrm>
              <a:off x="7308292" y="2941625"/>
              <a:ext cx="1747356" cy="53906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HSE-logo-57ce73c5f05fe-13 - Glass and Glazing Federation">
            <a:extLst>
              <a:ext uri="{FF2B5EF4-FFF2-40B4-BE49-F238E27FC236}">
                <a16:creationId xmlns:a16="http://schemas.microsoft.com/office/drawing/2014/main" id="{6A569467-AA4C-21F3-B7AF-4D820CC58E0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14393" y="2430247"/>
            <a:ext cx="619471" cy="39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UK Met Office - EuroGOOS">
            <a:extLst>
              <a:ext uri="{FF2B5EF4-FFF2-40B4-BE49-F238E27FC236}">
                <a16:creationId xmlns:a16="http://schemas.microsoft.com/office/drawing/2014/main" id="{B8BC004C-E8BE-73D4-C1E1-4CC67BAE8080}"/>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7241" t="15058" r="29349" b="13888"/>
          <a:stretch/>
        </p:blipFill>
        <p:spPr bwMode="auto">
          <a:xfrm>
            <a:off x="10260660" y="2361241"/>
            <a:ext cx="619471" cy="6055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705696B-6A55-FF43-B662-992EAE463EE2}"/>
              </a:ext>
            </a:extLst>
          </p:cNvPr>
          <p:cNvPicPr>
            <a:picLocks noChangeAspect="1"/>
          </p:cNvPicPr>
          <p:nvPr/>
        </p:nvPicPr>
        <p:blipFill rotWithShape="1">
          <a:blip r:embed="rId21"/>
          <a:srcRect l="26239" t="7333" r="20278" b="8642"/>
          <a:stretch/>
        </p:blipFill>
        <p:spPr>
          <a:xfrm>
            <a:off x="11139401" y="2375499"/>
            <a:ext cx="684183" cy="671817"/>
          </a:xfrm>
          <a:prstGeom prst="rect">
            <a:avLst/>
          </a:prstGeom>
        </p:spPr>
      </p:pic>
      <p:sp>
        <p:nvSpPr>
          <p:cNvPr id="25" name="Rectangle 24">
            <a:extLst>
              <a:ext uri="{FF2B5EF4-FFF2-40B4-BE49-F238E27FC236}">
                <a16:creationId xmlns:a16="http://schemas.microsoft.com/office/drawing/2014/main" id="{DFEDFE3F-7592-D514-1C9D-781C392A4B31}"/>
              </a:ext>
            </a:extLst>
          </p:cNvPr>
          <p:cNvSpPr/>
          <p:nvPr/>
        </p:nvSpPr>
        <p:spPr>
          <a:xfrm>
            <a:off x="9165149" y="3551674"/>
            <a:ext cx="2580658" cy="116499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grpSp>
        <p:nvGrpSpPr>
          <p:cNvPr id="26" name="Group 6">
            <a:extLst>
              <a:ext uri="{FF2B5EF4-FFF2-40B4-BE49-F238E27FC236}">
                <a16:creationId xmlns:a16="http://schemas.microsoft.com/office/drawing/2014/main" id="{7504DC5F-9541-1659-B84F-36B4B7D21F67}"/>
              </a:ext>
            </a:extLst>
          </p:cNvPr>
          <p:cNvGrpSpPr>
            <a:grpSpLocks/>
          </p:cNvGrpSpPr>
          <p:nvPr/>
        </p:nvGrpSpPr>
        <p:grpSpPr bwMode="auto">
          <a:xfrm>
            <a:off x="9262478" y="3682177"/>
            <a:ext cx="1152525" cy="572691"/>
            <a:chOff x="-127513" y="4113647"/>
            <a:chExt cx="1538288" cy="763587"/>
          </a:xfrm>
        </p:grpSpPr>
        <p:pic>
          <p:nvPicPr>
            <p:cNvPr id="27" name="Picture 23">
              <a:extLst>
                <a:ext uri="{FF2B5EF4-FFF2-40B4-BE49-F238E27FC236}">
                  <a16:creationId xmlns:a16="http://schemas.microsoft.com/office/drawing/2014/main" id="{823B60A4-0259-1664-B106-E62D92F3419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27513" y="4113647"/>
              <a:ext cx="153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4">
              <a:extLst>
                <a:ext uri="{FF2B5EF4-FFF2-40B4-BE49-F238E27FC236}">
                  <a16:creationId xmlns:a16="http://schemas.microsoft.com/office/drawing/2014/main" id="{DD902E1C-C9CA-61EB-6637-3A55F98B641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365" y="4470834"/>
              <a:ext cx="10795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 name="Picture 10" descr="Ministry of Defence – Medium">
            <a:extLst>
              <a:ext uri="{FF2B5EF4-FFF2-40B4-BE49-F238E27FC236}">
                <a16:creationId xmlns:a16="http://schemas.microsoft.com/office/drawing/2014/main" id="{A1B359C7-F758-976B-D8AB-CA84D8FEF65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20488" y="3674394"/>
            <a:ext cx="897482" cy="36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7">
            <a:extLst>
              <a:ext uri="{FF2B5EF4-FFF2-40B4-BE49-F238E27FC236}">
                <a16:creationId xmlns:a16="http://schemas.microsoft.com/office/drawing/2014/main" id="{555E81B8-B845-E2C3-4178-CEA73BD3AF0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248236" y="4089191"/>
            <a:ext cx="509696" cy="58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20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6E732-E299-3BF1-C377-4667DE3A90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BF1D49-C7E6-08E3-6A9B-DD124BF21D80}"/>
              </a:ext>
            </a:extLst>
          </p:cNvPr>
          <p:cNvSpPr>
            <a:spLocks noGrp="1"/>
          </p:cNvSpPr>
          <p:nvPr>
            <p:ph type="ctrTitle"/>
          </p:nvPr>
        </p:nvSpPr>
        <p:spPr>
          <a:xfrm>
            <a:off x="466436" y="117195"/>
            <a:ext cx="7745506" cy="390805"/>
          </a:xfrm>
        </p:spPr>
        <p:txBody>
          <a:bodyPr>
            <a:normAutofit fontScale="90000"/>
          </a:bodyPr>
          <a:lstStyle/>
          <a:p>
            <a:r>
              <a:rPr lang="en-GB" dirty="0"/>
              <a:t>Statutory duties</a:t>
            </a:r>
            <a:br>
              <a:rPr lang="en-GB" dirty="0"/>
            </a:b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 </a:t>
            </a:r>
            <a:r>
              <a:rPr lang="en-GB" sz="2200" dirty="0">
                <a:solidFill>
                  <a:schemeClr val="tx1"/>
                </a:solidFill>
                <a:latin typeface="Arial" panose="020B0604020202020204" pitchFamily="34" charset="0"/>
                <a:cs typeface="Arial" panose="020B0604020202020204" pitchFamily="34" charset="0"/>
              </a:rPr>
              <a:t>assess the risk of emergencies occurring and use this to inform contingency planning</a:t>
            </a:r>
            <a:br>
              <a:rPr lang="en-GB" sz="2200" dirty="0">
                <a:solidFill>
                  <a:schemeClr val="tx1"/>
                </a:solidFill>
                <a:latin typeface="Arial" panose="020B0604020202020204" pitchFamily="34" charset="0"/>
                <a:cs typeface="Arial" panose="020B0604020202020204" pitchFamily="34" charset="0"/>
              </a:rPr>
            </a:b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 • put in place emergency plans</a:t>
            </a:r>
            <a:br>
              <a:rPr lang="en-GB" sz="2200" dirty="0">
                <a:solidFill>
                  <a:schemeClr val="tx1"/>
                </a:solidFill>
                <a:latin typeface="Arial" panose="020B0604020202020204" pitchFamily="34" charset="0"/>
                <a:cs typeface="Arial" panose="020B0604020202020204" pitchFamily="34" charset="0"/>
              </a:rPr>
            </a:b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 • put in place business continuity management arrangements</a:t>
            </a:r>
            <a:br>
              <a:rPr lang="en-GB" sz="2200" dirty="0">
                <a:solidFill>
                  <a:schemeClr val="tx1"/>
                </a:solidFill>
                <a:latin typeface="Arial" panose="020B0604020202020204" pitchFamily="34" charset="0"/>
                <a:cs typeface="Arial" panose="020B0604020202020204" pitchFamily="34" charset="0"/>
              </a:rPr>
            </a:b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 • put communications arrangements in place to make information available to the public about civil protection matters and maintain arrangements to warn, inform and advise the public in the event of an emergency</a:t>
            </a:r>
            <a:br>
              <a:rPr lang="en-GB" sz="2200" dirty="0">
                <a:solidFill>
                  <a:schemeClr val="tx1"/>
                </a:solidFill>
                <a:latin typeface="Arial" panose="020B0604020202020204" pitchFamily="34" charset="0"/>
                <a:cs typeface="Arial" panose="020B0604020202020204" pitchFamily="34" charset="0"/>
              </a:rPr>
            </a:b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 • share information with other local responders to enhance coordination</a:t>
            </a:r>
            <a:br>
              <a:rPr lang="en-GB" sz="2200" dirty="0">
                <a:solidFill>
                  <a:schemeClr val="tx1"/>
                </a:solidFill>
                <a:latin typeface="Arial" panose="020B0604020202020204" pitchFamily="34" charset="0"/>
                <a:cs typeface="Arial" panose="020B0604020202020204" pitchFamily="34" charset="0"/>
              </a:rPr>
            </a:b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 • cooperate with other local responders to enhance coordination and efficiency</a:t>
            </a:r>
            <a:br>
              <a:rPr lang="en-GB" sz="2200" dirty="0">
                <a:solidFill>
                  <a:schemeClr val="tx1"/>
                </a:solidFill>
                <a:latin typeface="Arial" panose="020B0604020202020204" pitchFamily="34" charset="0"/>
                <a:cs typeface="Arial" panose="020B0604020202020204" pitchFamily="34" charset="0"/>
              </a:rPr>
            </a:br>
            <a:br>
              <a:rPr lang="en-GB" sz="2200" dirty="0">
                <a:solidFill>
                  <a:schemeClr val="tx1"/>
                </a:solidFill>
                <a:latin typeface="Arial" panose="020B0604020202020204" pitchFamily="34" charset="0"/>
                <a:cs typeface="Arial" panose="020B0604020202020204" pitchFamily="34" charset="0"/>
              </a:rPr>
            </a:br>
            <a:r>
              <a:rPr lang="en-GB" sz="2200" dirty="0">
                <a:solidFill>
                  <a:schemeClr val="tx1"/>
                </a:solidFill>
                <a:latin typeface="Arial" panose="020B0604020202020204" pitchFamily="34" charset="0"/>
                <a:cs typeface="Arial" panose="020B0604020202020204" pitchFamily="34" charset="0"/>
              </a:rPr>
              <a:t> • provide advice and assistance to businesses and voluntary organisations about business continuity management (local authorities only)</a:t>
            </a:r>
          </a:p>
        </p:txBody>
      </p:sp>
    </p:spTree>
    <p:extLst>
      <p:ext uri="{BB962C8B-B14F-4D97-AF65-F5344CB8AC3E}">
        <p14:creationId xmlns:p14="http://schemas.microsoft.com/office/powerpoint/2010/main" val="315732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4AC39-9E4E-B6AA-0D9E-FDAA2DD9A9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9F8BE6-B9D0-A3C0-D3CA-F95B3B1A01FC}"/>
              </a:ext>
            </a:extLst>
          </p:cNvPr>
          <p:cNvSpPr>
            <a:spLocks noGrp="1"/>
          </p:cNvSpPr>
          <p:nvPr>
            <p:ph type="ctrTitle"/>
          </p:nvPr>
        </p:nvSpPr>
        <p:spPr>
          <a:xfrm>
            <a:off x="457200" y="311159"/>
            <a:ext cx="7745506" cy="608946"/>
          </a:xfrm>
        </p:spPr>
        <p:txBody>
          <a:bodyPr>
            <a:normAutofit fontScale="90000"/>
          </a:bodyPr>
          <a:lstStyle/>
          <a:p>
            <a:pPr>
              <a:lnSpc>
                <a:spcPct val="107000"/>
              </a:lnSpc>
              <a:spcAft>
                <a:spcPts val="800"/>
              </a:spcAft>
              <a:buNone/>
            </a:pPr>
            <a:r>
              <a:rPr lang="en-GB" sz="2800" dirty="0"/>
              <a:t>What is a major incident?</a:t>
            </a:r>
            <a:br>
              <a:rPr lang="en-GB" sz="2800" dirty="0"/>
            </a:br>
            <a:br>
              <a:rPr lang="en-GB" sz="2800" dirty="0"/>
            </a:b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Civil Contingencies Act 2004 defines a Major Incident as any Emergency that requires the implementation of </a:t>
            </a:r>
            <a:r>
              <a:rPr lang="en-GB" sz="22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special arrangements</a:t>
            </a: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by one or more emergency responders and meets one of the following two criteria:</a:t>
            </a:r>
            <a:br>
              <a:rPr lang="en-GB" sz="2200" kern="100" dirty="0">
                <a:effectLst/>
                <a:latin typeface="Arial" panose="020B0604020202020204" pitchFamily="34" charset="0"/>
                <a:ea typeface="Aptos" panose="020B0004020202020204" pitchFamily="34" charset="0"/>
                <a:cs typeface="Arial" panose="020B0604020202020204" pitchFamily="34" charset="0"/>
              </a:rPr>
            </a:br>
            <a:br>
              <a:rPr lang="en-GB" sz="2200" kern="100" dirty="0">
                <a:effectLst/>
                <a:latin typeface="Arial" panose="020B0604020202020204" pitchFamily="34" charset="0"/>
                <a:ea typeface="Aptos" panose="020B0004020202020204" pitchFamily="34" charset="0"/>
                <a:cs typeface="Arial" panose="020B0604020202020204" pitchFamily="34" charset="0"/>
              </a:rPr>
            </a:br>
            <a:r>
              <a:rPr lang="en-GB" sz="2200" kern="100" dirty="0">
                <a:effectLst/>
                <a:latin typeface="Arial" panose="020B0604020202020204" pitchFamily="34" charset="0"/>
                <a:ea typeface="Aptos" panose="020B0004020202020204" pitchFamily="34" charset="0"/>
                <a:cs typeface="Arial" panose="020B0604020202020204" pitchFamily="34" charset="0"/>
              </a:rPr>
              <a:t>1)</a:t>
            </a: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emergency is likely to seriously obstruct the organisation in the performance of its functions, or</a:t>
            </a:r>
            <a:br>
              <a:rPr lang="en-GB" sz="2200" kern="100" dirty="0">
                <a:effectLst/>
                <a:latin typeface="Arial" panose="020B0604020202020204" pitchFamily="34" charset="0"/>
                <a:ea typeface="Aptos" panose="020B0004020202020204" pitchFamily="34" charset="0"/>
                <a:cs typeface="Arial" panose="020B0604020202020204" pitchFamily="34" charset="0"/>
              </a:rPr>
            </a:br>
            <a:br>
              <a:rPr lang="en-GB" sz="2200" kern="100" dirty="0">
                <a:effectLst/>
                <a:latin typeface="Arial" panose="020B0604020202020204" pitchFamily="34" charset="0"/>
                <a:ea typeface="Aptos" panose="020B0004020202020204" pitchFamily="34" charset="0"/>
                <a:cs typeface="Arial" panose="020B0604020202020204" pitchFamily="34" charset="0"/>
              </a:rPr>
            </a:br>
            <a:r>
              <a:rPr lang="en-GB" sz="2200" kern="100" dirty="0">
                <a:effectLst/>
                <a:latin typeface="Arial" panose="020B0604020202020204" pitchFamily="34" charset="0"/>
                <a:ea typeface="Aptos" panose="020B0004020202020204" pitchFamily="34" charset="0"/>
                <a:cs typeface="Arial" panose="020B0604020202020204" pitchFamily="34" charset="0"/>
              </a:rPr>
              <a:t>2) </a:t>
            </a: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It is likely that the organisation;</a:t>
            </a:r>
            <a:br>
              <a:rPr lang="en-GB" sz="2200" kern="100" dirty="0">
                <a:effectLst/>
                <a:latin typeface="Arial" panose="020B0604020202020204" pitchFamily="34" charset="0"/>
                <a:ea typeface="Aptos" panose="020B0004020202020204" pitchFamily="34" charset="0"/>
                <a:cs typeface="Arial" panose="020B0604020202020204" pitchFamily="34" charset="0"/>
              </a:rPr>
            </a:br>
            <a:r>
              <a:rPr lang="en-GB" sz="2200" kern="100" dirty="0">
                <a:effectLst/>
                <a:latin typeface="Arial" panose="020B0604020202020204" pitchFamily="34" charset="0"/>
                <a:ea typeface="Aptos" panose="020B0004020202020204" pitchFamily="34" charset="0"/>
                <a:cs typeface="Arial" panose="020B0604020202020204" pitchFamily="34" charset="0"/>
              </a:rPr>
              <a:t>- </a:t>
            </a: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would consider it necessary or desirable to take action to prevent the emergency, to reduce, control or mitigate its effects or otherwise in connection with it and</a:t>
            </a:r>
            <a:br>
              <a:rPr lang="en-GB" sz="2200" kern="100" dirty="0">
                <a:effectLst/>
                <a:latin typeface="Arial" panose="020B0604020202020204" pitchFamily="34" charset="0"/>
                <a:ea typeface="Aptos" panose="020B0004020202020204" pitchFamily="34" charset="0"/>
                <a:cs typeface="Arial" panose="020B0604020202020204" pitchFamily="34" charset="0"/>
              </a:rPr>
            </a:br>
            <a:r>
              <a:rPr lang="en-GB" sz="2200" kern="100" dirty="0">
                <a:effectLst/>
                <a:latin typeface="Arial" panose="020B0604020202020204" pitchFamily="34" charset="0"/>
                <a:ea typeface="Aptos" panose="020B0004020202020204" pitchFamily="34" charset="0"/>
                <a:cs typeface="Arial" panose="020B0604020202020204" pitchFamily="34" charset="0"/>
              </a:rPr>
              <a:t>- </a:t>
            </a: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would be unable to take that action without changing the deployment of resources or acquiring additional resources.</a:t>
            </a:r>
            <a:br>
              <a:rPr lang="en-GB" sz="2200" kern="100" dirty="0">
                <a:effectLst/>
                <a:latin typeface="Aptos" panose="020B0004020202020204" pitchFamily="34" charset="0"/>
                <a:ea typeface="Aptos" panose="020B0004020202020204" pitchFamily="34" charset="0"/>
                <a:cs typeface="Times New Roman" panose="02020603050405020304" pitchFamily="18" charset="0"/>
              </a:rPr>
            </a:br>
            <a:endParaRPr lang="en-GB" sz="2200" dirty="0"/>
          </a:p>
        </p:txBody>
      </p:sp>
    </p:spTree>
    <p:extLst>
      <p:ext uri="{BB962C8B-B14F-4D97-AF65-F5344CB8AC3E}">
        <p14:creationId xmlns:p14="http://schemas.microsoft.com/office/powerpoint/2010/main" val="3313336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D7E17-589C-3345-2CC0-7B872706C0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74449F-1B2E-C0AF-1837-8343AC8675F6}"/>
              </a:ext>
            </a:extLst>
          </p:cNvPr>
          <p:cNvSpPr>
            <a:spLocks noGrp="1"/>
          </p:cNvSpPr>
          <p:nvPr>
            <p:ph type="ctrTitle"/>
          </p:nvPr>
        </p:nvSpPr>
        <p:spPr>
          <a:xfrm>
            <a:off x="332509" y="304800"/>
            <a:ext cx="7745506" cy="608946"/>
          </a:xfrm>
        </p:spPr>
        <p:txBody>
          <a:bodyPr>
            <a:normAutofit fontScale="90000"/>
          </a:bodyPr>
          <a:lstStyle/>
          <a:p>
            <a:pPr marL="342900" lvl="0" indent="-342900">
              <a:lnSpc>
                <a:spcPct val="107000"/>
              </a:lnSpc>
              <a:spcAft>
                <a:spcPts val="800"/>
              </a:spcAft>
              <a:buSzPts val="1000"/>
              <a:buFont typeface="Wingdings" panose="05000000000000000000" pitchFamily="2" charset="2"/>
              <a:buChar char=""/>
              <a:tabLst>
                <a:tab pos="457200" algn="l"/>
              </a:tabLst>
            </a:pPr>
            <a:r>
              <a:rPr lang="en-GB" sz="2800" kern="0" dirty="0">
                <a:solidFill>
                  <a:schemeClr val="accent5">
                    <a:lumMod val="75000"/>
                  </a:schemeClr>
                </a:solidFill>
                <a:effectLst/>
                <a:ea typeface="Times New Roman" panose="02020603050405020304" pitchFamily="18" charset="0"/>
                <a:cs typeface="Times New Roman" panose="02020603050405020304" pitchFamily="18" charset="0"/>
              </a:rPr>
              <a:t>A major incident may require the:</a:t>
            </a:r>
            <a:br>
              <a:rPr lang="en-GB" sz="2700" kern="0" dirty="0">
                <a:solidFill>
                  <a:schemeClr val="accent5">
                    <a:lumMod val="75000"/>
                  </a:schemeClr>
                </a:solidFill>
                <a:effectLst/>
                <a:ea typeface="Times New Roman" panose="02020603050405020304" pitchFamily="18" charset="0"/>
                <a:cs typeface="Times New Roman" panose="02020603050405020304" pitchFamily="18" charset="0"/>
              </a:rPr>
            </a:br>
            <a:br>
              <a:rPr lang="en-GB" sz="2700" kern="0" dirty="0">
                <a:solidFill>
                  <a:schemeClr val="accent5">
                    <a:lumMod val="75000"/>
                  </a:schemeClr>
                </a:solidFill>
                <a:effectLst/>
                <a:ea typeface="Times New Roman" panose="02020603050405020304" pitchFamily="18" charset="0"/>
                <a:cs typeface="Times New Roman" panose="02020603050405020304" pitchFamily="18" charset="0"/>
              </a:rPr>
            </a:b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r>
              <a:rPr lang="en-GB" sz="2200" kern="100" dirty="0">
                <a:effectLst/>
                <a:latin typeface="Arial" panose="020B0604020202020204" pitchFamily="34" charset="0"/>
                <a:ea typeface="Aptos" panose="020B0004020202020204" pitchFamily="34" charset="0"/>
                <a:cs typeface="Arial" panose="020B0604020202020204" pitchFamily="34" charset="0"/>
              </a:rPr>
              <a:t>- </a:t>
            </a: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initial treatment, rescue and transport of a large number of casualties.</a:t>
            </a:r>
            <a:b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GB" sz="22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br>
            <a:r>
              <a:rPr lang="en-GB" sz="22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handling of a large number of enquiries likely to be generated both from the public and the news media usually to the Police.</a:t>
            </a:r>
            <a:b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GB" sz="22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br>
            <a:r>
              <a:rPr lang="en-GB" sz="22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large-scale deployment of the combined resources of the Emergency Services.</a:t>
            </a:r>
            <a:b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en-GB" sz="22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br>
            <a:r>
              <a:rPr lang="en-GB" sz="2200" kern="10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GB" sz="22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mobilisation and organisation of the Emergency Services and supporting organisations, e.g. Local Authority, to cater for the threat of death, serious injury or homelessness to a large number of people.</a:t>
            </a:r>
            <a:b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3370006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8CDB1-0BB2-1803-4971-829D1B239B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41ABFA-D075-05D1-700A-7788062347D9}"/>
              </a:ext>
            </a:extLst>
          </p:cNvPr>
          <p:cNvSpPr>
            <a:spLocks noGrp="1"/>
          </p:cNvSpPr>
          <p:nvPr>
            <p:ph type="ctrTitle"/>
          </p:nvPr>
        </p:nvSpPr>
        <p:spPr/>
        <p:txBody>
          <a:bodyPr>
            <a:normAutofit fontScale="90000"/>
          </a:bodyPr>
          <a:lstStyle/>
          <a:p>
            <a:pPr algn="ctr"/>
            <a:r>
              <a:rPr lang="en-GB" dirty="0"/>
              <a:t>Why is emergency planning crucial for schools?</a:t>
            </a:r>
            <a:br>
              <a:rPr lang="en-GB" dirty="0"/>
            </a:br>
            <a:br>
              <a:rPr lang="en-GB" dirty="0"/>
            </a:br>
            <a:r>
              <a:rPr lang="en-GB" sz="2700" b="1" dirty="0">
                <a:latin typeface="Arial" panose="020B0604020202020204" pitchFamily="34" charset="0"/>
                <a:cs typeface="Arial" panose="020B0604020202020204" pitchFamily="34" charset="0"/>
              </a:rPr>
              <a:t>- It protects pupils and staff</a:t>
            </a:r>
            <a:br>
              <a:rPr lang="en-GB" dirty="0"/>
            </a:br>
            <a:r>
              <a:rPr lang="en-GB" dirty="0"/>
              <a:t>  </a:t>
            </a:r>
            <a:r>
              <a:rPr lang="en-GB" sz="2000" dirty="0">
                <a:solidFill>
                  <a:schemeClr val="tx1"/>
                </a:solidFill>
                <a:latin typeface="Arial" panose="020B0604020202020204" pitchFamily="34" charset="0"/>
                <a:cs typeface="Arial" panose="020B0604020202020204" pitchFamily="34" charset="0"/>
              </a:rPr>
              <a:t>Ensures the safety of everyone during emergencies</a:t>
            </a:r>
            <a:br>
              <a:rPr lang="en-GB" dirty="0"/>
            </a:br>
            <a:br>
              <a:rPr lang="en-GB" dirty="0"/>
            </a:br>
            <a:r>
              <a:rPr lang="en-GB" dirty="0"/>
              <a:t>- </a:t>
            </a:r>
            <a:r>
              <a:rPr lang="en-GB" sz="2700" b="1" dirty="0">
                <a:latin typeface="Arial" panose="020B0604020202020204" pitchFamily="34" charset="0"/>
                <a:cs typeface="Arial" panose="020B0604020202020204" pitchFamily="34" charset="0"/>
              </a:rPr>
              <a:t>Minimises disruption</a:t>
            </a:r>
            <a:br>
              <a:rPr lang="en-GB" dirty="0"/>
            </a:br>
            <a:r>
              <a:rPr lang="en-GB" sz="2000" dirty="0">
                <a:solidFill>
                  <a:schemeClr val="tx1"/>
                </a:solidFill>
                <a:latin typeface="Arial" panose="020B0604020202020204" pitchFamily="34" charset="0"/>
                <a:cs typeface="Arial" panose="020B0604020202020204" pitchFamily="34" charset="0"/>
              </a:rPr>
              <a:t>Reduces downtime and chaos in schools</a:t>
            </a:r>
            <a:br>
              <a:rPr lang="en-GB" sz="2000" dirty="0">
                <a:solidFill>
                  <a:schemeClr val="tx1"/>
                </a:solidFill>
                <a:latin typeface="Arial" panose="020B0604020202020204" pitchFamily="34" charset="0"/>
                <a:cs typeface="Arial" panose="020B0604020202020204" pitchFamily="34" charset="0"/>
              </a:rPr>
            </a:br>
            <a:br>
              <a:rPr lang="en-GB" dirty="0"/>
            </a:br>
            <a:r>
              <a:rPr lang="en-GB" dirty="0"/>
              <a:t>- </a:t>
            </a:r>
            <a:r>
              <a:rPr lang="en-GB" sz="2700" b="1" dirty="0">
                <a:latin typeface="Arial" panose="020B0604020202020204" pitchFamily="34" charset="0"/>
                <a:cs typeface="Arial" panose="020B0604020202020204" pitchFamily="34" charset="0"/>
              </a:rPr>
              <a:t>Legal and regulatory requirements</a:t>
            </a:r>
            <a:br>
              <a:rPr lang="en-GB" sz="2700" b="1" dirty="0">
                <a:latin typeface="Arial" panose="020B0604020202020204" pitchFamily="34" charset="0"/>
                <a:cs typeface="Arial" panose="020B0604020202020204" pitchFamily="34" charset="0"/>
              </a:rPr>
            </a:br>
            <a:r>
              <a:rPr lang="en-GB" sz="2000" b="0" i="0" u="none" strike="noStrike" dirty="0">
                <a:solidFill>
                  <a:srgbClr val="000000"/>
                </a:solidFill>
                <a:effectLst/>
                <a:latin typeface="Arial" panose="020B0604020202020204" pitchFamily="34" charset="0"/>
                <a:cs typeface="Arial" panose="020B0604020202020204" pitchFamily="34" charset="0"/>
              </a:rPr>
              <a:t>(e.g., Health and Safety, Ofsted, local authority requirements)</a:t>
            </a:r>
            <a:br>
              <a:rPr lang="en-GB" sz="2000" b="1" dirty="0">
                <a:latin typeface="Arial" panose="020B0604020202020204" pitchFamily="34" charset="0"/>
                <a:cs typeface="Arial" panose="020B0604020202020204" pitchFamily="34" charset="0"/>
              </a:rPr>
            </a:br>
            <a:br>
              <a:rPr lang="en-GB" sz="2000" b="1" dirty="0">
                <a:latin typeface="Arial" panose="020B0604020202020204" pitchFamily="34" charset="0"/>
                <a:cs typeface="Arial" panose="020B0604020202020204" pitchFamily="34" charset="0"/>
              </a:rPr>
            </a:br>
            <a:r>
              <a:rPr lang="en-GB" sz="2700" b="1" dirty="0">
                <a:latin typeface="Arial" panose="020B0604020202020204" pitchFamily="34" charset="0"/>
                <a:cs typeface="Arial" panose="020B0604020202020204" pitchFamily="34" charset="0"/>
              </a:rPr>
              <a:t>- Community confidence</a:t>
            </a:r>
            <a:br>
              <a:rPr lang="en-GB" dirty="0"/>
            </a:br>
            <a:r>
              <a:rPr lang="en-GB" sz="2000" b="0" i="0" dirty="0">
                <a:solidFill>
                  <a:srgbClr val="000000"/>
                </a:solidFill>
                <a:effectLst/>
                <a:latin typeface="Arial" panose="020B0604020202020204" pitchFamily="34" charset="0"/>
                <a:cs typeface="Arial" panose="020B0604020202020204" pitchFamily="34" charset="0"/>
              </a:rPr>
              <a:t>Demonstrates that the school is prepared for emergencies, fostering trust with parents and the community.</a:t>
            </a:r>
            <a:br>
              <a:rPr lang="en-GB" sz="2000" dirty="0">
                <a:latin typeface="Arial" panose="020B0604020202020204" pitchFamily="34" charset="0"/>
                <a:cs typeface="Arial" panose="020B0604020202020204" pitchFamily="34" charset="0"/>
              </a:rPr>
            </a:br>
            <a:br>
              <a:rPr lang="en-GB" dirty="0"/>
            </a:br>
            <a:r>
              <a:rPr lang="en-GB" dirty="0"/>
              <a:t>   </a:t>
            </a:r>
            <a:br>
              <a:rPr lang="en-GB" dirty="0"/>
            </a:br>
            <a:r>
              <a:rPr lang="en-GB" dirty="0"/>
              <a:t>  </a:t>
            </a:r>
            <a:br>
              <a:rPr lang="en-GB" dirty="0"/>
            </a:br>
            <a:endParaRPr lang="en-GB" dirty="0"/>
          </a:p>
        </p:txBody>
      </p:sp>
    </p:spTree>
    <p:extLst>
      <p:ext uri="{BB962C8B-B14F-4D97-AF65-F5344CB8AC3E}">
        <p14:creationId xmlns:p14="http://schemas.microsoft.com/office/powerpoint/2010/main" val="2898926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C1125-E630-9EE0-774D-1662D384907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622EED-6146-C553-C541-B99DC7BA319D}"/>
              </a:ext>
            </a:extLst>
          </p:cNvPr>
          <p:cNvSpPr>
            <a:spLocks noGrp="1"/>
          </p:cNvSpPr>
          <p:nvPr>
            <p:ph type="ctrTitle"/>
          </p:nvPr>
        </p:nvSpPr>
        <p:spPr/>
        <p:txBody>
          <a:bodyPr>
            <a:normAutofit fontScale="90000"/>
          </a:bodyPr>
          <a:lstStyle/>
          <a:p>
            <a:pPr algn="ctr"/>
            <a:r>
              <a:rPr lang="en-GB" dirty="0"/>
              <a:t>Types of emergencies that could affect schools</a:t>
            </a:r>
            <a:br>
              <a:rPr lang="en-GB" dirty="0"/>
            </a:br>
            <a:br>
              <a:rPr lang="en-GB" dirty="0"/>
            </a:br>
            <a:endParaRPr lang="en-GB" dirty="0"/>
          </a:p>
        </p:txBody>
      </p:sp>
      <p:pic>
        <p:nvPicPr>
          <p:cNvPr id="2" name="Picture 1" descr="Leicester Snow Leicester, Leicestershire, UK 24th Jan 2021 UK Weather Snow  Cars struggle along the A6">
            <a:extLst>
              <a:ext uri="{FF2B5EF4-FFF2-40B4-BE49-F238E27FC236}">
                <a16:creationId xmlns:a16="http://schemas.microsoft.com/office/drawing/2014/main" id="{D11FB703-2A94-D5A4-F362-A127B0F93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051" y="1598975"/>
            <a:ext cx="2409149" cy="1996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8842D8-DC59-8EA6-26FA-3EB299AA437D}"/>
              </a:ext>
            </a:extLst>
          </p:cNvPr>
          <p:cNvPicPr>
            <a:picLocks noChangeAspect="1"/>
          </p:cNvPicPr>
          <p:nvPr/>
        </p:nvPicPr>
        <p:blipFill>
          <a:blip r:embed="rId3"/>
          <a:stretch>
            <a:fillRect/>
          </a:stretch>
        </p:blipFill>
        <p:spPr>
          <a:xfrm>
            <a:off x="3545057" y="1598975"/>
            <a:ext cx="2437582" cy="1996540"/>
          </a:xfrm>
          <a:prstGeom prst="rect">
            <a:avLst/>
          </a:prstGeom>
        </p:spPr>
      </p:pic>
      <p:pic>
        <p:nvPicPr>
          <p:cNvPr id="1026" name="Picture 2" descr="Mitigating Knife Attacks Against Groups ...">
            <a:extLst>
              <a:ext uri="{FF2B5EF4-FFF2-40B4-BE49-F238E27FC236}">
                <a16:creationId xmlns:a16="http://schemas.microsoft.com/office/drawing/2014/main" id="{480DF624-070A-B48B-F59F-42FA51F489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5057" y="3829571"/>
            <a:ext cx="2550943" cy="1989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yle College: Fire at former school ...">
            <a:extLst>
              <a:ext uri="{FF2B5EF4-FFF2-40B4-BE49-F238E27FC236}">
                <a16:creationId xmlns:a16="http://schemas.microsoft.com/office/drawing/2014/main" id="{DD6808F6-B0FE-5FFF-C03F-26D75D2B3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5971" y="1506605"/>
            <a:ext cx="2391541" cy="20121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es COVID-19 impact the brain?">
            <a:extLst>
              <a:ext uri="{FF2B5EF4-FFF2-40B4-BE49-F238E27FC236}">
                <a16:creationId xmlns:a16="http://schemas.microsoft.com/office/drawing/2014/main" id="{C4B45149-BE5C-904C-EC2A-CAF8A7C9B2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9845" y="3905771"/>
            <a:ext cx="2761081" cy="19134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AN: Part of school building ...">
            <a:extLst>
              <a:ext uri="{FF2B5EF4-FFF2-40B4-BE49-F238E27FC236}">
                <a16:creationId xmlns:a16="http://schemas.microsoft.com/office/drawing/2014/main" id="{7219743C-7883-079C-EA54-D208AAD318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626847"/>
            <a:ext cx="2726610" cy="18918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15 Types of Cyber Attack | Human Focus">
            <a:extLst>
              <a:ext uri="{FF2B5EF4-FFF2-40B4-BE49-F238E27FC236}">
                <a16:creationId xmlns:a16="http://schemas.microsoft.com/office/drawing/2014/main" id="{871A5720-5924-B845-81F8-DF6E3DCE42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3235" y="3829571"/>
            <a:ext cx="2726610" cy="20121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UK Urban Flooding - Why is it happening?">
            <a:extLst>
              <a:ext uri="{FF2B5EF4-FFF2-40B4-BE49-F238E27FC236}">
                <a16:creationId xmlns:a16="http://schemas.microsoft.com/office/drawing/2014/main" id="{02DBA84D-5D97-70EA-F513-8F7608178D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0934" y="3829571"/>
            <a:ext cx="2550943" cy="201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129306"/>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bd2a41-4bde-482e-9ab9-7edea6d2ebe6">
      <Terms xmlns="http://schemas.microsoft.com/office/infopath/2007/PartnerControls"/>
    </lcf76f155ced4ddcb4097134ff3c332f>
    <TaxCatchAll xmlns="f0602087-12d3-4876-8be0-7af9afdcc8e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686C7E493912439F4E10E053C5DCBA" ma:contentTypeVersion="18" ma:contentTypeDescription="Create a new document." ma:contentTypeScope="" ma:versionID="fb5e13749978c39bdfa65ba71dafb1b8">
  <xsd:schema xmlns:xsd="http://www.w3.org/2001/XMLSchema" xmlns:xs="http://www.w3.org/2001/XMLSchema" xmlns:p="http://schemas.microsoft.com/office/2006/metadata/properties" xmlns:ns2="4fbd2a41-4bde-482e-9ab9-7edea6d2ebe6" xmlns:ns3="f0602087-12d3-4876-8be0-7af9afdcc8e3" targetNamespace="http://schemas.microsoft.com/office/2006/metadata/properties" ma:root="true" ma:fieldsID="4a853a4da6115094c1f35fe4958d8e32" ns2:_="" ns3:_="">
    <xsd:import namespace="4fbd2a41-4bde-482e-9ab9-7edea6d2ebe6"/>
    <xsd:import namespace="f0602087-12d3-4876-8be0-7af9afdcc8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bd2a41-4bde-482e-9ab9-7edea6d2e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bd49725-1e10-42c2-9fcb-69b21a91e8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02087-12d3-4876-8be0-7af9afdcc8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a4a6ab7-8bb5-4484-80a3-c0561d2e8bed}" ma:internalName="TaxCatchAll" ma:showField="CatchAllData" ma:web="f0602087-12d3-4876-8be0-7af9afdcc8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F5E286-97FE-4BF5-A8DB-18BC6EBFE22B}">
  <ds:schemaRefs>
    <ds:schemaRef ds:uri="http://schemas.microsoft.com/sharepoint/v3/contenttype/forms"/>
  </ds:schemaRefs>
</ds:datastoreItem>
</file>

<file path=customXml/itemProps2.xml><?xml version="1.0" encoding="utf-8"?>
<ds:datastoreItem xmlns:ds="http://schemas.openxmlformats.org/officeDocument/2006/customXml" ds:itemID="{F64B9306-6DFC-4B4B-A749-94A968AAF76B}">
  <ds:schemaRefs>
    <ds:schemaRef ds:uri="http://schemas.microsoft.com/office/2006/metadata/properties"/>
    <ds:schemaRef ds:uri="http://schemas.microsoft.com/office/infopath/2007/PartnerControls"/>
    <ds:schemaRef ds:uri="71c48828-8304-49fe-b9b1-3ab4e7481882"/>
    <ds:schemaRef ds:uri="879cc30a-4158-49c5-9cb2-e61862cf406e"/>
  </ds:schemaRefs>
</ds:datastoreItem>
</file>

<file path=customXml/itemProps3.xml><?xml version="1.0" encoding="utf-8"?>
<ds:datastoreItem xmlns:ds="http://schemas.openxmlformats.org/officeDocument/2006/customXml" ds:itemID="{2488FB01-290B-4D14-9EB0-888DEE0F96FF}"/>
</file>

<file path=docProps/app.xml><?xml version="1.0" encoding="utf-8"?>
<Properties xmlns="http://schemas.openxmlformats.org/officeDocument/2006/extended-properties" xmlns:vt="http://schemas.openxmlformats.org/officeDocument/2006/docPropsVTypes">
  <TotalTime>490</TotalTime>
  <Words>2132</Words>
  <Application>Microsoft Office PowerPoint</Application>
  <PresentationFormat>Widescreen</PresentationFormat>
  <Paragraphs>53</Paragraphs>
  <Slides>21</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Aptos</vt:lpstr>
      <vt:lpstr>Arial</vt:lpstr>
      <vt:lpstr>Arial Black</vt:lpstr>
      <vt:lpstr>HelveticaNeueLT Pro 55 Roman</vt:lpstr>
      <vt:lpstr>Times New Roman</vt:lpstr>
      <vt:lpstr>Wingdings</vt:lpstr>
      <vt:lpstr>3_Custom Design</vt:lpstr>
      <vt:lpstr>Custom Design</vt:lpstr>
      <vt:lpstr>1_Custom Design</vt:lpstr>
      <vt:lpstr>2_Custom Design</vt:lpstr>
      <vt:lpstr>Emergency planning for Schools  June 2025 Andrea Gardner</vt:lpstr>
      <vt:lpstr>Aim:  To assist learning establishments with the tools to prepare for, respond to, and recover from an emergency  Objectives:  - to understand the Civil Contingencies Act and the statutory duties of Category 1 responders - to develop knowledge on types of incidents and potential impacts to schools - to have an awareness of the steps for preparedness - to be able to respond to, and recover from an emergency using the information shared</vt:lpstr>
      <vt:lpstr>What is an emergency?  An event or situation which threatens serious damage to human welfare; An event or situation which threatens serious damage to the environment; or War, or terrorism, which threatens serious damage to security. Civil Contingencies Act 2024  What is an emergency planning?  Emergency planning is the process by which risks are identified, and planning is put in place to prevent emergencies occurring where possible, or to reduce, control and mitigate the effects should it happen </vt:lpstr>
      <vt:lpstr>The Civil Contingencies Act 2024  The Civil Contingencies Act 2004 places a legal duty on the council to plan for and respond to major emergencies along with other Category 1 Responders.   These include other Local Authorities, Police Forces; British Transport Police; Fire Authorities; Ambulance Services; Maritime and Coastguard Agency; NHS England; NHS Integrated Care Boards; UK Health Security Agency and the Environment Agency. </vt:lpstr>
      <vt:lpstr>Statutory duties  • assess the risk of emergencies occurring and use this to inform contingency planning   • put in place emergency plans   • put in place business continuity management arrangements   • put communications arrangements in place to make information available to the public about civil protection matters and maintain arrangements to warn, inform and advise the public in the event of an emergency   • share information with other local responders to enhance coordination   • cooperate with other local responders to enhance coordination and efficiency   • provide advice and assistance to businesses and voluntary organisations about business continuity management (local authorities only)</vt:lpstr>
      <vt:lpstr>What is a major incident?  The Civil Contingencies Act 2004 defines a Major Incident as any Emergency that requires the implementation of special arrangements by one or more emergency responders and meets one of the following two criteria:  1)The emergency is likely to seriously obstruct the organisation in the performance of its functions, or  2) It is likely that the organisation; - would consider it necessary or desirable to take action to prevent the emergency, to reduce, control or mitigate its effects or otherwise in connection with it and - would be unable to take that action without changing the deployment of resources or acquiring additional resources. </vt:lpstr>
      <vt:lpstr>A major incident may require the:   - The initial treatment, rescue and transport of a large number of casualties.  - The handling of a large number of enquiries likely to be generated both from the public and the news media usually to the Police.  - The large-scale deployment of the combined resources of the Emergency Services.  - The mobilisation and organisation of the Emergency Services and supporting organisations, e.g. Local Authority, to cater for the threat of death, serious injury or homelessness to a large number of people. </vt:lpstr>
      <vt:lpstr>Why is emergency planning crucial for schools?  - It protects pupils and staff   Ensures the safety of everyone during emergencies  - Minimises disruption Reduces downtime and chaos in schools  - Legal and regulatory requirements (e.g., Health and Safety, Ofsted, local authority requirements)  - Community confidence Demonstrates that the school is prepared for emergencies, fostering trust with parents and the community.         </vt:lpstr>
      <vt:lpstr>Types of emergencies that could affect schools  </vt:lpstr>
      <vt:lpstr>5 stages of emergency planning (Primer)            </vt:lpstr>
      <vt:lpstr>         </vt:lpstr>
      <vt:lpstr> Risk assessments in detail   Natural Disasters​ Flooding, severe weather, storms, or snow.  ​  Human Threats​ Intruder, terrorist threats, or active shooter incidents.   ​ Medical Emergencies​ Outbreaks, injuries, allergies, mental health crises.  ​  Technological Failures​ Cyber-attacks, power cuts, data breaches.​ ​ Action​ Regularly review and update the risk assessment to reflect new risks or changes.         </vt:lpstr>
      <vt:lpstr> Things to consider  - Each plan needs to reflect specific risk – there should not be one generic plan to fit all types of emergencies  - How is the plan maintained, tested and validated?  - Who are your learners, and what specific needs do they have? How will SEND learners be affected? Is there anything that you need to do to tailor your plans so that these learners are kept safe?   - What is your communications strategy? How should you convey safety messages in a positive, reassuring way? Does this differ depending on audience? (pupils, stakeholders, parents/carers)  - how would you tailor your plan to suit external providers using the premises, e.g. after school activities?   - Who are your key stakeholders, both internally and externally?  - You should consider compiling a ‘grab kit’ comprised of key items that can assist during an incident; building plans, key contacts, first aid supplies etc         </vt:lpstr>
      <vt:lpstr> Testing plans                  </vt:lpstr>
      <vt:lpstr>Discussion based exercises   Discussion-based exercises are cheapest to run and easiest to prepare. They can be used at the policy formulation stage as a ‘talk-through’ of how to finalise the plan. More often, they are based on a completed plan and are used to develop awareness about the plan through discussion.  A discussion-based exercise can help clarify roles and responsibilities, ensuring that everyone knows what to do when faced with an incident.   A discussion-based exercise is also cost effective for settings with limited budgets, as it does not require the same resources but still delivers valuable insights and preparedness training.        </vt:lpstr>
      <vt:lpstr>Table-top exercises  Table-top exercises usually involve a realistic scenario where players are expected to know the plan and they are invited to test how the plan works as the scenario unfolds.   This type of exercise is particularly useful for validation purposes and for exploring gaps in procedures. Table-top exercises require careful preparation but are relatively cheap to run; the main cost being staff time.  It focuses on decision-making, communication, and coordination, rather than physical action and allows all participants an opportunity to understand their, and other roles in an emergency          </vt:lpstr>
      <vt:lpstr>Live play exercises  Live exercises are realistic rehearsals for implementing a plan, using your normal site and facilities, and taking place in real time. Live exercises are particularly useful for testing logistics, communications, and physical capabilities.  They require more time, preparation, and budget than other exercises.  Live exercises also make excellent training events. They can help participants develop confidence in their skills and provide experience of what it would be like to use the procedures in a real event. For settings with young learners, such as childcare centres or youth clubs, the live plays help them to familiarise with what to do in emergencies. It reduces panic during an actual event, as they will have already experienced a simulation.        </vt:lpstr>
      <vt:lpstr>          </vt:lpstr>
      <vt:lpstr>Group exercise  Scenario  A fire breaks out in the school hall during lunchtime (at 12.30pm).  ​  Initial Steps​ Staff evacuate pupils, call the fire brigade, activate alarm system.  ​  Challenges​ Miscommunication between staff, difficulty in locating some students, confusion around assembly points.  ​  Tabletop Discussion​  How would you ensure all pupils are accounted for? ​ How can you improve communication between different staff members during an emergency?​ What does the plan say to do?​ What if a key member of staff was absent on the day? A child does not have their medication and needs to take it at 2pm  </vt:lpstr>
      <vt:lpstr>Useful Links   https://www.gov.uk/government/publications/emergency-planning-and-response-for-education-childcare-and-childrens-social-care-settings   https://www.gov.uk/government/publications/emergency-planning-and-response-for-education-childcare-and-childrens-social-care-settings/vulnerable-children-and-young-people-and-critical-workers   https://www.gov.uk/government/publications/protective-security-and-preparedness-for-education-settings   https://assets.publishing.service.gov.uk/media/66f124be69fa2ae94de745c9/24.51_CO_EDS_Exercising_Good_Practice_Guidance.pdf   https://www.gov.uk/guidance/preparation-and-planning-for-emergencies-responsibilities-of-responder-agencies-and-others </vt:lpstr>
      <vt:lpstr>Thank you    Any questions?   Andrea.gardner@leics.gov.uk  07376 487997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Neil Santy</dc:creator>
  <cp:lastModifiedBy>Andrea Gardner</cp:lastModifiedBy>
  <cp:revision>12</cp:revision>
  <dcterms:created xsi:type="dcterms:W3CDTF">2025-05-01T13:25:20Z</dcterms:created>
  <dcterms:modified xsi:type="dcterms:W3CDTF">2025-06-16T19:13:40Z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0x010100F6686C7E493912439F4E10E053C5DCBA</vt:lpwstr>
  </property>
  <property fmtid="{D5CDD505-2E9C-101B-9397-08002B2CF9AE}" pid="3" name="MediaServiceImageTags">
    <vt:lpwstr/>
  </property>
</Properties>
</file>