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1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076138295" r:id="rId2"/>
    <p:sldId id="2076138290" r:id="rId3"/>
    <p:sldId id="257" r:id="rId4"/>
    <p:sldId id="2076138205" r:id="rId5"/>
    <p:sldId id="261" r:id="rId6"/>
    <p:sldId id="262" r:id="rId7"/>
    <p:sldId id="2076138296" r:id="rId8"/>
    <p:sldId id="2076138306" r:id="rId9"/>
    <p:sldId id="342" r:id="rId10"/>
    <p:sldId id="266" r:id="rId11"/>
    <p:sldId id="267" r:id="rId12"/>
    <p:sldId id="1240" r:id="rId13"/>
    <p:sldId id="552" r:id="rId14"/>
    <p:sldId id="638" r:id="rId15"/>
    <p:sldId id="555" r:id="rId16"/>
    <p:sldId id="543" r:id="rId17"/>
    <p:sldId id="1205" r:id="rId18"/>
    <p:sldId id="585" r:id="rId19"/>
    <p:sldId id="586" r:id="rId20"/>
    <p:sldId id="1203" r:id="rId21"/>
    <p:sldId id="583" r:id="rId22"/>
    <p:sldId id="2076138203" r:id="rId23"/>
  </p:sldIdLst>
  <p:sldSz cx="9144000" cy="6858000" type="screen4x3"/>
  <p:notesSz cx="10021888" cy="6889750"/>
  <p:embeddedFontLst>
    <p:embeddedFont>
      <p:font typeface="Candara" panose="020E0502030303020204" pitchFamily="34" charset="0"/>
      <p:regular r:id="rId25"/>
      <p:bold r:id="rId26"/>
      <p:italic r:id="rId27"/>
      <p:boldItalic r:id="rId28"/>
    </p:embeddedFont>
    <p:embeddedFont>
      <p:font typeface="Chalkduster" panose="03050602040202020205" pitchFamily="66" charset="77"/>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jisAIEugWBeI5aHUCUk4pEA0ggv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C7ED"/>
    <a:srgbClr val="FF00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7"/>
    <p:restoredTop sz="61178"/>
  </p:normalViewPr>
  <p:slideViewPr>
    <p:cSldViewPr snapToGrid="0">
      <p:cViewPr varScale="1">
        <p:scale>
          <a:sx n="67" d="100"/>
          <a:sy n="67" d="100"/>
        </p:scale>
        <p:origin x="2120" y="176"/>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76"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7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69" Type="http://customschemas.google.com/relationships/presentationmetadata" Target="metadata"/><Relationship Id="rId8" Type="http://schemas.openxmlformats.org/officeDocument/2006/relationships/slide" Target="slides/slide7.xml"/><Relationship Id="rId72" Type="http://schemas.openxmlformats.org/officeDocument/2006/relationships/theme" Target="theme/theme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3"/>
            <a:ext cx="4342818" cy="345684"/>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76750" y="3"/>
            <a:ext cx="4342818" cy="345684"/>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02189" y="3315694"/>
            <a:ext cx="8017510" cy="2712839"/>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544068"/>
            <a:ext cx="4342818" cy="345683"/>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76750" y="6544068"/>
            <a:ext cx="4342818" cy="345683"/>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7:notes"/>
          <p:cNvSpPr>
            <a:spLocks noGrp="1" noRot="1" noChangeAspect="1"/>
          </p:cNvSpPr>
          <p:nvPr>
            <p:ph type="sldImg" idx="2"/>
          </p:nvPr>
        </p:nvSpPr>
        <p:spPr>
          <a:xfrm>
            <a:off x="3435350" y="849313"/>
            <a:ext cx="3057525"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67:notes"/>
          <p:cNvSpPr txBox="1">
            <a:spLocks noGrp="1"/>
          </p:cNvSpPr>
          <p:nvPr>
            <p:ph type="body" idx="1"/>
          </p:nvPr>
        </p:nvSpPr>
        <p:spPr>
          <a:xfrm>
            <a:off x="992823" y="3271384"/>
            <a:ext cx="7942580" cy="2676584"/>
          </a:xfrm>
          <a:prstGeom prst="rect">
            <a:avLst/>
          </a:prstGeom>
          <a:noFill/>
          <a:ln>
            <a:noFill/>
          </a:ln>
        </p:spPr>
        <p:txBody>
          <a:bodyPr spcFirstLastPara="1" wrap="square" lIns="95525" tIns="47750" rIns="95525" bIns="47750" anchor="t" anchorCtr="0">
            <a:noAutofit/>
          </a:bodyPr>
          <a:lstStyle/>
          <a:p>
            <a:pPr marL="454987" lvl="0" indent="-227494" algn="l" rtl="0">
              <a:lnSpc>
                <a:spcPct val="100000"/>
              </a:lnSpc>
              <a:spcBef>
                <a:spcPts val="0"/>
              </a:spcBef>
              <a:spcAft>
                <a:spcPts val="0"/>
              </a:spcAft>
              <a:buClr>
                <a:schemeClr val="dk1"/>
              </a:buClr>
              <a:buSzPts val="1400"/>
              <a:buFont typeface="Calibri"/>
              <a:buNone/>
            </a:pPr>
            <a:endParaRPr lang="en-GB" dirty="0"/>
          </a:p>
          <a:p>
            <a:pPr marL="454987" lvl="0" indent="-227494" algn="l" rtl="0">
              <a:lnSpc>
                <a:spcPct val="100000"/>
              </a:lnSpc>
              <a:spcBef>
                <a:spcPts val="0"/>
              </a:spcBef>
              <a:spcAft>
                <a:spcPts val="0"/>
              </a:spcAft>
              <a:buClr>
                <a:schemeClr val="dk1"/>
              </a:buClr>
              <a:buSzPts val="1400"/>
              <a:buFont typeface="Calibri"/>
              <a:buNone/>
            </a:pPr>
            <a:endParaRPr dirty="0"/>
          </a:p>
        </p:txBody>
      </p:sp>
      <p:sp>
        <p:nvSpPr>
          <p:cNvPr id="55" name="Google Shape;55;p67:notes"/>
          <p:cNvSpPr txBox="1">
            <a:spLocks noGrp="1"/>
          </p:cNvSpPr>
          <p:nvPr>
            <p:ph type="sldNum" idx="12"/>
          </p:nvPr>
        </p:nvSpPr>
        <p:spPr>
          <a:xfrm>
            <a:off x="5623698" y="6456613"/>
            <a:ext cx="4302231" cy="341063"/>
          </a:xfrm>
          <a:prstGeom prst="rect">
            <a:avLst/>
          </a:prstGeom>
          <a:noFill/>
          <a:ln>
            <a:noFill/>
          </a:ln>
        </p:spPr>
        <p:txBody>
          <a:bodyPr spcFirstLastPara="1" wrap="square" lIns="95525" tIns="47750" rIns="95525" bIns="47750" anchor="b" anchorCtr="0">
            <a:noAutofit/>
          </a:bodyPr>
          <a:lstStyle/>
          <a:p>
            <a:pPr marL="0" lvl="0" indent="0" algn="l" rtl="0">
              <a:lnSpc>
                <a:spcPct val="100000"/>
              </a:lnSpc>
              <a:spcBef>
                <a:spcPts val="0"/>
              </a:spcBef>
              <a:spcAft>
                <a:spcPts val="0"/>
              </a:spcAft>
              <a:buClr>
                <a:schemeClr val="dk1"/>
              </a:buClr>
              <a:buSzPts val="1400"/>
              <a:buFont typeface="Calibri"/>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9:notes"/>
          <p:cNvSpPr txBox="1">
            <a:spLocks noGrp="1"/>
          </p:cNvSpPr>
          <p:nvPr>
            <p:ph type="sldNum" idx="12"/>
          </p:nvPr>
        </p:nvSpPr>
        <p:spPr>
          <a:xfrm>
            <a:off x="5676751" y="6544068"/>
            <a:ext cx="4342818" cy="345683"/>
          </a:xfrm>
          <a:prstGeom prst="rect">
            <a:avLst/>
          </a:prstGeom>
          <a:noFill/>
          <a:ln>
            <a:noFill/>
          </a:ln>
        </p:spPr>
        <p:txBody>
          <a:bodyPr spcFirstLastPara="1" wrap="square" lIns="96600" tIns="48300" rIns="96600" bIns="48300" anchor="b" anchorCtr="0">
            <a:noAutofit/>
          </a:bodyPr>
          <a:lstStyle/>
          <a:p>
            <a:pPr marL="0" lvl="0" indent="0" algn="l" rtl="0">
              <a:lnSpc>
                <a:spcPct val="100000"/>
              </a:lnSpc>
              <a:spcBef>
                <a:spcPts val="0"/>
              </a:spcBef>
              <a:spcAft>
                <a:spcPts val="0"/>
              </a:spcAft>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10</a:t>
            </a:fld>
            <a:endParaRPr sz="1300" b="0" i="0" u="none" strike="noStrike" cap="none">
              <a:solidFill>
                <a:srgbClr val="000000"/>
              </a:solidFill>
              <a:latin typeface="Times New Roman"/>
              <a:ea typeface="Times New Roman"/>
              <a:cs typeface="Times New Roman"/>
              <a:sym typeface="Times New Roman"/>
            </a:endParaRPr>
          </a:p>
        </p:txBody>
      </p:sp>
      <p:sp>
        <p:nvSpPr>
          <p:cNvPr id="202" name="Google Shape;202;p49: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3" name="Google Shape;203;p49:notes"/>
          <p:cNvSpPr txBox="1">
            <a:spLocks noGrp="1"/>
          </p:cNvSpPr>
          <p:nvPr>
            <p:ph type="body" idx="1"/>
          </p:nvPr>
        </p:nvSpPr>
        <p:spPr>
          <a:xfrm>
            <a:off x="688657" y="4759683"/>
            <a:ext cx="5512439" cy="4508418"/>
          </a:xfrm>
          <a:prstGeom prst="rect">
            <a:avLst/>
          </a:prstGeom>
          <a:noFill/>
          <a:ln>
            <a:noFill/>
          </a:ln>
        </p:spPr>
        <p:txBody>
          <a:bodyPr spcFirstLastPara="1" wrap="square" lIns="96600" tIns="48300" rIns="96600" bIns="48300" anchor="ctr" anchorCtr="0">
            <a:noAutofit/>
          </a:bodyPr>
          <a:lstStyle/>
          <a:p>
            <a:pPr marL="457200" lvl="0" indent="-228600" algn="l" rtl="0">
              <a:lnSpc>
                <a:spcPct val="100000"/>
              </a:lnSpc>
              <a:spcBef>
                <a:spcPts val="451"/>
              </a:spcBef>
              <a:spcAft>
                <a:spcPts val="0"/>
              </a:spcAft>
              <a:buSzPts val="1400"/>
              <a:buNone/>
            </a:pPr>
            <a:endParaRPr>
              <a:latin typeface="Calibri"/>
              <a:ea typeface="Calibri"/>
              <a:cs typeface="Calibri"/>
              <a:sym typeface="Calibri"/>
            </a:endParaRPr>
          </a:p>
        </p:txBody>
      </p:sp>
      <p:sp>
        <p:nvSpPr>
          <p:cNvPr id="204" name="Google Shape;204;p49:notes"/>
          <p:cNvSpPr txBox="1"/>
          <p:nvPr/>
        </p:nvSpPr>
        <p:spPr>
          <a:xfrm>
            <a:off x="3904512" y="9517774"/>
            <a:ext cx="2983651" cy="500935"/>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965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0:notes"/>
          <p:cNvSpPr txBox="1">
            <a:spLocks noGrp="1"/>
          </p:cNvSpPr>
          <p:nvPr>
            <p:ph type="sldNum" idx="12"/>
          </p:nvPr>
        </p:nvSpPr>
        <p:spPr>
          <a:xfrm>
            <a:off x="5676751" y="6544068"/>
            <a:ext cx="4342818" cy="345683"/>
          </a:xfrm>
          <a:prstGeom prst="rect">
            <a:avLst/>
          </a:prstGeom>
          <a:noFill/>
          <a:ln>
            <a:noFill/>
          </a:ln>
        </p:spPr>
        <p:txBody>
          <a:bodyPr spcFirstLastPara="1" wrap="square" lIns="96600" tIns="48300" rIns="96600" bIns="48300" anchor="b" anchorCtr="0">
            <a:noAutofit/>
          </a:bodyPr>
          <a:lstStyle/>
          <a:p>
            <a:pPr marL="0" lvl="0" indent="0" algn="l" rtl="0">
              <a:lnSpc>
                <a:spcPct val="100000"/>
              </a:lnSpc>
              <a:spcBef>
                <a:spcPts val="0"/>
              </a:spcBef>
              <a:spcAft>
                <a:spcPts val="0"/>
              </a:spcAft>
              <a:buNone/>
            </a:pPr>
            <a:fld id="{00000000-1234-1234-1234-123412341234}" type="slidenum">
              <a:rPr lang="en-GB" sz="1300" b="0" i="0" u="none" strike="noStrike" cap="none">
                <a:solidFill>
                  <a:srgbClr val="000000"/>
                </a:solidFill>
                <a:latin typeface="Times New Roman"/>
                <a:ea typeface="Times New Roman"/>
                <a:cs typeface="Times New Roman"/>
                <a:sym typeface="Times New Roman"/>
              </a:rPr>
              <a:t>11</a:t>
            </a:fld>
            <a:endParaRPr sz="1300" b="0" i="0" u="none" strike="noStrike" cap="none">
              <a:solidFill>
                <a:srgbClr val="000000"/>
              </a:solidFill>
              <a:latin typeface="Times New Roman"/>
              <a:ea typeface="Times New Roman"/>
              <a:cs typeface="Times New Roman"/>
              <a:sym typeface="Times New Roman"/>
            </a:endParaRPr>
          </a:p>
        </p:txBody>
      </p:sp>
      <p:sp>
        <p:nvSpPr>
          <p:cNvPr id="214" name="Google Shape;214;p50:notes"/>
          <p:cNvSpPr>
            <a:spLocks noGrp="1" noRot="1" noChangeAspect="1"/>
          </p:cNvSpPr>
          <p:nvPr>
            <p:ph type="sldImg" idx="2"/>
          </p:nvPr>
        </p:nvSpPr>
        <p:spPr>
          <a:xfrm>
            <a:off x="938213" y="750888"/>
            <a:ext cx="5011737" cy="37592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5" name="Google Shape;215;p50:notes"/>
          <p:cNvSpPr txBox="1">
            <a:spLocks noGrp="1"/>
          </p:cNvSpPr>
          <p:nvPr>
            <p:ph type="body" idx="1"/>
          </p:nvPr>
        </p:nvSpPr>
        <p:spPr>
          <a:xfrm>
            <a:off x="688657" y="4759683"/>
            <a:ext cx="5512439" cy="4508418"/>
          </a:xfrm>
          <a:prstGeom prst="rect">
            <a:avLst/>
          </a:prstGeom>
          <a:noFill/>
          <a:ln>
            <a:noFill/>
          </a:ln>
        </p:spPr>
        <p:txBody>
          <a:bodyPr spcFirstLastPara="1" wrap="square" lIns="96600" tIns="48300" rIns="96600" bIns="48300" anchor="ctr" anchorCtr="0">
            <a:noAutofit/>
          </a:bodyPr>
          <a:lstStyle/>
          <a:p>
            <a:pPr marL="457200" lvl="0" indent="-228600" algn="l" rtl="0">
              <a:lnSpc>
                <a:spcPct val="100000"/>
              </a:lnSpc>
              <a:spcBef>
                <a:spcPts val="451"/>
              </a:spcBef>
              <a:spcAft>
                <a:spcPts val="0"/>
              </a:spcAft>
              <a:buSzPts val="1400"/>
              <a:buNone/>
            </a:pPr>
            <a:endParaRPr>
              <a:latin typeface="Calibri"/>
              <a:ea typeface="Calibri"/>
              <a:cs typeface="Calibri"/>
              <a:sym typeface="Calibri"/>
            </a:endParaRPr>
          </a:p>
        </p:txBody>
      </p:sp>
      <p:sp>
        <p:nvSpPr>
          <p:cNvPr id="216" name="Google Shape;216;p50:notes"/>
          <p:cNvSpPr txBox="1"/>
          <p:nvPr/>
        </p:nvSpPr>
        <p:spPr>
          <a:xfrm>
            <a:off x="3904512" y="9517774"/>
            <a:ext cx="2983651" cy="500935"/>
          </a:xfrm>
          <a:prstGeom prst="rect">
            <a:avLst/>
          </a:prstGeom>
          <a:noFill/>
          <a:ln>
            <a:noFill/>
          </a:ln>
        </p:spPr>
        <p:txBody>
          <a:bodyPr spcFirstLastPara="1" wrap="square" lIns="96625" tIns="48300" rIns="96625" bIns="4830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627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4:notes"/>
          <p:cNvSpPr>
            <a:spLocks noGrp="1" noRot="1" noChangeAspect="1"/>
          </p:cNvSpPr>
          <p:nvPr>
            <p:ph type="sldImg" idx="2"/>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4:notes"/>
          <p:cNvSpPr txBox="1">
            <a:spLocks noGrp="1"/>
          </p:cNvSpPr>
          <p:nvPr>
            <p:ph type="body" idx="1"/>
          </p:nvPr>
        </p:nvSpPr>
        <p:spPr>
          <a:xfrm>
            <a:off x="1002190" y="3315694"/>
            <a:ext cx="8017510" cy="2712839"/>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r>
              <a:rPr lang="en-GB"/>
              <a:t>Question – Does </a:t>
            </a:r>
            <a:r>
              <a:rPr lang="en-GB" dirty="0"/>
              <a:t>anyone know what the four naturally occurring neurotransmitters are called?</a:t>
            </a:r>
            <a:endParaRPr dirty="0"/>
          </a:p>
        </p:txBody>
      </p:sp>
      <p:sp>
        <p:nvSpPr>
          <p:cNvPr id="119" name="Google Shape;119;p44:notes"/>
          <p:cNvSpPr txBox="1">
            <a:spLocks noGrp="1"/>
          </p:cNvSpPr>
          <p:nvPr>
            <p:ph type="sldNum" idx="12"/>
          </p:nvPr>
        </p:nvSpPr>
        <p:spPr>
          <a:xfrm>
            <a:off x="5676751" y="6544068"/>
            <a:ext cx="4342818" cy="345683"/>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296651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Dropped a ball over the neighbours fence</a:t>
            </a:r>
          </a:p>
          <a:p>
            <a:r>
              <a:rPr lang="en-GB" dirty="0"/>
              <a:t>Give feedback that you didn’t like the way someone spoke to you</a:t>
            </a:r>
          </a:p>
          <a:p>
            <a:r>
              <a:rPr lang="en-GB" dirty="0"/>
              <a:t>You need to give feedback about someone not being a team player</a:t>
            </a:r>
          </a:p>
          <a:p>
            <a:r>
              <a:rPr lang="en-GB" dirty="0"/>
              <a:t>Someone has body odour</a:t>
            </a:r>
          </a:p>
        </p:txBody>
      </p:sp>
      <p:sp>
        <p:nvSpPr>
          <p:cNvPr id="4" name="Slide Number Placeholder 3"/>
          <p:cNvSpPr>
            <a:spLocks noGrp="1"/>
          </p:cNvSpPr>
          <p:nvPr>
            <p:ph type="sldNum" sz="quarter" idx="10"/>
          </p:nvPr>
        </p:nvSpPr>
        <p:spPr/>
        <p:txBody>
          <a:bodyPr/>
          <a:lstStyle/>
          <a:p>
            <a:fld id="{88E7EB0D-C2B6-4372-84F1-7F263B603C21}" type="slidenum">
              <a:rPr lang="en-GB" smtClean="0"/>
              <a:t>13</a:t>
            </a:fld>
            <a:endParaRPr lang="en-GB" dirty="0"/>
          </a:p>
        </p:txBody>
      </p:sp>
    </p:spTree>
    <p:extLst>
      <p:ext uri="{BB962C8B-B14F-4D97-AF65-F5344CB8AC3E}">
        <p14:creationId xmlns:p14="http://schemas.microsoft.com/office/powerpoint/2010/main" val="1620472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E7EB0D-C2B6-4372-84F1-7F263B603C21}" type="slidenum">
              <a:rPr lang="en-GB" smtClean="0"/>
              <a:t>14</a:t>
            </a:fld>
            <a:endParaRPr lang="en-GB" dirty="0"/>
          </a:p>
        </p:txBody>
      </p:sp>
    </p:spTree>
    <p:extLst>
      <p:ext uri="{BB962C8B-B14F-4D97-AF65-F5344CB8AC3E}">
        <p14:creationId xmlns:p14="http://schemas.microsoft.com/office/powerpoint/2010/main" val="3065374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Role plays – parent adult child</a:t>
            </a:r>
          </a:p>
          <a:p>
            <a:pPr>
              <a:buFontTx/>
              <a:buChar char="-"/>
            </a:pPr>
            <a:r>
              <a:rPr lang="en-GB" dirty="0"/>
              <a:t>Get a ball from next door</a:t>
            </a:r>
          </a:p>
          <a:p>
            <a:pPr>
              <a:buFontTx/>
              <a:buChar char="-"/>
            </a:pPr>
            <a:r>
              <a:rPr lang="en-GB" dirty="0"/>
              <a:t>Partner hasn’t done the washing up</a:t>
            </a:r>
          </a:p>
          <a:p>
            <a:pPr>
              <a:buFontTx/>
              <a:buChar char="-"/>
            </a:pPr>
            <a:r>
              <a:rPr lang="en-GB" dirty="0"/>
              <a:t>Boss gives you feedback from work</a:t>
            </a:r>
          </a:p>
          <a:p>
            <a:pPr>
              <a:buFontTx/>
              <a:buChar char="-"/>
            </a:pPr>
            <a:r>
              <a:rPr lang="en-GB" dirty="0"/>
              <a:t>Parent teacher conversation.</a:t>
            </a:r>
          </a:p>
        </p:txBody>
      </p:sp>
      <p:sp>
        <p:nvSpPr>
          <p:cNvPr id="4" name="Slide Number Placeholder 3"/>
          <p:cNvSpPr>
            <a:spLocks noGrp="1"/>
          </p:cNvSpPr>
          <p:nvPr>
            <p:ph type="sldNum" sz="quarter" idx="5"/>
          </p:nvPr>
        </p:nvSpPr>
        <p:spPr/>
        <p:txBody>
          <a:bodyPr/>
          <a:lstStyle/>
          <a:p>
            <a:fld id="{88E7EB0D-C2B6-4372-84F1-7F263B603C21}" type="slidenum">
              <a:rPr lang="en-GB" smtClean="0"/>
              <a:t>15</a:t>
            </a:fld>
            <a:endParaRPr lang="en-GB" dirty="0"/>
          </a:p>
        </p:txBody>
      </p:sp>
    </p:spTree>
    <p:extLst>
      <p:ext uri="{BB962C8B-B14F-4D97-AF65-F5344CB8AC3E}">
        <p14:creationId xmlns:p14="http://schemas.microsoft.com/office/powerpoint/2010/main" val="196964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with scenarios. </a:t>
            </a:r>
          </a:p>
        </p:txBody>
      </p:sp>
      <p:sp>
        <p:nvSpPr>
          <p:cNvPr id="4" name="Slide Number Placeholder 3"/>
          <p:cNvSpPr>
            <a:spLocks noGrp="1"/>
          </p:cNvSpPr>
          <p:nvPr>
            <p:ph type="sldNum" sz="quarter" idx="5"/>
          </p:nvPr>
        </p:nvSpPr>
        <p:spPr/>
        <p:txBody>
          <a:bodyPr/>
          <a:lstStyle/>
          <a:p>
            <a:fld id="{88E7EB0D-C2B6-4372-84F1-7F263B603C21}" type="slidenum">
              <a:rPr lang="en-GB" smtClean="0"/>
              <a:t>16</a:t>
            </a:fld>
            <a:endParaRPr lang="en-GB" dirty="0"/>
          </a:p>
        </p:txBody>
      </p:sp>
    </p:spTree>
    <p:extLst>
      <p:ext uri="{BB962C8B-B14F-4D97-AF65-F5344CB8AC3E}">
        <p14:creationId xmlns:p14="http://schemas.microsoft.com/office/powerpoint/2010/main" val="198360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Break out room have this convo – set task – don’t do it yet.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88E7EB0D-C2B6-4372-84F1-7F263B603C21}" type="slidenum">
              <a:rPr lang="en-GB" smtClean="0"/>
              <a:t>17</a:t>
            </a:fld>
            <a:endParaRPr lang="en-GB" dirty="0"/>
          </a:p>
        </p:txBody>
      </p:sp>
    </p:spTree>
    <p:extLst>
      <p:ext uri="{BB962C8B-B14F-4D97-AF65-F5344CB8AC3E}">
        <p14:creationId xmlns:p14="http://schemas.microsoft.com/office/powerpoint/2010/main" val="249098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positionings. </a:t>
            </a:r>
          </a:p>
          <a:p>
            <a:endParaRPr lang="en-US" dirty="0"/>
          </a:p>
          <a:p>
            <a:r>
              <a:rPr lang="en-US" dirty="0"/>
              <a:t>Telling off not productive. </a:t>
            </a:r>
          </a:p>
        </p:txBody>
      </p:sp>
      <p:sp>
        <p:nvSpPr>
          <p:cNvPr id="4" name="Slide Number Placeholder 3"/>
          <p:cNvSpPr>
            <a:spLocks noGrp="1"/>
          </p:cNvSpPr>
          <p:nvPr>
            <p:ph type="sldNum" sz="quarter" idx="10"/>
          </p:nvPr>
        </p:nvSpPr>
        <p:spPr/>
        <p:txBody>
          <a:bodyPr/>
          <a:lstStyle/>
          <a:p>
            <a:fld id="{88E7EB0D-C2B6-4372-84F1-7F263B603C21}" type="slidenum">
              <a:rPr lang="en-GB" smtClean="0"/>
              <a:t>18</a:t>
            </a:fld>
            <a:endParaRPr lang="en-GB" dirty="0"/>
          </a:p>
        </p:txBody>
      </p:sp>
    </p:spTree>
    <p:extLst>
      <p:ext uri="{BB962C8B-B14F-4D97-AF65-F5344CB8AC3E}">
        <p14:creationId xmlns:p14="http://schemas.microsoft.com/office/powerpoint/2010/main" val="831071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dirty="0"/>
              <a:t>Call to action</a:t>
            </a:r>
          </a:p>
          <a:p>
            <a:endParaRPr lang="en-US" dirty="0"/>
          </a:p>
        </p:txBody>
      </p:sp>
      <p:sp>
        <p:nvSpPr>
          <p:cNvPr id="4" name="Slide Number Placeholder 3"/>
          <p:cNvSpPr>
            <a:spLocks noGrp="1"/>
          </p:cNvSpPr>
          <p:nvPr>
            <p:ph type="sldNum" sz="quarter" idx="10"/>
          </p:nvPr>
        </p:nvSpPr>
        <p:spPr/>
        <p:txBody>
          <a:bodyPr/>
          <a:lstStyle/>
          <a:p>
            <a:fld id="{88E7EB0D-C2B6-4372-84F1-7F263B603C21}" type="slidenum">
              <a:rPr lang="en-GB" smtClean="0"/>
              <a:t>19</a:t>
            </a:fld>
            <a:endParaRPr lang="en-GB" dirty="0"/>
          </a:p>
        </p:txBody>
      </p:sp>
    </p:spTree>
    <p:extLst>
      <p:ext uri="{BB962C8B-B14F-4D97-AF65-F5344CB8AC3E}">
        <p14:creationId xmlns:p14="http://schemas.microsoft.com/office/powerpoint/2010/main" val="186999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3:notes"/>
          <p:cNvSpPr>
            <a:spLocks noGrp="1" noRot="1" noChangeAspect="1"/>
          </p:cNvSpPr>
          <p:nvPr>
            <p:ph type="sldImg" idx="2"/>
          </p:nvPr>
        </p:nvSpPr>
        <p:spPr>
          <a:xfrm>
            <a:off x="1174750" y="1246188"/>
            <a:ext cx="4489450" cy="3367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73:notes"/>
          <p:cNvSpPr txBox="1">
            <a:spLocks noGrp="1"/>
          </p:cNvSpPr>
          <p:nvPr>
            <p:ph type="body" idx="1"/>
          </p:nvPr>
        </p:nvSpPr>
        <p:spPr>
          <a:xfrm>
            <a:off x="683846" y="4800810"/>
            <a:ext cx="5470765" cy="3927933"/>
          </a:xfrm>
          <a:prstGeom prst="rect">
            <a:avLst/>
          </a:prstGeom>
          <a:noFill/>
          <a:ln>
            <a:noFill/>
          </a:ln>
        </p:spPr>
        <p:txBody>
          <a:bodyPr spcFirstLastPara="1" wrap="square" lIns="96000" tIns="48000" rIns="96000" bIns="480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p73:notes"/>
          <p:cNvSpPr txBox="1">
            <a:spLocks noGrp="1"/>
          </p:cNvSpPr>
          <p:nvPr>
            <p:ph type="sldNum" idx="12"/>
          </p:nvPr>
        </p:nvSpPr>
        <p:spPr>
          <a:xfrm>
            <a:off x="3873544" y="9475190"/>
            <a:ext cx="2963331" cy="500516"/>
          </a:xfrm>
          <a:prstGeom prst="rect">
            <a:avLst/>
          </a:prstGeom>
          <a:noFill/>
          <a:ln>
            <a:noFill/>
          </a:ln>
        </p:spPr>
        <p:txBody>
          <a:bodyPr spcFirstLastPara="1" wrap="square" lIns="96000" tIns="48000" rIns="96000"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969889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Noughts</a:t>
            </a:r>
            <a:r>
              <a:rPr lang="en-US" dirty="0"/>
              <a:t> and crosses – satisfy the ego – game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8E7EB0D-C2B6-4372-84F1-7F263B603C21}" type="slidenum">
              <a:rPr lang="en-GB" smtClean="0"/>
              <a:t>20</a:t>
            </a:fld>
            <a:endParaRPr lang="en-GB" dirty="0"/>
          </a:p>
        </p:txBody>
      </p:sp>
    </p:spTree>
    <p:extLst>
      <p:ext uri="{BB962C8B-B14F-4D97-AF65-F5344CB8AC3E}">
        <p14:creationId xmlns:p14="http://schemas.microsoft.com/office/powerpoint/2010/main" val="3340287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5pPr>
            <a:lvl6pPr marL="2483515"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6pPr>
            <a:lvl7pPr marL="2935064"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7pPr>
            <a:lvl8pPr marL="3386612"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8pPr>
            <a:lvl9pPr marL="3838161"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14E4ADC-B6B9-499D-871A-F64F047F6950}" type="slidenum">
              <a:rPr lang="en-US" altLang="en-US" sz="1300"/>
              <a:pPr>
                <a:spcBef>
                  <a:spcPct val="0"/>
                </a:spcBef>
                <a:buSzPct val="45000"/>
                <a:buFont typeface="Wingdings" panose="05000000000000000000" pitchFamily="2" charset="2"/>
                <a:buNone/>
              </a:pPr>
              <a:t>21</a:t>
            </a:fld>
            <a:endParaRPr lang="en-US" altLang="en-US" sz="1300"/>
          </a:p>
        </p:txBody>
      </p:sp>
      <p:sp>
        <p:nvSpPr>
          <p:cNvPr id="10243" name="Rectangle 1"/>
          <p:cNvSpPr>
            <a:spLocks noGrp="1" noRot="1" noChangeAspect="1" noChangeArrowheads="1" noTextEdit="1"/>
          </p:cNvSpPr>
          <p:nvPr>
            <p:ph type="sldImg"/>
          </p:nvPr>
        </p:nvSpPr>
        <p:spPr>
          <a:xfrm>
            <a:off x="946150" y="741363"/>
            <a:ext cx="4924425" cy="3694112"/>
          </a:xfrm>
          <a:solidFill>
            <a:srgbClr val="FFFFFF"/>
          </a:solidFill>
          <a:ln/>
        </p:spPr>
      </p:sp>
      <p:sp>
        <p:nvSpPr>
          <p:cNvPr id="10244" name="Rectangle 2"/>
          <p:cNvSpPr>
            <a:spLocks noGrp="1" noChangeArrowheads="1"/>
          </p:cNvSpPr>
          <p:nvPr>
            <p:ph type="body" idx="1"/>
          </p:nvPr>
        </p:nvSpPr>
        <p:spPr>
          <a:xfrm>
            <a:off x="681382" y="4682387"/>
            <a:ext cx="5454192" cy="4435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38238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8:notes"/>
          <p:cNvSpPr>
            <a:spLocks noGrp="1" noRot="1" noChangeAspect="1"/>
          </p:cNvSpPr>
          <p:nvPr>
            <p:ph type="sldImg" idx="2"/>
          </p:nvPr>
        </p:nvSpPr>
        <p:spPr>
          <a:xfrm>
            <a:off x="1174750" y="1246188"/>
            <a:ext cx="4489450" cy="3367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48:notes"/>
          <p:cNvSpPr txBox="1">
            <a:spLocks noGrp="1"/>
          </p:cNvSpPr>
          <p:nvPr>
            <p:ph type="body" idx="1"/>
          </p:nvPr>
        </p:nvSpPr>
        <p:spPr>
          <a:xfrm>
            <a:off x="683846" y="4800810"/>
            <a:ext cx="5470765" cy="3927933"/>
          </a:xfrm>
          <a:prstGeom prst="rect">
            <a:avLst/>
          </a:prstGeom>
          <a:noFill/>
          <a:ln>
            <a:noFill/>
          </a:ln>
        </p:spPr>
        <p:txBody>
          <a:bodyPr spcFirstLastPara="1" wrap="square" lIns="96000" tIns="48000" rIns="96000" bIns="48000" anchor="t" anchorCtr="0">
            <a:noAutofit/>
          </a:bodyPr>
          <a:lstStyle/>
          <a:p>
            <a:pPr marL="0" lvl="0" indent="0" algn="l" rtl="0">
              <a:lnSpc>
                <a:spcPct val="100000"/>
              </a:lnSpc>
              <a:spcBef>
                <a:spcPts val="0"/>
              </a:spcBef>
              <a:spcAft>
                <a:spcPts val="0"/>
              </a:spcAft>
              <a:buSzPts val="1400"/>
              <a:buNone/>
            </a:pPr>
            <a:r>
              <a:rPr lang="en-GB" dirty="0"/>
              <a:t>4:30</a:t>
            </a:r>
            <a:endParaRPr dirty="0"/>
          </a:p>
        </p:txBody>
      </p:sp>
      <p:sp>
        <p:nvSpPr>
          <p:cNvPr id="1069" name="Google Shape;1069;p48:notes"/>
          <p:cNvSpPr txBox="1">
            <a:spLocks noGrp="1"/>
          </p:cNvSpPr>
          <p:nvPr>
            <p:ph type="sldNum" idx="12"/>
          </p:nvPr>
        </p:nvSpPr>
        <p:spPr>
          <a:xfrm>
            <a:off x="3873544" y="9475190"/>
            <a:ext cx="2963331" cy="500516"/>
          </a:xfrm>
          <a:prstGeom prst="rect">
            <a:avLst/>
          </a:prstGeom>
          <a:noFill/>
          <a:ln>
            <a:noFill/>
          </a:ln>
        </p:spPr>
        <p:txBody>
          <a:bodyPr spcFirstLastPara="1" wrap="square" lIns="96000" tIns="48000" rIns="96000"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0" y="862013"/>
            <a:ext cx="3100388" cy="2324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Hello, I’m Victoria – </a:t>
            </a:r>
            <a:r>
              <a:rPr lang="en-GB" dirty="0" err="1"/>
              <a:t>laughologist</a:t>
            </a:r>
            <a:r>
              <a:rPr lang="en-GB" dirty="0"/>
              <a:t>. What do we do? We use the psychology of humour and happiness to enhance positivity and mental health in schools and businesses. Looking at how our brains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am I communicating with this exercise – you cant be wrong. It’s fun. Think outside the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Lines of order – height, eye </a:t>
            </a:r>
            <a:r>
              <a:rPr lang="en-US" baseline="0" dirty="0" err="1"/>
              <a:t>colour</a:t>
            </a:r>
            <a:r>
              <a:rPr lang="en-US" baseline="0" dirty="0"/>
              <a:t>, birthdays. Two lines? Pass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88E7EB0D-C2B6-4372-84F1-7F263B603C21}" type="slidenum">
              <a:rPr lang="en-GB" smtClean="0">
                <a:uFillTx/>
              </a:rPr>
              <a:t>3</a:t>
            </a:fld>
            <a:endParaRPr lang="en-GB" dirty="0">
              <a:uFillTx/>
            </a:endParaRPr>
          </a:p>
        </p:txBody>
      </p:sp>
    </p:spTree>
    <p:extLst>
      <p:ext uri="{BB962C8B-B14F-4D97-AF65-F5344CB8AC3E}">
        <p14:creationId xmlns:p14="http://schemas.microsoft.com/office/powerpoint/2010/main" val="323674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5:notes"/>
          <p:cNvSpPr>
            <a:spLocks noGrp="1" noRot="1" noChangeAspect="1"/>
          </p:cNvSpPr>
          <p:nvPr>
            <p:ph type="sldImg" idx="2"/>
          </p:nvPr>
        </p:nvSpPr>
        <p:spPr>
          <a:xfrm>
            <a:off x="3430588"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75:notes"/>
          <p:cNvSpPr txBox="1">
            <a:spLocks noGrp="1"/>
          </p:cNvSpPr>
          <p:nvPr>
            <p:ph type="body" idx="1"/>
          </p:nvPr>
        </p:nvSpPr>
        <p:spPr>
          <a:xfrm>
            <a:off x="994728" y="3300414"/>
            <a:ext cx="7957820" cy="2700337"/>
          </a:xfrm>
          <a:prstGeom prst="rect">
            <a:avLst/>
          </a:prstGeom>
          <a:noFill/>
          <a:ln>
            <a:noFill/>
          </a:ln>
        </p:spPr>
        <p:txBody>
          <a:bodyPr spcFirstLastPara="1" wrap="square" lIns="96000" tIns="48000" rIns="96000" bIns="48000" anchor="t" anchorCtr="0">
            <a:noAutofit/>
          </a:bodyPr>
          <a:lstStyle/>
          <a:p>
            <a:pPr marL="0" lvl="0" indent="0" algn="l" rtl="0">
              <a:lnSpc>
                <a:spcPct val="100000"/>
              </a:lnSpc>
              <a:spcBef>
                <a:spcPts val="0"/>
              </a:spcBef>
              <a:spcAft>
                <a:spcPts val="0"/>
              </a:spcAft>
              <a:buSzPts val="1400"/>
              <a:buNone/>
            </a:pPr>
            <a:r>
              <a:rPr lang="en-GB" dirty="0"/>
              <a:t>Hug exercise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Our brains are jumping to conclusion machines.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Roughly 86 billion neurons in the brain – Roughly 95 to 97% of all decisions we make are based on how we feel.</a:t>
            </a:r>
            <a:endParaRPr dirty="0"/>
          </a:p>
          <a:p>
            <a:pPr marL="0" lvl="0" indent="0" algn="l" rtl="0">
              <a:lnSpc>
                <a:spcPct val="100000"/>
              </a:lnSpc>
              <a:spcBef>
                <a:spcPts val="0"/>
              </a:spcBef>
              <a:spcAft>
                <a:spcPts val="0"/>
              </a:spcAft>
              <a:buSzPts val="1400"/>
              <a:buNone/>
            </a:pPr>
            <a:endParaRPr dirty="0"/>
          </a:p>
        </p:txBody>
      </p:sp>
      <p:sp>
        <p:nvSpPr>
          <p:cNvPr id="298" name="Google Shape;298;p75:notes"/>
          <p:cNvSpPr txBox="1">
            <a:spLocks noGrp="1"/>
          </p:cNvSpPr>
          <p:nvPr>
            <p:ph type="sldNum" idx="12"/>
          </p:nvPr>
        </p:nvSpPr>
        <p:spPr>
          <a:xfrm>
            <a:off x="5634489" y="6513911"/>
            <a:ext cx="4310486" cy="344090"/>
          </a:xfrm>
          <a:prstGeom prst="rect">
            <a:avLst/>
          </a:prstGeom>
          <a:noFill/>
          <a:ln>
            <a:noFill/>
          </a:ln>
        </p:spPr>
        <p:txBody>
          <a:bodyPr spcFirstLastPara="1" wrap="square" lIns="96000" tIns="48000" rIns="96000"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extLst>
      <p:ext uri="{BB962C8B-B14F-4D97-AF65-F5344CB8AC3E}">
        <p14:creationId xmlns:p14="http://schemas.microsoft.com/office/powerpoint/2010/main" val="367867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3430588" y="857250"/>
            <a:ext cx="3084512"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994570" y="3300415"/>
            <a:ext cx="7956550" cy="2700337"/>
          </a:xfrm>
          <a:prstGeom prst="rect">
            <a:avLst/>
          </a:prstGeom>
          <a:noFill/>
          <a:ln>
            <a:noFill/>
          </a:ln>
        </p:spPr>
        <p:txBody>
          <a:bodyPr spcFirstLastPara="1" wrap="square" lIns="95982" tIns="47991" rIns="95982" bIns="47991" anchor="t" anchorCtr="0">
            <a:noAutofit/>
          </a:bodyPr>
          <a:lstStyle/>
          <a:p>
            <a:pPr marL="0" indent="0"/>
            <a:r>
              <a:rPr lang="en-GB" dirty="0"/>
              <a:t>Bring up each image and ask for reactions. This exercise is a practical example of the part that real life memories/belief systems and values can have on our thought process</a:t>
            </a:r>
            <a:endParaRPr dirty="0"/>
          </a:p>
        </p:txBody>
      </p:sp>
      <p:sp>
        <p:nvSpPr>
          <p:cNvPr id="129" name="Google Shape;129;p7:notes"/>
          <p:cNvSpPr txBox="1">
            <a:spLocks noGrp="1"/>
          </p:cNvSpPr>
          <p:nvPr>
            <p:ph type="sldNum" idx="12"/>
          </p:nvPr>
        </p:nvSpPr>
        <p:spPr>
          <a:xfrm>
            <a:off x="5633589" y="6513911"/>
            <a:ext cx="4309798" cy="344090"/>
          </a:xfrm>
          <a:prstGeom prst="rect">
            <a:avLst/>
          </a:prstGeom>
          <a:noFill/>
          <a:ln>
            <a:noFill/>
          </a:ln>
        </p:spPr>
        <p:txBody>
          <a:bodyPr spcFirstLastPara="1" wrap="square" lIns="95982" tIns="47991" rIns="95982" bIns="47991"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3430588" y="857250"/>
            <a:ext cx="3084512"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994570" y="3300415"/>
            <a:ext cx="7956550" cy="2700337"/>
          </a:xfrm>
          <a:prstGeom prst="rect">
            <a:avLst/>
          </a:prstGeom>
          <a:noFill/>
          <a:ln>
            <a:noFill/>
          </a:ln>
        </p:spPr>
        <p:txBody>
          <a:bodyPr spcFirstLastPara="1" wrap="square" lIns="95982" tIns="47991" rIns="95982" bIns="47991" anchor="t" anchorCtr="0">
            <a:noAutofit/>
          </a:bodyPr>
          <a:lstStyle/>
          <a:p>
            <a:pPr marL="0" indent="0"/>
            <a:r>
              <a:rPr lang="en-GB" dirty="0"/>
              <a:t>These slides show how humour can be a really, effective way to interrupt our thought processes and make us look at things in different ways.</a:t>
            </a:r>
            <a:endParaRPr dirty="0"/>
          </a:p>
        </p:txBody>
      </p:sp>
      <p:sp>
        <p:nvSpPr>
          <p:cNvPr id="141" name="Google Shape;141;p8:notes"/>
          <p:cNvSpPr txBox="1">
            <a:spLocks noGrp="1"/>
          </p:cNvSpPr>
          <p:nvPr>
            <p:ph type="sldNum" idx="12"/>
          </p:nvPr>
        </p:nvSpPr>
        <p:spPr>
          <a:xfrm>
            <a:off x="5633589" y="6513911"/>
            <a:ext cx="4309798" cy="344090"/>
          </a:xfrm>
          <a:prstGeom prst="rect">
            <a:avLst/>
          </a:prstGeom>
          <a:noFill/>
          <a:ln>
            <a:noFill/>
          </a:ln>
        </p:spPr>
        <p:txBody>
          <a:bodyPr spcFirstLastPara="1" wrap="square" lIns="95982" tIns="47991" rIns="95982" bIns="47991"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a:extLst>
            <a:ext uri="{FF2B5EF4-FFF2-40B4-BE49-F238E27FC236}">
              <a16:creationId xmlns:a16="http://schemas.microsoft.com/office/drawing/2014/main" id="{064ABB10-4989-C740-B2C9-A8097877306D}"/>
            </a:ext>
          </a:extLst>
        </p:cNvPr>
        <p:cNvGrpSpPr/>
        <p:nvPr/>
      </p:nvGrpSpPr>
      <p:grpSpPr>
        <a:xfrm>
          <a:off x="0" y="0"/>
          <a:ext cx="0" cy="0"/>
          <a:chOff x="0" y="0"/>
          <a:chExt cx="0" cy="0"/>
        </a:xfrm>
      </p:grpSpPr>
      <p:sp>
        <p:nvSpPr>
          <p:cNvPr id="597" name="Google Shape;597;p18:notes">
            <a:extLst>
              <a:ext uri="{FF2B5EF4-FFF2-40B4-BE49-F238E27FC236}">
                <a16:creationId xmlns:a16="http://schemas.microsoft.com/office/drawing/2014/main" id="{7D95C7B6-03C7-81FB-4D81-58814F466E29}"/>
              </a:ext>
            </a:extLst>
          </p:cNvPr>
          <p:cNvSpPr>
            <a:spLocks noGrp="1" noRot="1" noChangeAspect="1"/>
          </p:cNvSpPr>
          <p:nvPr>
            <p:ph type="sldImg" idx="2"/>
          </p:nvPr>
        </p:nvSpPr>
        <p:spPr>
          <a:xfrm>
            <a:off x="3430588"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a:extLst>
              <a:ext uri="{FF2B5EF4-FFF2-40B4-BE49-F238E27FC236}">
                <a16:creationId xmlns:a16="http://schemas.microsoft.com/office/drawing/2014/main" id="{948D1B04-0925-D5EF-C35E-B7D0A633CA41}"/>
              </a:ext>
            </a:extLst>
          </p:cNvPr>
          <p:cNvSpPr txBox="1">
            <a:spLocks noGrp="1"/>
          </p:cNvSpPr>
          <p:nvPr>
            <p:ph type="body" idx="1"/>
          </p:nvPr>
        </p:nvSpPr>
        <p:spPr>
          <a:xfrm>
            <a:off x="994728" y="3300414"/>
            <a:ext cx="7957820" cy="2700337"/>
          </a:xfrm>
          <a:prstGeom prst="rect">
            <a:avLst/>
          </a:prstGeom>
          <a:noFill/>
          <a:ln>
            <a:noFill/>
          </a:ln>
        </p:spPr>
        <p:txBody>
          <a:bodyPr spcFirstLastPara="1" wrap="square" lIns="96000" tIns="48000" rIns="96000" bIns="48000" anchor="t" anchorCtr="0">
            <a:noAutofit/>
          </a:bodyPr>
          <a:lstStyle/>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Line </a:t>
            </a:r>
            <a:r>
              <a:rPr lang="en-GB"/>
              <a:t>of actions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99" name="Google Shape;599;p18:notes">
            <a:extLst>
              <a:ext uri="{FF2B5EF4-FFF2-40B4-BE49-F238E27FC236}">
                <a16:creationId xmlns:a16="http://schemas.microsoft.com/office/drawing/2014/main" id="{9863702E-6856-127D-AE5C-A7398601F935}"/>
              </a:ext>
            </a:extLst>
          </p:cNvPr>
          <p:cNvSpPr txBox="1">
            <a:spLocks noGrp="1"/>
          </p:cNvSpPr>
          <p:nvPr>
            <p:ph type="sldNum" idx="12"/>
          </p:nvPr>
        </p:nvSpPr>
        <p:spPr>
          <a:xfrm>
            <a:off x="5634489" y="6513911"/>
            <a:ext cx="4310486" cy="344090"/>
          </a:xfrm>
          <a:prstGeom prst="rect">
            <a:avLst/>
          </a:prstGeom>
          <a:noFill/>
          <a:ln>
            <a:noFill/>
          </a:ln>
        </p:spPr>
        <p:txBody>
          <a:bodyPr spcFirstLastPara="1" wrap="square" lIns="96000" tIns="48000" rIns="96000"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7</a:t>
            </a:fld>
            <a:endParaRPr>
              <a:solidFill>
                <a:srgbClr val="000000"/>
              </a:solidFill>
            </a:endParaRPr>
          </a:p>
        </p:txBody>
      </p:sp>
    </p:spTree>
    <p:extLst>
      <p:ext uri="{BB962C8B-B14F-4D97-AF65-F5344CB8AC3E}">
        <p14:creationId xmlns:p14="http://schemas.microsoft.com/office/powerpoint/2010/main" val="31457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D6FF3-9E65-7B40-2720-57597343CA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98628-3EA3-8514-6438-195205C5A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3D7AB-4D56-39AB-7B52-7FF528958CE3}"/>
              </a:ext>
            </a:extLst>
          </p:cNvPr>
          <p:cNvSpPr>
            <a:spLocks noGrp="1"/>
          </p:cNvSpPr>
          <p:nvPr>
            <p:ph type="body" idx="1"/>
          </p:nvPr>
        </p:nvSpPr>
        <p:spPr/>
        <p:txBody>
          <a:bodyPr/>
          <a:lstStyle/>
          <a:p>
            <a:r>
              <a:rPr lang="en-US" dirty="0"/>
              <a:t>20 mins (Total 45)</a:t>
            </a:r>
          </a:p>
          <a:p>
            <a:endParaRPr lang="en-US" dirty="0"/>
          </a:p>
          <a:p>
            <a:r>
              <a:rPr lang="en-US" dirty="0"/>
              <a:t>We hear automatically, all the time but very few of us properly listen.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E147CA1-17FB-164F-45EF-3B4CF8711640}"/>
              </a:ext>
            </a:extLst>
          </p:cNvPr>
          <p:cNvSpPr>
            <a:spLocks noGrp="1"/>
          </p:cNvSpPr>
          <p:nvPr>
            <p:ph type="sldNum" sz="quarter" idx="10"/>
          </p:nvPr>
        </p:nvSpPr>
        <p:spPr/>
        <p:txBody>
          <a:bodyPr/>
          <a:lstStyle/>
          <a:p>
            <a:fld id="{88E7EB0D-C2B6-4372-84F1-7F263B603C21}" type="slidenum">
              <a:rPr lang="en-GB" smtClean="0"/>
              <a:t>8</a:t>
            </a:fld>
            <a:endParaRPr lang="en-GB" dirty="0"/>
          </a:p>
        </p:txBody>
      </p:sp>
    </p:spTree>
    <p:extLst>
      <p:ext uri="{BB962C8B-B14F-4D97-AF65-F5344CB8AC3E}">
        <p14:creationId xmlns:p14="http://schemas.microsoft.com/office/powerpoint/2010/main" val="102408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92:notes"/>
          <p:cNvSpPr>
            <a:spLocks noGrp="1" noRot="1" noChangeAspect="1"/>
          </p:cNvSpPr>
          <p:nvPr>
            <p:ph type="sldImg" idx="2"/>
          </p:nvPr>
        </p:nvSpPr>
        <p:spPr>
          <a:xfrm>
            <a:off x="3430588"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p92:notes"/>
          <p:cNvSpPr txBox="1">
            <a:spLocks noGrp="1"/>
          </p:cNvSpPr>
          <p:nvPr>
            <p:ph type="body" idx="1"/>
          </p:nvPr>
        </p:nvSpPr>
        <p:spPr>
          <a:xfrm>
            <a:off x="994728" y="3300414"/>
            <a:ext cx="7957820" cy="2700337"/>
          </a:xfrm>
          <a:prstGeom prst="rect">
            <a:avLst/>
          </a:prstGeom>
          <a:noFill/>
          <a:ln>
            <a:noFill/>
          </a:ln>
        </p:spPr>
        <p:txBody>
          <a:bodyPr spcFirstLastPara="1" wrap="square" lIns="96000" tIns="48000" rIns="96000" bIns="480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1128" name="Google Shape;1128;p92:notes"/>
          <p:cNvSpPr txBox="1">
            <a:spLocks noGrp="1"/>
          </p:cNvSpPr>
          <p:nvPr>
            <p:ph type="sldNum" idx="12"/>
          </p:nvPr>
        </p:nvSpPr>
        <p:spPr>
          <a:xfrm>
            <a:off x="5634489" y="6513911"/>
            <a:ext cx="4310486" cy="344090"/>
          </a:xfrm>
          <a:prstGeom prst="rect">
            <a:avLst/>
          </a:prstGeom>
          <a:noFill/>
          <a:ln>
            <a:noFill/>
          </a:ln>
        </p:spPr>
        <p:txBody>
          <a:bodyPr spcFirstLastPara="1" wrap="square" lIns="96000" tIns="48000" rIns="96000" bIns="48000" anchor="b" anchorCtr="0">
            <a:noAutofit/>
          </a:bodyPr>
          <a:lstStyle/>
          <a:p>
            <a:pPr marL="0" marR="0" lvl="0" indent="0" algn="r" rtl="0">
              <a:lnSpc>
                <a:spcPct val="100000"/>
              </a:lnSpc>
              <a:spcBef>
                <a:spcPts val="0"/>
              </a:spcBef>
              <a:spcAft>
                <a:spcPts val="0"/>
              </a:spcAft>
              <a:buSzPts val="1300"/>
              <a:buNone/>
            </a:pPr>
            <a:fld id="{00000000-1234-1234-1234-123412341234}" type="slidenum">
              <a:rPr lang="en-GB" sz="1300" b="0" i="0" u="none" strike="noStrike" cap="none">
                <a:solidFill>
                  <a:schemeClr val="dk1"/>
                </a:solidFill>
                <a:latin typeface="Calibri"/>
                <a:ea typeface="Calibri"/>
                <a:cs typeface="Calibri"/>
                <a:sym typeface="Calibri"/>
              </a:rPr>
              <a:t>9</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871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42"/>
              </a:spcBef>
              <a:spcAft>
                <a:spcPts val="0"/>
              </a:spcAft>
              <a:buClr>
                <a:schemeClr val="dk1"/>
              </a:buClr>
              <a:buSzPts val="1800"/>
              <a:buChar char="•"/>
              <a:defRPr/>
            </a:lvl1pPr>
            <a:lvl2pPr marL="914400" lvl="1" indent="-342900" algn="l">
              <a:lnSpc>
                <a:spcPct val="90000"/>
              </a:lnSpc>
              <a:spcBef>
                <a:spcPts val="471"/>
              </a:spcBef>
              <a:spcAft>
                <a:spcPts val="0"/>
              </a:spcAft>
              <a:buClr>
                <a:schemeClr val="dk1"/>
              </a:buClr>
              <a:buSzPts val="1800"/>
              <a:buChar char="•"/>
              <a:defRPr/>
            </a:lvl2pPr>
            <a:lvl3pPr marL="1371600" lvl="2" indent="-342900" algn="l">
              <a:lnSpc>
                <a:spcPct val="90000"/>
              </a:lnSpc>
              <a:spcBef>
                <a:spcPts val="471"/>
              </a:spcBef>
              <a:spcAft>
                <a:spcPts val="0"/>
              </a:spcAft>
              <a:buClr>
                <a:schemeClr val="dk1"/>
              </a:buClr>
              <a:buSzPts val="1800"/>
              <a:buChar char="•"/>
              <a:defRPr/>
            </a:lvl3pPr>
            <a:lvl4pPr marL="1828800" lvl="3" indent="-342900" algn="l">
              <a:lnSpc>
                <a:spcPct val="90000"/>
              </a:lnSpc>
              <a:spcBef>
                <a:spcPts val="471"/>
              </a:spcBef>
              <a:spcAft>
                <a:spcPts val="0"/>
              </a:spcAft>
              <a:buClr>
                <a:schemeClr val="dk1"/>
              </a:buClr>
              <a:buSzPts val="1800"/>
              <a:buChar char="•"/>
              <a:defRPr/>
            </a:lvl4pPr>
            <a:lvl5pPr marL="2286000" lvl="4" indent="-342900" algn="l">
              <a:lnSpc>
                <a:spcPct val="90000"/>
              </a:lnSpc>
              <a:spcBef>
                <a:spcPts val="471"/>
              </a:spcBef>
              <a:spcAft>
                <a:spcPts val="0"/>
              </a:spcAft>
              <a:buClr>
                <a:schemeClr val="dk1"/>
              </a:buClr>
              <a:buSzPts val="1800"/>
              <a:buChar char="•"/>
              <a:defRPr/>
            </a:lvl5pPr>
            <a:lvl6pPr marL="2743200" lvl="5" indent="-342900" algn="l">
              <a:lnSpc>
                <a:spcPct val="90000"/>
              </a:lnSpc>
              <a:spcBef>
                <a:spcPts val="471"/>
              </a:spcBef>
              <a:spcAft>
                <a:spcPts val="0"/>
              </a:spcAft>
              <a:buClr>
                <a:schemeClr val="dk1"/>
              </a:buClr>
              <a:buSzPts val="1800"/>
              <a:buChar char="•"/>
              <a:defRPr/>
            </a:lvl6pPr>
            <a:lvl7pPr marL="3200400" lvl="6" indent="-342900" algn="l">
              <a:lnSpc>
                <a:spcPct val="90000"/>
              </a:lnSpc>
              <a:spcBef>
                <a:spcPts val="471"/>
              </a:spcBef>
              <a:spcAft>
                <a:spcPts val="0"/>
              </a:spcAft>
              <a:buClr>
                <a:schemeClr val="dk1"/>
              </a:buClr>
              <a:buSzPts val="1800"/>
              <a:buChar char="•"/>
              <a:defRPr/>
            </a:lvl7pPr>
            <a:lvl8pPr marL="3657600" lvl="7" indent="-342900" algn="l">
              <a:lnSpc>
                <a:spcPct val="90000"/>
              </a:lnSpc>
              <a:spcBef>
                <a:spcPts val="471"/>
              </a:spcBef>
              <a:spcAft>
                <a:spcPts val="0"/>
              </a:spcAft>
              <a:buClr>
                <a:schemeClr val="dk1"/>
              </a:buClr>
              <a:buSzPts val="1800"/>
              <a:buChar char="•"/>
              <a:defRPr/>
            </a:lvl8pPr>
            <a:lvl9pPr marL="4114800" lvl="8" indent="-342900" algn="l">
              <a:lnSpc>
                <a:spcPct val="90000"/>
              </a:lnSpc>
              <a:spcBef>
                <a:spcPts val="471"/>
              </a:spcBef>
              <a:spcAft>
                <a:spcPts val="0"/>
              </a:spcAft>
              <a:buClr>
                <a:schemeClr val="dk1"/>
              </a:buClr>
              <a:buSzPts val="1800"/>
              <a:buChar char="•"/>
              <a:defRPr/>
            </a:lvl9pPr>
          </a:lstStyle>
          <a:p>
            <a:endParaRPr/>
          </a:p>
        </p:txBody>
      </p:sp>
      <p:sp>
        <p:nvSpPr>
          <p:cNvPr id="18" name="Google Shape;18;p39"/>
          <p:cNvSpPr txBox="1">
            <a:spLocks noGrp="1"/>
          </p:cNvSpPr>
          <p:nvPr>
            <p:ph type="dt" idx="10"/>
          </p:nvPr>
        </p:nvSpPr>
        <p:spPr>
          <a:xfrm>
            <a:off x="628650"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39"/>
          <p:cNvSpPr txBox="1">
            <a:spLocks noGrp="1"/>
          </p:cNvSpPr>
          <p:nvPr>
            <p:ph type="ftr" idx="11"/>
          </p:nvPr>
        </p:nvSpPr>
        <p:spPr>
          <a:xfrm>
            <a:off x="3028950"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39"/>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uFillTx/>
              </a:rPr>
              <a:t>Click to edit Master title style</a:t>
            </a:r>
            <a:endParaRPr lang="en-US" dirty="0">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5" name="Date Placeholder 4"/>
          <p:cNvSpPr>
            <a:spLocks noGrp="1"/>
          </p:cNvSpPr>
          <p:nvPr>
            <p:ph type="dt" sz="half" idx="10"/>
          </p:nvPr>
        </p:nvSpPr>
        <p:spPr/>
        <p:txBody>
          <a:bodyPr/>
          <a:lstStyle/>
          <a:p>
            <a:fld id="{A265D772-056A-754D-903D-4735C3DA3AD8}" type="datetimeFigureOut">
              <a:rPr lang="en-US" smtClean="0">
                <a:uFillTx/>
              </a:rPr>
              <a:t>6/18/25</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3829FD87-448A-1746-B9C3-9F4E97DA19BA}" type="slidenum">
              <a:rPr lang="en-US" smtClean="0">
                <a:uFillTx/>
              </a:rPr>
              <a:t>‹#›</a:t>
            </a:fld>
            <a:endParaRPr lang="en-US" dirty="0">
              <a:uFillTx/>
            </a:endParaRPr>
          </a:p>
        </p:txBody>
      </p:sp>
    </p:spTree>
    <p:extLst>
      <p:ext uri="{BB962C8B-B14F-4D97-AF65-F5344CB8AC3E}">
        <p14:creationId xmlns:p14="http://schemas.microsoft.com/office/powerpoint/2010/main" val="167366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Intro">
  <p:cSld name="Section Intro">
    <p:spTree>
      <p:nvGrpSpPr>
        <p:cNvPr id="1" name="Shape 62"/>
        <p:cNvGrpSpPr/>
        <p:nvPr/>
      </p:nvGrpSpPr>
      <p:grpSpPr>
        <a:xfrm>
          <a:off x="0" y="0"/>
          <a:ext cx="0" cy="0"/>
          <a:chOff x="0" y="0"/>
          <a:chExt cx="0" cy="0"/>
        </a:xfrm>
      </p:grpSpPr>
      <p:pic>
        <p:nvPicPr>
          <p:cNvPr id="63" name="Google Shape;63;p46"/>
          <p:cNvPicPr preferRelativeResize="0"/>
          <p:nvPr/>
        </p:nvPicPr>
        <p:blipFill rotWithShape="1">
          <a:blip r:embed="rId2">
            <a:alphaModFix/>
          </a:blip>
          <a:srcRect b="86389"/>
          <a:stretch/>
        </p:blipFill>
        <p:spPr>
          <a:xfrm>
            <a:off x="2286" y="2"/>
            <a:ext cx="9141714" cy="933451"/>
          </a:xfrm>
          <a:prstGeom prst="rect">
            <a:avLst/>
          </a:prstGeom>
          <a:noFill/>
          <a:ln>
            <a:noFill/>
          </a:ln>
        </p:spPr>
      </p:pic>
      <p:sp>
        <p:nvSpPr>
          <p:cNvPr id="64" name="Google Shape;64;p46"/>
          <p:cNvSpPr txBox="1"/>
          <p:nvPr/>
        </p:nvSpPr>
        <p:spPr>
          <a:xfrm>
            <a:off x="395289" y="6510117"/>
            <a:ext cx="4176712" cy="107722"/>
          </a:xfrm>
          <a:prstGeom prst="rect">
            <a:avLst/>
          </a:prstGeom>
          <a:noFill/>
          <a:ln>
            <a:noFill/>
          </a:ln>
        </p:spPr>
        <p:txBody>
          <a:bodyPr spcFirstLastPara="1" wrap="square" lIns="0" tIns="0" rIns="0" bIns="0" anchor="t" anchorCtr="0">
            <a:spAutoFit/>
          </a:bodyPr>
          <a:lstStyle/>
          <a:p>
            <a:pPr marL="446077" marR="0" lvl="0" indent="-439727" algn="l" rtl="0">
              <a:lnSpc>
                <a:spcPct val="100000"/>
              </a:lnSpc>
              <a:spcBef>
                <a:spcPts val="0"/>
              </a:spcBef>
              <a:spcAft>
                <a:spcPts val="0"/>
              </a:spcAft>
              <a:buClr>
                <a:srgbClr val="19224F"/>
              </a:buClr>
              <a:buSzPts val="700"/>
              <a:buFont typeface="Arial"/>
              <a:buNone/>
            </a:pPr>
            <a:r>
              <a:rPr lang="en-GB" sz="700" b="0" i="0" u="none" strike="noStrike" cap="none">
                <a:solidFill>
                  <a:srgbClr val="19224F"/>
                </a:solidFill>
                <a:latin typeface="Arial"/>
                <a:ea typeface="Arial"/>
                <a:cs typeface="Arial"/>
                <a:sym typeface="Arial"/>
              </a:rPr>
              <a:t>BCLC Buzz session – content provided by Laughology – Aug 2018</a:t>
            </a:r>
            <a:endParaRPr sz="1400" b="0" i="0" u="none" strike="noStrike" cap="none">
              <a:solidFill>
                <a:srgbClr val="000000"/>
              </a:solidFill>
              <a:latin typeface="Arial"/>
              <a:ea typeface="Arial"/>
              <a:cs typeface="Arial"/>
              <a:sym typeface="Arial"/>
            </a:endParaRPr>
          </a:p>
        </p:txBody>
      </p:sp>
      <p:sp>
        <p:nvSpPr>
          <p:cNvPr id="65" name="Google Shape;65;p46"/>
          <p:cNvSpPr/>
          <p:nvPr/>
        </p:nvSpPr>
        <p:spPr>
          <a:xfrm>
            <a:off x="-2286" y="0"/>
            <a:ext cx="9144000" cy="933452"/>
          </a:xfrm>
          <a:prstGeom prst="rect">
            <a:avLst/>
          </a:prstGeom>
          <a:solidFill>
            <a:schemeClr val="accent6"/>
          </a:solidFill>
          <a:ln w="9525" cap="flat" cmpd="sng">
            <a:solidFill>
              <a:srgbClr val="FDE9D8"/>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66" name="Google Shape;66;p46"/>
          <p:cNvPicPr preferRelativeResize="0"/>
          <p:nvPr/>
        </p:nvPicPr>
        <p:blipFill rotWithShape="1">
          <a:blip r:embed="rId3">
            <a:alphaModFix/>
          </a:blip>
          <a:srcRect/>
          <a:stretch/>
        </p:blipFill>
        <p:spPr>
          <a:xfrm>
            <a:off x="7315489" y="137087"/>
            <a:ext cx="1433223" cy="684677"/>
          </a:xfrm>
          <a:prstGeom prst="rect">
            <a:avLst/>
          </a:prstGeom>
          <a:noFill/>
          <a:ln>
            <a:noFill/>
          </a:ln>
        </p:spPr>
      </p:pic>
      <p:sp>
        <p:nvSpPr>
          <p:cNvPr id="67" name="Google Shape;67;p46"/>
          <p:cNvSpPr txBox="1">
            <a:spLocks noGrp="1"/>
          </p:cNvSpPr>
          <p:nvPr>
            <p:ph type="body" idx="1"/>
          </p:nvPr>
        </p:nvSpPr>
        <p:spPr>
          <a:xfrm>
            <a:off x="288363" y="282578"/>
            <a:ext cx="7152668" cy="4339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lt1"/>
              </a:buClr>
              <a:buSzPts val="2000"/>
              <a:buNone/>
              <a:defRPr sz="2000" b="1">
                <a:solidFill>
                  <a:schemeClr val="lt1"/>
                </a:solidFill>
                <a:latin typeface="Arial"/>
                <a:ea typeface="Arial"/>
                <a:cs typeface="Arial"/>
                <a:sym typeface="Arial"/>
              </a:defRPr>
            </a:lvl1pPr>
            <a:lvl2pPr marL="914400" lvl="1" indent="-228600" algn="l">
              <a:lnSpc>
                <a:spcPct val="100000"/>
              </a:lnSpc>
              <a:spcBef>
                <a:spcPts val="560"/>
              </a:spcBef>
              <a:spcAft>
                <a:spcPts val="0"/>
              </a:spcAft>
              <a:buClr>
                <a:srgbClr val="19224F"/>
              </a:buClr>
              <a:buSzPts val="2800"/>
              <a:buNone/>
              <a:defRPr>
                <a:solidFill>
                  <a:srgbClr val="19224F"/>
                </a:solidFill>
              </a:defRPr>
            </a:lvl2pPr>
            <a:lvl3pPr marL="1371600" lvl="2" indent="-381000" algn="l">
              <a:lnSpc>
                <a:spcPct val="100000"/>
              </a:lnSpc>
              <a:spcBef>
                <a:spcPts val="480"/>
              </a:spcBef>
              <a:spcAft>
                <a:spcPts val="0"/>
              </a:spcAft>
              <a:buClr>
                <a:srgbClr val="19224F"/>
              </a:buClr>
              <a:buSzPts val="2400"/>
              <a:buChar char="•"/>
              <a:defRPr>
                <a:solidFill>
                  <a:srgbClr val="19224F"/>
                </a:solidFill>
              </a:defRPr>
            </a:lvl3pPr>
            <a:lvl4pPr marL="1828800" lvl="3" indent="-355600" algn="l">
              <a:lnSpc>
                <a:spcPct val="100000"/>
              </a:lnSpc>
              <a:spcBef>
                <a:spcPts val="400"/>
              </a:spcBef>
              <a:spcAft>
                <a:spcPts val="0"/>
              </a:spcAft>
              <a:buClr>
                <a:srgbClr val="19224F"/>
              </a:buClr>
              <a:buSzPts val="2000"/>
              <a:buChar char="–"/>
              <a:defRPr>
                <a:solidFill>
                  <a:srgbClr val="19224F"/>
                </a:solidFill>
              </a:defRPr>
            </a:lvl4pPr>
            <a:lvl5pPr marL="2286000" lvl="4" indent="-355600" algn="l">
              <a:lnSpc>
                <a:spcPct val="100000"/>
              </a:lnSpc>
              <a:spcBef>
                <a:spcPts val="400"/>
              </a:spcBef>
              <a:spcAft>
                <a:spcPts val="0"/>
              </a:spcAft>
              <a:buClr>
                <a:srgbClr val="19224F"/>
              </a:buClr>
              <a:buSzPts val="2000"/>
              <a:buChar char="»"/>
              <a:defRPr>
                <a:solidFill>
                  <a:srgbClr val="19224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Text Area">
  <p:cSld name="Large Text Area">
    <p:spTree>
      <p:nvGrpSpPr>
        <p:cNvPr id="1" name="Shape 68"/>
        <p:cNvGrpSpPr/>
        <p:nvPr/>
      </p:nvGrpSpPr>
      <p:grpSpPr>
        <a:xfrm>
          <a:off x="0" y="0"/>
          <a:ext cx="0" cy="0"/>
          <a:chOff x="0" y="0"/>
          <a:chExt cx="0" cy="0"/>
        </a:xfrm>
      </p:grpSpPr>
      <p:sp>
        <p:nvSpPr>
          <p:cNvPr id="69" name="Google Shape;69;p47"/>
          <p:cNvSpPr txBox="1">
            <a:spLocks noGrp="1"/>
          </p:cNvSpPr>
          <p:nvPr>
            <p:ph type="body" idx="1"/>
          </p:nvPr>
        </p:nvSpPr>
        <p:spPr>
          <a:xfrm>
            <a:off x="450850" y="263612"/>
            <a:ext cx="6711950" cy="4856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rgbClr val="000066"/>
              </a:buClr>
              <a:buSzPts val="2000"/>
              <a:buNone/>
              <a:defRPr sz="2000" b="1">
                <a:solidFill>
                  <a:srgbClr val="000066"/>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0" name="Google Shape;70;p47"/>
          <p:cNvPicPr preferRelativeResize="0"/>
          <p:nvPr/>
        </p:nvPicPr>
        <p:blipFill rotWithShape="1">
          <a:blip r:embed="rId2">
            <a:alphaModFix/>
          </a:blip>
          <a:srcRect t="12783" b="81978"/>
          <a:stretch/>
        </p:blipFill>
        <p:spPr>
          <a:xfrm>
            <a:off x="0" y="801665"/>
            <a:ext cx="9141714" cy="359080"/>
          </a:xfrm>
          <a:prstGeom prst="rect">
            <a:avLst/>
          </a:prstGeom>
          <a:noFill/>
          <a:ln>
            <a:noFill/>
          </a:ln>
        </p:spPr>
      </p:pic>
      <p:sp>
        <p:nvSpPr>
          <p:cNvPr id="71" name="Google Shape;71;p47"/>
          <p:cNvSpPr txBox="1">
            <a:spLocks noGrp="1"/>
          </p:cNvSpPr>
          <p:nvPr>
            <p:ph type="body" idx="2"/>
          </p:nvPr>
        </p:nvSpPr>
        <p:spPr>
          <a:xfrm>
            <a:off x="973123" y="1633147"/>
            <a:ext cx="7239700" cy="41496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rgbClr val="19224F"/>
              </a:buClr>
              <a:buSzPts val="1200"/>
              <a:buNone/>
              <a:defRPr sz="1200">
                <a:solidFill>
                  <a:srgbClr val="19224F"/>
                </a:solidFill>
                <a:latin typeface="Arial"/>
                <a:ea typeface="Arial"/>
                <a:cs typeface="Arial"/>
                <a:sym typeface="Arial"/>
              </a:defRPr>
            </a:lvl1pPr>
            <a:lvl2pPr marL="914400" lvl="1"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2pPr>
            <a:lvl3pPr marL="1371600" lvl="2"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3pPr>
            <a:lvl4pPr marL="1828800" lvl="3"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4pPr>
            <a:lvl5pPr marL="2286000" lvl="4"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47"/>
          <p:cNvSpPr txBox="1">
            <a:spLocks noGrp="1"/>
          </p:cNvSpPr>
          <p:nvPr>
            <p:ph type="body" idx="3"/>
          </p:nvPr>
        </p:nvSpPr>
        <p:spPr>
          <a:xfrm>
            <a:off x="554317" y="6462853"/>
            <a:ext cx="2727325" cy="21378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
              </a:spcBef>
              <a:spcAft>
                <a:spcPts val="0"/>
              </a:spcAft>
              <a:buClr>
                <a:srgbClr val="000066"/>
              </a:buClr>
              <a:buSzPts val="600"/>
              <a:buNone/>
              <a:defRPr sz="600">
                <a:solidFill>
                  <a:srgbClr val="000066"/>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7"/>
        <p:cNvGrpSpPr/>
        <p:nvPr/>
      </p:nvGrpSpPr>
      <p:grpSpPr>
        <a:xfrm>
          <a:off x="0" y="0"/>
          <a:ext cx="0" cy="0"/>
          <a:chOff x="0" y="0"/>
          <a:chExt cx="0" cy="0"/>
        </a:xfrm>
      </p:grpSpPr>
      <p:sp>
        <p:nvSpPr>
          <p:cNvPr id="28" name="Google Shape;28;p52"/>
          <p:cNvSpPr txBox="1">
            <a:spLocks noGrp="1"/>
          </p:cNvSpPr>
          <p:nvPr>
            <p:ph type="body" idx="1"/>
          </p:nvPr>
        </p:nvSpPr>
        <p:spPr>
          <a:xfrm>
            <a:off x="431800" y="1952625"/>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0" name="Google Shape;30;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 name="Google Shape;31;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9973838"/>
      </p:ext>
    </p:extLst>
  </p:cSld>
  <p:clrMapOvr>
    <a:masterClrMapping/>
  </p:clrMapOvr>
  <p:extLst>
    <p:ext uri="{DCECCB84-F9BA-43D5-87BE-67443E8EF086}">
      <p15:sldGuideLst xmlns:p15="http://schemas.microsoft.com/office/powerpoint/2012/main">
        <p15:guide id="1" pos="272">
          <p15:clr>
            <a:srgbClr val="FBAE40"/>
          </p15:clr>
        </p15:guide>
        <p15:guide id="2" orient="horz" pos="12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2"/>
        <p:cNvGrpSpPr/>
        <p:nvPr/>
      </p:nvGrpSpPr>
      <p:grpSpPr>
        <a:xfrm>
          <a:off x="0" y="0"/>
          <a:ext cx="0" cy="0"/>
          <a:chOff x="0" y="0"/>
          <a:chExt cx="0" cy="0"/>
        </a:xfrm>
      </p:grpSpPr>
      <p:sp>
        <p:nvSpPr>
          <p:cNvPr id="33" name="Google Shape;33;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0977597"/>
      </p:ext>
    </p:extLst>
  </p:cSld>
  <p:clrMapOvr>
    <a:masterClrMapping/>
  </p:clrMapOvr>
  <p:extLst>
    <p:ext uri="{DCECCB84-F9BA-43D5-87BE-67443E8EF086}">
      <p15:sldGuideLst xmlns:p15="http://schemas.microsoft.com/office/powerpoint/2012/main">
        <p15:guide id="1" pos="431">
          <p15:clr>
            <a:srgbClr val="FBAE40"/>
          </p15:clr>
        </p15:guide>
        <p15:guide id="2" orient="horz" pos="1139">
          <p15:clr>
            <a:srgbClr val="FBAE40"/>
          </p15:clr>
        </p15:guide>
        <p15:guide id="3" pos="48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1143000" y="3602039"/>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4" name="Google Shape;24;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1620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GB">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GB">
                <a:uFillTx/>
              </a:rPr>
              <a:t>Click to edit Master text styles</a:t>
            </a:r>
          </a:p>
        </p:txBody>
      </p:sp>
      <p:sp>
        <p:nvSpPr>
          <p:cNvPr id="4" name="Date Placeholder 3"/>
          <p:cNvSpPr>
            <a:spLocks noGrp="1"/>
          </p:cNvSpPr>
          <p:nvPr>
            <p:ph type="dt" sz="half" idx="10"/>
          </p:nvPr>
        </p:nvSpPr>
        <p:spPr/>
        <p:txBody>
          <a:bodyPr/>
          <a:lstStyle/>
          <a:p>
            <a:fld id="{A265D772-056A-754D-903D-4735C3DA3AD8}" type="datetimeFigureOut">
              <a:rPr lang="en-US" smtClean="0">
                <a:uFillTx/>
              </a:rPr>
              <a:t>6/18/25</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3829FD87-448A-1746-B9C3-9F4E97DA19BA}" type="slidenum">
              <a:rPr lang="en-US" smtClean="0">
                <a:uFillTx/>
              </a:rPr>
              <a:t>‹#›</a:t>
            </a:fld>
            <a:endParaRPr lang="en-US" dirty="0">
              <a:uFillTx/>
            </a:endParaRPr>
          </a:p>
        </p:txBody>
      </p:sp>
    </p:spTree>
    <p:extLst>
      <p:ext uri="{BB962C8B-B14F-4D97-AF65-F5344CB8AC3E}">
        <p14:creationId xmlns:p14="http://schemas.microsoft.com/office/powerpoint/2010/main" val="382165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684212" y="0"/>
            <a:ext cx="8002587" cy="1417638"/>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595959"/>
              </a:buClr>
              <a:buSzPts val="2800"/>
              <a:buFont typeface="Calibri"/>
              <a:buNone/>
              <a:defRPr sz="2800">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88225268"/>
      </p:ext>
    </p:extLst>
  </p:cSld>
  <p:clrMapOvr>
    <a:masterClrMapping/>
  </p:clrMapOvr>
  <p:extLst>
    <p:ext uri="{DCECCB84-F9BA-43D5-87BE-67443E8EF086}">
      <p15:sldGuideLst xmlns:p15="http://schemas.microsoft.com/office/powerpoint/2012/main">
        <p15:guide id="1" pos="431">
          <p15:clr>
            <a:srgbClr val="FBAE40"/>
          </p15:clr>
        </p15:guide>
        <p15:guide id="2" orient="horz" pos="1139">
          <p15:clr>
            <a:srgbClr val="FBAE40"/>
          </p15:clr>
        </p15:guide>
        <p15:guide id="3" pos="480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Large Text Area">
    <p:spTree>
      <p:nvGrpSpPr>
        <p:cNvPr id="1" name=""/>
        <p:cNvGrpSpPr/>
        <p:nvPr/>
      </p:nvGrpSpPr>
      <p:grpSpPr>
        <a:xfrm>
          <a:off x="0" y="0"/>
          <a:ext cx="0" cy="0"/>
          <a:chOff x="0" y="0"/>
          <a:chExt cx="0" cy="0"/>
        </a:xfrm>
      </p:grpSpPr>
      <p:sp>
        <p:nvSpPr>
          <p:cNvPr id="17" name="Text Placeholder 16"/>
          <p:cNvSpPr>
            <a:spLocks noGrp="1"/>
          </p:cNvSpPr>
          <p:nvPr>
            <p:ph type="body" sz="quarter" idx="13" hasCustomPrompt="1"/>
          </p:nvPr>
        </p:nvSpPr>
        <p:spPr>
          <a:xfrm>
            <a:off x="0" y="756324"/>
            <a:ext cx="6711950" cy="485689"/>
          </a:xfrm>
          <a:prstGeom prst="rect">
            <a:avLst/>
          </a:prstGeom>
        </p:spPr>
        <p:txBody>
          <a:bodyPr/>
          <a:lstStyle>
            <a:lvl1pPr marL="0" indent="0">
              <a:buNone/>
              <a:defRPr lang="en-US" sz="2000" b="1" kern="1200" baseline="0" dirty="0" smtClean="0">
                <a:solidFill>
                  <a:srgbClr val="000066"/>
                </a:solidFill>
                <a:latin typeface="Frutiger LT Pro 55 Roman" panose="020B0602020204020204" pitchFamily="34" charset="0"/>
                <a:ea typeface="Frutiger LT Pro 55 Roman" panose="020B0602020204020204" pitchFamily="34" charset="0"/>
                <a:cs typeface="Frutiger LT Pro 55 Roman" panose="020B0602020204020204" pitchFamily="34" charset="0"/>
              </a:defRPr>
            </a:lvl1pPr>
          </a:lstStyle>
          <a:p>
            <a:pPr lvl="0"/>
            <a:r>
              <a:rPr lang="en-US" dirty="0"/>
              <a:t>Slide Title</a:t>
            </a:r>
          </a:p>
        </p:txBody>
      </p:sp>
      <p:sp>
        <p:nvSpPr>
          <p:cNvPr id="7" name="Text Placeholder 18">
            <a:extLst>
              <a:ext uri="{FF2B5EF4-FFF2-40B4-BE49-F238E27FC236}">
                <a16:creationId xmlns:a16="http://schemas.microsoft.com/office/drawing/2014/main" id="{4EAC19FF-8F94-4325-A582-95AE202E573A}"/>
              </a:ext>
            </a:extLst>
          </p:cNvPr>
          <p:cNvSpPr>
            <a:spLocks noGrp="1"/>
          </p:cNvSpPr>
          <p:nvPr>
            <p:ph type="body" sz="quarter" idx="15" hasCustomPrompt="1"/>
          </p:nvPr>
        </p:nvSpPr>
        <p:spPr>
          <a:xfrm>
            <a:off x="973123" y="1633147"/>
            <a:ext cx="7239700" cy="4149664"/>
          </a:xfrm>
          <a:prstGeom prst="rect">
            <a:avLst/>
          </a:prstGeom>
        </p:spPr>
        <p:txBody>
          <a:bodyPr/>
          <a:lstStyle>
            <a:lvl1pPr marL="0" indent="0">
              <a:buNone/>
              <a:defRPr lang="en-US" sz="1200" kern="1200" dirty="0" smtClean="0">
                <a:solidFill>
                  <a:srgbClr val="19224F"/>
                </a:solidFill>
                <a:latin typeface="Frutiger LT Pro 45 Light" charset="0"/>
                <a:ea typeface="Frutiger LT Pro 45 Light" charset="0"/>
                <a:cs typeface="Frutiger LT Pro 45 Light" charset="0"/>
              </a:defRPr>
            </a:lvl1pPr>
            <a:lvl2pPr>
              <a:defRPr lang="en-US" sz="1200" kern="1200" dirty="0" smtClean="0">
                <a:solidFill>
                  <a:srgbClr val="19224F"/>
                </a:solidFill>
                <a:latin typeface="Frutiger LT Pro 45 Light" charset="0"/>
                <a:ea typeface="Frutiger LT Pro 45 Light" charset="0"/>
                <a:cs typeface="Frutiger LT Pro 45 Light" charset="0"/>
              </a:defRPr>
            </a:lvl2pPr>
            <a:lvl3pPr>
              <a:defRPr lang="en-US" sz="1200" kern="1200" dirty="0" smtClean="0">
                <a:solidFill>
                  <a:srgbClr val="19224F"/>
                </a:solidFill>
                <a:latin typeface="Frutiger LT Pro 45 Light" charset="0"/>
                <a:ea typeface="Frutiger LT Pro 45 Light" charset="0"/>
                <a:cs typeface="Frutiger LT Pro 45 Light" charset="0"/>
              </a:defRPr>
            </a:lvl3pPr>
            <a:lvl4pPr>
              <a:defRPr lang="en-US" sz="1200" kern="1200" dirty="0" smtClean="0">
                <a:solidFill>
                  <a:srgbClr val="19224F"/>
                </a:solidFill>
                <a:latin typeface="Frutiger LT Pro 45 Light" charset="0"/>
                <a:ea typeface="Frutiger LT Pro 45 Light" charset="0"/>
                <a:cs typeface="Frutiger LT Pro 45 Light" charset="0"/>
              </a:defRPr>
            </a:lvl4pPr>
            <a:lvl5pPr>
              <a:defRPr lang="en-GB" sz="1200" kern="1200" dirty="0">
                <a:solidFill>
                  <a:srgbClr val="19224F"/>
                </a:solidFill>
                <a:latin typeface="Frutiger LT Pro 45 Light" charset="0"/>
                <a:ea typeface="Frutiger LT Pro 45 Light" charset="0"/>
                <a:cs typeface="Frutiger LT Pro 45 Light" charset="0"/>
              </a:defRPr>
            </a:lvl5pPr>
          </a:lstStyle>
          <a:p>
            <a:pPr lvl="0"/>
            <a:r>
              <a:rPr lang="en-US" dirty="0"/>
              <a:t>Content</a:t>
            </a:r>
          </a:p>
        </p:txBody>
      </p:sp>
      <p:sp>
        <p:nvSpPr>
          <p:cNvPr id="2" name="Rectangle 1"/>
          <p:cNvSpPr/>
          <p:nvPr userDrawn="1"/>
        </p:nvSpPr>
        <p:spPr>
          <a:xfrm>
            <a:off x="450850" y="6416789"/>
            <a:ext cx="2497800" cy="215444"/>
          </a:xfrm>
          <a:prstGeom prst="rect">
            <a:avLst/>
          </a:prstGeom>
        </p:spPr>
        <p:txBody>
          <a:bodyPr wrap="none">
            <a:spAutoFit/>
          </a:bodyPr>
          <a:lstStyle/>
          <a:p>
            <a:pPr marL="446088" marR="0" lvl="0" indent="-439738" algn="l" defTabSz="685800" rtl="0" eaLnBrk="1" fontAlgn="auto" latinLnBrk="0" hangingPunct="1">
              <a:lnSpc>
                <a:spcPct val="100000"/>
              </a:lnSpc>
              <a:spcBef>
                <a:spcPts val="0"/>
              </a:spcBef>
              <a:spcAft>
                <a:spcPts val="0"/>
              </a:spcAft>
              <a:buClrTx/>
              <a:buSzTx/>
              <a:buFontTx/>
              <a:buNone/>
              <a:tabLst/>
              <a:defRPr/>
            </a:pPr>
            <a:r>
              <a:rPr lang="en-US" sz="800" b="0" i="0" dirty="0">
                <a:solidFill>
                  <a:srgbClr val="19224F"/>
                </a:solidFill>
                <a:latin typeface="Frutiger LT Pro 55 Roman" charset="0"/>
                <a:ea typeface="Frutiger LT Pro 55 Roman" charset="0"/>
                <a:cs typeface="Frutiger LT Pro 55 Roman" charset="0"/>
              </a:rPr>
              <a:t>Content</a:t>
            </a:r>
            <a:r>
              <a:rPr lang="en-US" sz="800" b="0" i="0" baseline="0" dirty="0">
                <a:solidFill>
                  <a:srgbClr val="19224F"/>
                </a:solidFill>
                <a:latin typeface="Frutiger LT Pro 55 Roman" charset="0"/>
                <a:ea typeface="Frutiger LT Pro 55 Roman" charset="0"/>
                <a:cs typeface="Frutiger LT Pro 55 Roman" charset="0"/>
              </a:rPr>
              <a:t> provided by Laughology – Copyright 18</a:t>
            </a:r>
            <a:endParaRPr lang="en-US" sz="800" b="0" i="0" dirty="0">
              <a:solidFill>
                <a:srgbClr val="19224F"/>
              </a:solidFill>
              <a:latin typeface="Frutiger LT Pro 55 Roman" charset="0"/>
              <a:ea typeface="Frutiger LT Pro 55 Roman" charset="0"/>
              <a:cs typeface="Frutiger LT Pro 55 Roman" charset="0"/>
            </a:endParaRPr>
          </a:p>
        </p:txBody>
      </p:sp>
    </p:spTree>
    <p:extLst>
      <p:ext uri="{BB962C8B-B14F-4D97-AF65-F5344CB8AC3E}">
        <p14:creationId xmlns:p14="http://schemas.microsoft.com/office/powerpoint/2010/main" val="1373877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9" r:id="rId2"/>
    <p:sldLayoutId id="2147483660" r:id="rId3"/>
    <p:sldLayoutId id="2147483670" r:id="rId4"/>
    <p:sldLayoutId id="2147483675" r:id="rId5"/>
    <p:sldLayoutId id="2147483680" r:id="rId6"/>
    <p:sldLayoutId id="2147483683" r:id="rId7"/>
    <p:sldLayoutId id="2147483692" r:id="rId8"/>
    <p:sldLayoutId id="2147483694" r:id="rId9"/>
    <p:sldLayoutId id="214748369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1.emf"/><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67" descr="A picture containing text, outdoor, old&#10;&#10;Description automatically generated"/>
          <p:cNvPicPr preferRelativeResize="0"/>
          <p:nvPr/>
        </p:nvPicPr>
        <p:blipFill rotWithShape="1">
          <a:blip r:embed="rId3">
            <a:alphaModFix/>
          </a:blip>
          <a:srcRect l="3603" r="5500"/>
          <a:stretch/>
        </p:blipFill>
        <p:spPr>
          <a:xfrm>
            <a:off x="1" y="0"/>
            <a:ext cx="9144000" cy="5660021"/>
          </a:xfrm>
          <a:prstGeom prst="rect">
            <a:avLst/>
          </a:prstGeom>
          <a:noFill/>
          <a:ln>
            <a:noFill/>
          </a:ln>
        </p:spPr>
      </p:pic>
      <p:sp>
        <p:nvSpPr>
          <p:cNvPr id="58" name="Google Shape;58;p67"/>
          <p:cNvSpPr/>
          <p:nvPr/>
        </p:nvSpPr>
        <p:spPr>
          <a:xfrm>
            <a:off x="0" y="0"/>
            <a:ext cx="9144000" cy="5706319"/>
          </a:xfrm>
          <a:prstGeom prst="rect">
            <a:avLst/>
          </a:prstGeom>
          <a:solidFill>
            <a:srgbClr val="494429">
              <a:alpha val="5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67"/>
          <p:cNvSpPr txBox="1"/>
          <p:nvPr/>
        </p:nvSpPr>
        <p:spPr>
          <a:xfrm>
            <a:off x="548706" y="2439218"/>
            <a:ext cx="7562334" cy="1887271"/>
          </a:xfrm>
          <a:prstGeom prst="rect">
            <a:avLst/>
          </a:prstGeom>
          <a:noFill/>
          <a:ln>
            <a:noFill/>
          </a:ln>
        </p:spPr>
        <p:txBody>
          <a:bodyPr spcFirstLastPara="1" wrap="square" lIns="91425" tIns="45700" rIns="91425" bIns="45700" anchor="t" anchorCtr="0">
            <a:spAutoFit/>
          </a:bodyPr>
          <a:lstStyle/>
          <a:p>
            <a:pPr marL="0" marR="0" lvl="0" indent="0" algn="l" rtl="0">
              <a:lnSpc>
                <a:spcPct val="81250"/>
              </a:lnSpc>
              <a:spcBef>
                <a:spcPts val="0"/>
              </a:spcBef>
              <a:spcAft>
                <a:spcPts val="0"/>
              </a:spcAft>
              <a:buNone/>
            </a:pPr>
            <a:r>
              <a:rPr lang="en-GB" sz="7200" dirty="0">
                <a:solidFill>
                  <a:schemeClr val="lt1"/>
                </a:solidFill>
                <a:latin typeface="Calibri"/>
                <a:cs typeface="Calibri"/>
                <a:sym typeface="Calibri"/>
              </a:rPr>
              <a:t>NEGOTIATION &amp; THINKING SKILLS</a:t>
            </a:r>
            <a:endParaRPr sz="1050" dirty="0"/>
          </a:p>
        </p:txBody>
      </p:sp>
      <p:pic>
        <p:nvPicPr>
          <p:cNvPr id="60" name="Google Shape;60;p67" descr="Icon&#10;&#10;Description automatically generated"/>
          <p:cNvPicPr preferRelativeResize="0"/>
          <p:nvPr/>
        </p:nvPicPr>
        <p:blipFill rotWithShape="1">
          <a:blip r:embed="rId4">
            <a:alphaModFix/>
          </a:blip>
          <a:srcRect/>
          <a:stretch/>
        </p:blipFill>
        <p:spPr>
          <a:xfrm>
            <a:off x="8111040" y="298314"/>
            <a:ext cx="761451" cy="752012"/>
          </a:xfrm>
          <a:prstGeom prst="rect">
            <a:avLst/>
          </a:prstGeom>
          <a:noFill/>
          <a:ln>
            <a:noFill/>
          </a:ln>
        </p:spPr>
      </p:pic>
      <p:sp>
        <p:nvSpPr>
          <p:cNvPr id="61" name="Google Shape;61;p67"/>
          <p:cNvSpPr/>
          <p:nvPr/>
        </p:nvSpPr>
        <p:spPr>
          <a:xfrm>
            <a:off x="0" y="5499100"/>
            <a:ext cx="9144000" cy="135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 name="Google Shape;63;p67" descr="A picture containing text, tableware, dishware, plate&#10;&#10;Description automatically generated"/>
          <p:cNvPicPr preferRelativeResize="0"/>
          <p:nvPr/>
        </p:nvPicPr>
        <p:blipFill rotWithShape="1">
          <a:blip r:embed="rId5">
            <a:alphaModFix/>
          </a:blip>
          <a:srcRect/>
          <a:stretch/>
        </p:blipFill>
        <p:spPr>
          <a:xfrm>
            <a:off x="313294" y="5782260"/>
            <a:ext cx="1824540" cy="533918"/>
          </a:xfrm>
          <a:prstGeom prst="rect">
            <a:avLst/>
          </a:prstGeom>
          <a:noFill/>
          <a:ln>
            <a:noFill/>
          </a:ln>
        </p:spPr>
      </p:pic>
      <p:cxnSp>
        <p:nvCxnSpPr>
          <p:cNvPr id="65" name="Google Shape;65;p67"/>
          <p:cNvCxnSpPr/>
          <p:nvPr/>
        </p:nvCxnSpPr>
        <p:spPr>
          <a:xfrm>
            <a:off x="5507356" y="5602464"/>
            <a:ext cx="0" cy="951471"/>
          </a:xfrm>
          <a:prstGeom prst="straightConnector1">
            <a:avLst/>
          </a:prstGeom>
          <a:noFill/>
          <a:ln w="9525" cap="flat" cmpd="sng">
            <a:solidFill>
              <a:srgbClr val="7F7F7F"/>
            </a:solidFill>
            <a:prstDash val="solid"/>
            <a:round/>
            <a:headEnd type="none" w="sm" len="sm"/>
            <a:tailEnd type="none" w="sm" len="sm"/>
          </a:ln>
        </p:spPr>
      </p:cxnSp>
      <p:sp>
        <p:nvSpPr>
          <p:cNvPr id="67" name="Google Shape;67;p67"/>
          <p:cNvSpPr txBox="1"/>
          <p:nvPr/>
        </p:nvSpPr>
        <p:spPr>
          <a:xfrm>
            <a:off x="279407" y="6207145"/>
            <a:ext cx="223519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rgbClr val="7F7F7F"/>
                </a:solidFill>
                <a:latin typeface="Calibri"/>
                <a:ea typeface="Calibri"/>
                <a:cs typeface="Calibri"/>
                <a:sym typeface="Calibri"/>
              </a:rPr>
              <a:t>www.laughology.co.uk</a:t>
            </a:r>
            <a:endParaRPr sz="1200" b="0" i="0" u="none" strike="noStrike" cap="none">
              <a:solidFill>
                <a:srgbClr val="7F7F7F"/>
              </a:solidFill>
              <a:latin typeface="Calibri"/>
              <a:ea typeface="Calibri"/>
              <a:cs typeface="Calibri"/>
              <a:sym typeface="Calibri"/>
            </a:endParaRPr>
          </a:p>
        </p:txBody>
      </p:sp>
      <p:cxnSp>
        <p:nvCxnSpPr>
          <p:cNvPr id="68" name="Google Shape;68;p67"/>
          <p:cNvCxnSpPr/>
          <p:nvPr/>
        </p:nvCxnSpPr>
        <p:spPr>
          <a:xfrm>
            <a:off x="0" y="5472547"/>
            <a:ext cx="9144000" cy="0"/>
          </a:xfrm>
          <a:prstGeom prst="straightConnector1">
            <a:avLst/>
          </a:prstGeom>
          <a:noFill/>
          <a:ln w="50800" cap="flat" cmpd="sng">
            <a:solidFill>
              <a:srgbClr val="FFC000"/>
            </a:solidFill>
            <a:prstDash val="solid"/>
            <a:round/>
            <a:headEnd type="none" w="sm" len="sm"/>
            <a:tailEnd type="none" w="sm" len="sm"/>
          </a:ln>
        </p:spPr>
      </p:cxnSp>
      <p:sp>
        <p:nvSpPr>
          <p:cNvPr id="69" name="Google Shape;69;p67"/>
          <p:cNvSpPr txBox="1"/>
          <p:nvPr/>
        </p:nvSpPr>
        <p:spPr>
          <a:xfrm>
            <a:off x="2546247" y="6207145"/>
            <a:ext cx="130185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7F7F7F"/>
                </a:solidFill>
                <a:latin typeface="Calibri"/>
                <a:ea typeface="Calibri"/>
                <a:cs typeface="Calibri"/>
                <a:sym typeface="Calibri"/>
              </a:rPr>
              <a:t>@Laughology</a:t>
            </a:r>
            <a:endParaRPr sz="1200" b="0" i="0" u="none" strike="noStrike" cap="none">
              <a:solidFill>
                <a:srgbClr val="7F7F7F"/>
              </a:solidFill>
              <a:latin typeface="Calibri"/>
              <a:ea typeface="Calibri"/>
              <a:cs typeface="Calibri"/>
              <a:sym typeface="Calibri"/>
            </a:endParaRPr>
          </a:p>
        </p:txBody>
      </p:sp>
      <p:pic>
        <p:nvPicPr>
          <p:cNvPr id="74" name="Google Shape;74;p67" descr="Icon&#10;&#10;Description automatically generated with low confidence"/>
          <p:cNvPicPr preferRelativeResize="0"/>
          <p:nvPr/>
        </p:nvPicPr>
        <p:blipFill rotWithShape="1">
          <a:blip r:embed="rId6">
            <a:alphaModFix/>
          </a:blip>
          <a:srcRect/>
          <a:stretch/>
        </p:blipFill>
        <p:spPr>
          <a:xfrm>
            <a:off x="2697996" y="5821336"/>
            <a:ext cx="2240797" cy="278753"/>
          </a:xfrm>
          <a:prstGeom prst="rect">
            <a:avLst/>
          </a:prstGeom>
          <a:noFill/>
          <a:ln>
            <a:noFill/>
          </a:ln>
        </p:spPr>
      </p:pic>
      <p:cxnSp>
        <p:nvCxnSpPr>
          <p:cNvPr id="75" name="Google Shape;75;p67"/>
          <p:cNvCxnSpPr/>
          <p:nvPr/>
        </p:nvCxnSpPr>
        <p:spPr>
          <a:xfrm>
            <a:off x="2383156" y="5602464"/>
            <a:ext cx="0" cy="951471"/>
          </a:xfrm>
          <a:prstGeom prst="straightConnector1">
            <a:avLst/>
          </a:prstGeom>
          <a:noFill/>
          <a:ln w="9525" cap="flat" cmpd="sng">
            <a:solidFill>
              <a:srgbClr val="7F7F7F"/>
            </a:solidFill>
            <a:prstDash val="solid"/>
            <a:round/>
            <a:headEnd type="none" w="sm" len="sm"/>
            <a:tailEnd type="none" w="sm" len="sm"/>
          </a:ln>
        </p:spPr>
      </p:cxnSp>
      <p:sp>
        <p:nvSpPr>
          <p:cNvPr id="2" name="TextBox 1">
            <a:extLst>
              <a:ext uri="{FF2B5EF4-FFF2-40B4-BE49-F238E27FC236}">
                <a16:creationId xmlns:a16="http://schemas.microsoft.com/office/drawing/2014/main" id="{63997F90-43F4-A8B1-BA17-71FFEB74166A}"/>
              </a:ext>
            </a:extLst>
          </p:cNvPr>
          <p:cNvSpPr txBox="1"/>
          <p:nvPr/>
        </p:nvSpPr>
        <p:spPr>
          <a:xfrm>
            <a:off x="5764696" y="5782260"/>
            <a:ext cx="3107795" cy="523220"/>
          </a:xfrm>
          <a:prstGeom prst="rect">
            <a:avLst/>
          </a:prstGeom>
          <a:noFill/>
        </p:spPr>
        <p:txBody>
          <a:bodyPr wrap="square" rtlCol="0">
            <a:spAutoFit/>
          </a:bodyPr>
          <a:lstStyle/>
          <a:p>
            <a:r>
              <a:rPr lang="en-US" dirty="0"/>
              <a:t>Victoria Maitland</a:t>
            </a:r>
          </a:p>
          <a:p>
            <a:r>
              <a:rPr lang="en-US" dirty="0" err="1"/>
              <a:t>Laughologist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9"/>
          <p:cNvSpPr/>
          <p:nvPr/>
        </p:nvSpPr>
        <p:spPr>
          <a:xfrm>
            <a:off x="-1587" y="0"/>
            <a:ext cx="9144000" cy="6887124"/>
          </a:xfrm>
          <a:prstGeom prst="rect">
            <a:avLst/>
          </a:prstGeom>
          <a:solidFill>
            <a:srgbClr val="DDE4E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7" name="Google Shape;207;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44008" y="1896445"/>
            <a:ext cx="3994471" cy="4961555"/>
          </a:xfrm>
          <a:prstGeom prst="rect">
            <a:avLst/>
          </a:prstGeom>
          <a:noFill/>
          <a:ln>
            <a:noFill/>
          </a:ln>
        </p:spPr>
      </p:pic>
      <p:sp>
        <p:nvSpPr>
          <p:cNvPr id="208" name="Google Shape;208;p49"/>
          <p:cNvSpPr txBox="1"/>
          <p:nvPr/>
        </p:nvSpPr>
        <p:spPr>
          <a:xfrm>
            <a:off x="277813" y="1703051"/>
            <a:ext cx="5324531" cy="51860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3200" b="0" i="0" u="none" strike="noStrike" cap="none" dirty="0">
              <a:solidFill>
                <a:srgbClr val="595959"/>
              </a:solidFill>
              <a:latin typeface="Arial"/>
              <a:ea typeface="Arial"/>
              <a:cs typeface="Arial"/>
              <a:sym typeface="Arial"/>
            </a:endParaRPr>
          </a:p>
          <a:p>
            <a:pPr marL="0" marR="0" lvl="0" indent="0" algn="l" rtl="0">
              <a:lnSpc>
                <a:spcPct val="100000"/>
              </a:lnSpc>
              <a:spcBef>
                <a:spcPts val="700"/>
              </a:spcBef>
              <a:spcAft>
                <a:spcPts val="0"/>
              </a:spcAft>
              <a:buNone/>
            </a:pPr>
            <a:r>
              <a:rPr lang="en-GB" sz="3200" b="0" i="0" u="none" strike="noStrike" cap="none" dirty="0">
                <a:solidFill>
                  <a:srgbClr val="595959"/>
                </a:solidFill>
                <a:latin typeface="Calibri" panose="020F0502020204030204" pitchFamily="34" charset="0"/>
                <a:cs typeface="Calibri" panose="020F0502020204030204" pitchFamily="34" charset="0"/>
                <a:sym typeface="Arial"/>
              </a:rPr>
              <a:t>A communication tool to express how we feel and strengthen social interactions.</a:t>
            </a:r>
            <a:endParaRPr dirty="0">
              <a:latin typeface="Calibri" panose="020F0502020204030204" pitchFamily="34" charset="0"/>
              <a:cs typeface="Calibri" panose="020F0502020204030204" pitchFamily="34" charset="0"/>
            </a:endParaRPr>
          </a:p>
          <a:p>
            <a:pPr marL="0" marR="0" lvl="1" indent="0" algn="l" rtl="0">
              <a:lnSpc>
                <a:spcPct val="100000"/>
              </a:lnSpc>
              <a:spcBef>
                <a:spcPts val="700"/>
              </a:spcBef>
              <a:spcAft>
                <a:spcPts val="0"/>
              </a:spcAft>
              <a:buNone/>
            </a:pPr>
            <a:r>
              <a:rPr lang="en-GB" sz="3200" b="0" i="0" u="none" strike="noStrike" cap="none" dirty="0">
                <a:solidFill>
                  <a:srgbClr val="00B0F0"/>
                </a:solidFill>
                <a:latin typeface="Calibri" panose="020F0502020204030204" pitchFamily="34" charset="0"/>
                <a:cs typeface="Calibri" panose="020F0502020204030204" pitchFamily="34" charset="0"/>
                <a:sym typeface="Arial"/>
              </a:rPr>
              <a:t>The outward energy of humour.</a:t>
            </a:r>
            <a:endParaRPr dirty="0">
              <a:latin typeface="Calibri" panose="020F0502020204030204" pitchFamily="34" charset="0"/>
              <a:cs typeface="Calibri" panose="020F0502020204030204" pitchFamily="34" charset="0"/>
            </a:endParaRPr>
          </a:p>
          <a:p>
            <a:pPr marL="0" marR="0" lvl="1" indent="0" algn="l" rtl="0">
              <a:lnSpc>
                <a:spcPct val="100000"/>
              </a:lnSpc>
              <a:spcBef>
                <a:spcPts val="700"/>
              </a:spcBef>
              <a:spcAft>
                <a:spcPts val="0"/>
              </a:spcAft>
              <a:buNone/>
            </a:pPr>
            <a:endParaRPr sz="3200" b="0" i="0" u="none" strike="noStrike" cap="none" dirty="0">
              <a:solidFill>
                <a:srgbClr val="007EC3"/>
              </a:solidFill>
              <a:latin typeface="Arial"/>
              <a:ea typeface="Arial"/>
              <a:cs typeface="Arial"/>
              <a:sym typeface="Arial"/>
            </a:endParaRPr>
          </a:p>
          <a:p>
            <a:pPr marL="0" marR="0" lvl="1" indent="0" algn="l" rtl="0">
              <a:lnSpc>
                <a:spcPct val="100000"/>
              </a:lnSpc>
              <a:spcBef>
                <a:spcPts val="700"/>
              </a:spcBef>
              <a:spcAft>
                <a:spcPts val="0"/>
              </a:spcAft>
              <a:buNone/>
            </a:pPr>
            <a:endParaRPr sz="2400" b="0" i="0" u="none" strike="noStrike" cap="none" dirty="0">
              <a:solidFill>
                <a:srgbClr val="000000"/>
              </a:solidFill>
              <a:latin typeface="Arial"/>
              <a:ea typeface="Arial"/>
              <a:cs typeface="Arial"/>
              <a:sym typeface="Arial"/>
            </a:endParaRPr>
          </a:p>
          <a:p>
            <a:pPr marL="0" marR="0" lvl="1" indent="0" algn="l" rtl="0">
              <a:lnSpc>
                <a:spcPct val="100000"/>
              </a:lnSpc>
              <a:spcBef>
                <a:spcPts val="70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None/>
            </a:pPr>
            <a:endParaRPr sz="2400" b="0" i="0" u="none" strike="noStrike" cap="none" dirty="0">
              <a:solidFill>
                <a:srgbClr val="000000"/>
              </a:solidFill>
              <a:latin typeface="Arial"/>
              <a:ea typeface="Arial"/>
              <a:cs typeface="Arial"/>
              <a:sym typeface="Arial"/>
            </a:endParaRPr>
          </a:p>
        </p:txBody>
      </p:sp>
      <p:sp>
        <p:nvSpPr>
          <p:cNvPr id="209" name="Google Shape;209;p49"/>
          <p:cNvSpPr/>
          <p:nvPr/>
        </p:nvSpPr>
        <p:spPr>
          <a:xfrm>
            <a:off x="277813" y="5616575"/>
            <a:ext cx="4252912" cy="720725"/>
          </a:xfrm>
          <a:prstGeom prst="roundRect">
            <a:avLst>
              <a:gd name="adj" fmla="val 0"/>
            </a:avLst>
          </a:prstGeom>
          <a:noFill/>
          <a:ln>
            <a:noFill/>
          </a:ln>
        </p:spPr>
        <p:txBody>
          <a:bodyPr spcFirstLastPara="1" wrap="square" lIns="0" tIns="0" rIns="0" bIns="0" anchor="t" anchorCtr="0">
            <a:noAutofit/>
          </a:bodyPr>
          <a:lstStyle/>
          <a:p>
            <a:pPr marL="0" marR="0" lvl="1" indent="1588" algn="l" rtl="0">
              <a:lnSpc>
                <a:spcPct val="100000"/>
              </a:lnSpc>
              <a:spcBef>
                <a:spcPts val="0"/>
              </a:spcBef>
              <a:spcAft>
                <a:spcPts val="0"/>
              </a:spcAft>
              <a:buNone/>
            </a:pPr>
            <a:endParaRPr sz="2000" b="1" i="0" u="none" strike="noStrike" cap="none">
              <a:solidFill>
                <a:srgbClr val="558ED5"/>
              </a:solidFill>
              <a:latin typeface="Arial"/>
              <a:ea typeface="Arial"/>
              <a:cs typeface="Arial"/>
              <a:sym typeface="Arial"/>
            </a:endParaRPr>
          </a:p>
        </p:txBody>
      </p:sp>
      <p:sp>
        <p:nvSpPr>
          <p:cNvPr id="210" name="Google Shape;210;p49"/>
          <p:cNvSpPr txBox="1"/>
          <p:nvPr/>
        </p:nvSpPr>
        <p:spPr>
          <a:xfrm>
            <a:off x="329434" y="816256"/>
            <a:ext cx="5221287" cy="1362710"/>
          </a:xfrm>
          <a:prstGeom prst="rect">
            <a:avLst/>
          </a:prstGeom>
          <a:noFill/>
          <a:ln>
            <a:noFill/>
          </a:ln>
        </p:spPr>
        <p:txBody>
          <a:bodyPr spcFirstLastPara="1" wrap="square" lIns="91425" tIns="45700" rIns="91425" bIns="45700" anchor="ctr" anchorCtr="0">
            <a:normAutofit/>
          </a:bodyPr>
          <a:lstStyle/>
          <a:p>
            <a:pPr marL="0" marR="0" lvl="1" indent="0" algn="l" rtl="0">
              <a:lnSpc>
                <a:spcPct val="100000"/>
              </a:lnSpc>
              <a:spcBef>
                <a:spcPts val="0"/>
              </a:spcBef>
              <a:spcAft>
                <a:spcPts val="0"/>
              </a:spcAft>
              <a:buClr>
                <a:srgbClr val="000000"/>
              </a:buClr>
              <a:buSzPts val="6000"/>
              <a:buFont typeface="Arial"/>
              <a:buNone/>
            </a:pPr>
            <a:r>
              <a:rPr lang="en-GB" sz="5400" b="0" i="0" u="none" strike="noStrike" cap="none" dirty="0">
                <a:solidFill>
                  <a:srgbClr val="00B0F0"/>
                </a:solidFill>
                <a:latin typeface="Calibri" panose="020F0502020204030204" pitchFamily="34" charset="0"/>
                <a:cs typeface="Calibri" panose="020F0502020204030204" pitchFamily="34" charset="0"/>
                <a:sym typeface="Arial"/>
              </a:rPr>
              <a:t>LAUGHTER</a:t>
            </a:r>
            <a:endParaRPr sz="5400" dirty="0">
              <a:latin typeface="Calibri" panose="020F0502020204030204" pitchFamily="34" charset="0"/>
              <a:cs typeface="Calibri" panose="020F0502020204030204" pitchFamily="34" charset="0"/>
            </a:endParaRPr>
          </a:p>
        </p:txBody>
      </p:sp>
      <p:pic>
        <p:nvPicPr>
          <p:cNvPr id="8" name="Google Shape;115;p67" descr="Icon&#10;&#10;Description automatically generated">
            <a:extLst>
              <a:ext uri="{FF2B5EF4-FFF2-40B4-BE49-F238E27FC236}">
                <a16:creationId xmlns:a16="http://schemas.microsoft.com/office/drawing/2014/main" id="{18C1B352-C482-FA4B-AC7F-6FC5CFFC70C6}"/>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206892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50"/>
          <p:cNvSpPr/>
          <p:nvPr/>
        </p:nvSpPr>
        <p:spPr>
          <a:xfrm>
            <a:off x="0" y="-87549"/>
            <a:ext cx="9144000" cy="6945549"/>
          </a:xfrm>
          <a:prstGeom prst="rect">
            <a:avLst/>
          </a:prstGeom>
          <a:solidFill>
            <a:srgbClr val="DDE4E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9" name="Google Shape;219;p50"/>
          <p:cNvSpPr txBox="1"/>
          <p:nvPr/>
        </p:nvSpPr>
        <p:spPr>
          <a:xfrm>
            <a:off x="537210" y="2328703"/>
            <a:ext cx="4475377" cy="3070071"/>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GB" sz="3200" b="0" i="0" u="none" strike="noStrike" cap="none" dirty="0">
                <a:solidFill>
                  <a:srgbClr val="595959"/>
                </a:solidFill>
                <a:latin typeface="Calibri" panose="020F0502020204030204" pitchFamily="34" charset="0"/>
                <a:cs typeface="Calibri" panose="020F0502020204030204" pitchFamily="34" charset="0"/>
                <a:sym typeface="Arial"/>
              </a:rPr>
              <a:t>An aspect of the human mind, a system for processing information</a:t>
            </a:r>
            <a:endParaRPr dirty="0">
              <a:latin typeface="Calibri" panose="020F0502020204030204" pitchFamily="34" charset="0"/>
              <a:cs typeface="Calibri" panose="020F0502020204030204" pitchFamily="34" charset="0"/>
            </a:endParaRPr>
          </a:p>
          <a:p>
            <a:pPr marL="0" marR="0" lvl="1" indent="0" algn="l" rtl="0">
              <a:lnSpc>
                <a:spcPct val="100000"/>
              </a:lnSpc>
              <a:spcBef>
                <a:spcPts val="700"/>
              </a:spcBef>
              <a:spcAft>
                <a:spcPts val="0"/>
              </a:spcAft>
              <a:buNone/>
            </a:pPr>
            <a:r>
              <a:rPr lang="en-GB" sz="3200" b="0" i="0" u="none" strike="noStrike" cap="none" dirty="0">
                <a:solidFill>
                  <a:srgbClr val="00B0F0"/>
                </a:solidFill>
                <a:latin typeface="Calibri" panose="020F0502020204030204" pitchFamily="34" charset="0"/>
                <a:cs typeface="Calibri" panose="020F0502020204030204" pitchFamily="34" charset="0"/>
                <a:sym typeface="Arial"/>
              </a:rPr>
              <a:t>A way to look at life.</a:t>
            </a:r>
            <a:endParaRPr dirty="0">
              <a:latin typeface="Calibri" panose="020F0502020204030204" pitchFamily="34" charset="0"/>
              <a:cs typeface="Calibri" panose="020F0502020204030204" pitchFamily="34" charset="0"/>
            </a:endParaRPr>
          </a:p>
          <a:p>
            <a:pPr marL="0" marR="0" lvl="1" indent="0" algn="l" rtl="0">
              <a:lnSpc>
                <a:spcPct val="100000"/>
              </a:lnSpc>
              <a:spcBef>
                <a:spcPts val="70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None/>
            </a:pPr>
            <a:endParaRPr sz="2400" b="0" i="0" u="none" strike="noStrike" cap="none" dirty="0">
              <a:solidFill>
                <a:srgbClr val="000000"/>
              </a:solidFill>
              <a:latin typeface="Arial"/>
              <a:ea typeface="Arial"/>
              <a:cs typeface="Arial"/>
              <a:sym typeface="Arial"/>
            </a:endParaRPr>
          </a:p>
        </p:txBody>
      </p:sp>
      <p:sp>
        <p:nvSpPr>
          <p:cNvPr id="220" name="Google Shape;220;p50"/>
          <p:cNvSpPr/>
          <p:nvPr/>
        </p:nvSpPr>
        <p:spPr>
          <a:xfrm>
            <a:off x="277813" y="5616575"/>
            <a:ext cx="4252912" cy="720725"/>
          </a:xfrm>
          <a:prstGeom prst="roundRect">
            <a:avLst>
              <a:gd name="adj" fmla="val 0"/>
            </a:avLst>
          </a:prstGeom>
          <a:noFill/>
          <a:ln>
            <a:noFill/>
          </a:ln>
        </p:spPr>
        <p:txBody>
          <a:bodyPr spcFirstLastPara="1" wrap="square" lIns="0" tIns="0" rIns="0" bIns="0" anchor="t" anchorCtr="0">
            <a:noAutofit/>
          </a:bodyPr>
          <a:lstStyle/>
          <a:p>
            <a:pPr marL="0" marR="0" lvl="1" indent="1588" algn="l" rtl="0">
              <a:lnSpc>
                <a:spcPct val="100000"/>
              </a:lnSpc>
              <a:spcBef>
                <a:spcPts val="0"/>
              </a:spcBef>
              <a:spcAft>
                <a:spcPts val="0"/>
              </a:spcAft>
              <a:buNone/>
            </a:pPr>
            <a:endParaRPr sz="2000" b="1" i="0" u="none" strike="noStrike" cap="none">
              <a:solidFill>
                <a:srgbClr val="558ED5"/>
              </a:solidFill>
              <a:latin typeface="Arial"/>
              <a:ea typeface="Arial"/>
              <a:cs typeface="Arial"/>
              <a:sym typeface="Arial"/>
            </a:endParaRPr>
          </a:p>
        </p:txBody>
      </p:sp>
      <p:sp>
        <p:nvSpPr>
          <p:cNvPr id="221" name="Google Shape;221;p50"/>
          <p:cNvSpPr txBox="1"/>
          <p:nvPr/>
        </p:nvSpPr>
        <p:spPr>
          <a:xfrm>
            <a:off x="531812" y="896681"/>
            <a:ext cx="5221287" cy="1362710"/>
          </a:xfrm>
          <a:prstGeom prst="rect">
            <a:avLst/>
          </a:prstGeom>
          <a:noFill/>
          <a:ln>
            <a:noFill/>
          </a:ln>
        </p:spPr>
        <p:txBody>
          <a:bodyPr spcFirstLastPara="1" wrap="square" lIns="91425" tIns="45700" rIns="91425" bIns="45700" anchor="ctr" anchorCtr="0">
            <a:normAutofit/>
          </a:bodyPr>
          <a:lstStyle/>
          <a:p>
            <a:pPr marL="0" marR="0" lvl="1" indent="0" algn="l" rtl="0">
              <a:lnSpc>
                <a:spcPct val="100000"/>
              </a:lnSpc>
              <a:spcBef>
                <a:spcPts val="0"/>
              </a:spcBef>
              <a:spcAft>
                <a:spcPts val="0"/>
              </a:spcAft>
              <a:buClr>
                <a:srgbClr val="000000"/>
              </a:buClr>
              <a:buSzPts val="6000"/>
              <a:buFont typeface="Arial"/>
              <a:buNone/>
            </a:pPr>
            <a:r>
              <a:rPr lang="en-GB" sz="5400" b="0" i="0" u="none" strike="noStrike" cap="none" dirty="0">
                <a:solidFill>
                  <a:srgbClr val="00B0F0"/>
                </a:solidFill>
                <a:latin typeface="Calibri" panose="020F0502020204030204" pitchFamily="34" charset="0"/>
                <a:cs typeface="Calibri" panose="020F0502020204030204" pitchFamily="34" charset="0"/>
                <a:sym typeface="Arial"/>
              </a:rPr>
              <a:t>HUMOUR</a:t>
            </a:r>
            <a:endParaRPr sz="5400" dirty="0">
              <a:latin typeface="Calibri" panose="020F0502020204030204" pitchFamily="34" charset="0"/>
              <a:cs typeface="Calibri" panose="020F0502020204030204" pitchFamily="34" charset="0"/>
            </a:endParaRPr>
          </a:p>
        </p:txBody>
      </p:sp>
      <p:grpSp>
        <p:nvGrpSpPr>
          <p:cNvPr id="222" name="Google Shape;222;p50"/>
          <p:cNvGrpSpPr/>
          <p:nvPr/>
        </p:nvGrpSpPr>
        <p:grpSpPr>
          <a:xfrm>
            <a:off x="4562475" y="1895475"/>
            <a:ext cx="4162424" cy="4965699"/>
            <a:chOff x="2874" y="1194"/>
            <a:chExt cx="2622" cy="3128"/>
          </a:xfrm>
        </p:grpSpPr>
        <p:sp>
          <p:nvSpPr>
            <p:cNvPr id="223" name="Google Shape;223;p50"/>
            <p:cNvSpPr/>
            <p:nvPr/>
          </p:nvSpPr>
          <p:spPr>
            <a:xfrm>
              <a:off x="2925" y="1195"/>
              <a:ext cx="2517" cy="3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50"/>
            <p:cNvSpPr/>
            <p:nvPr/>
          </p:nvSpPr>
          <p:spPr>
            <a:xfrm>
              <a:off x="3977" y="1194"/>
              <a:ext cx="113" cy="112"/>
            </a:xfrm>
            <a:custGeom>
              <a:avLst/>
              <a:gdLst/>
              <a:ahLst/>
              <a:cxnLst/>
              <a:rect l="l" t="t" r="r" b="b"/>
              <a:pathLst>
                <a:path w="453" h="452" extrusionOk="0">
                  <a:moveTo>
                    <a:pt x="453" y="226"/>
                  </a:moveTo>
                  <a:lnTo>
                    <a:pt x="453" y="226"/>
                  </a:lnTo>
                  <a:cubicBezTo>
                    <a:pt x="453" y="351"/>
                    <a:pt x="352" y="452"/>
                    <a:pt x="226" y="452"/>
                  </a:cubicBezTo>
                  <a:cubicBezTo>
                    <a:pt x="101" y="452"/>
                    <a:pt x="0" y="351"/>
                    <a:pt x="0" y="226"/>
                  </a:cubicBezTo>
                  <a:cubicBezTo>
                    <a:pt x="0" y="101"/>
                    <a:pt x="101" y="0"/>
                    <a:pt x="226" y="0"/>
                  </a:cubicBezTo>
                  <a:cubicBezTo>
                    <a:pt x="352" y="0"/>
                    <a:pt x="453" y="101"/>
                    <a:pt x="453" y="226"/>
                  </a:cubicBezTo>
                  <a:close/>
                </a:path>
              </a:pathLst>
            </a:custGeom>
            <a:solidFill>
              <a:srgbClr val="FFFF8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50"/>
            <p:cNvSpPr/>
            <p:nvPr/>
          </p:nvSpPr>
          <p:spPr>
            <a:xfrm>
              <a:off x="3652" y="1295"/>
              <a:ext cx="320" cy="91"/>
            </a:xfrm>
            <a:custGeom>
              <a:avLst/>
              <a:gdLst/>
              <a:ahLst/>
              <a:cxnLst/>
              <a:rect l="l" t="t" r="r" b="b"/>
              <a:pathLst>
                <a:path w="1289" h="364" extrusionOk="0">
                  <a:moveTo>
                    <a:pt x="535" y="85"/>
                  </a:moveTo>
                  <a:lnTo>
                    <a:pt x="535" y="85"/>
                  </a:lnTo>
                  <a:cubicBezTo>
                    <a:pt x="665" y="0"/>
                    <a:pt x="725" y="145"/>
                    <a:pt x="856" y="136"/>
                  </a:cubicBezTo>
                  <a:cubicBezTo>
                    <a:pt x="919" y="132"/>
                    <a:pt x="934" y="111"/>
                    <a:pt x="1002" y="136"/>
                  </a:cubicBezTo>
                  <a:cubicBezTo>
                    <a:pt x="1059" y="158"/>
                    <a:pt x="1119" y="183"/>
                    <a:pt x="1175" y="205"/>
                  </a:cubicBezTo>
                  <a:cubicBezTo>
                    <a:pt x="1202" y="216"/>
                    <a:pt x="1289" y="200"/>
                    <a:pt x="1267" y="269"/>
                  </a:cubicBezTo>
                  <a:cubicBezTo>
                    <a:pt x="1249" y="323"/>
                    <a:pt x="1143" y="297"/>
                    <a:pt x="1098" y="299"/>
                  </a:cubicBezTo>
                  <a:cubicBezTo>
                    <a:pt x="1033" y="301"/>
                    <a:pt x="1014" y="311"/>
                    <a:pt x="963" y="329"/>
                  </a:cubicBezTo>
                  <a:cubicBezTo>
                    <a:pt x="871" y="362"/>
                    <a:pt x="875" y="357"/>
                    <a:pt x="774" y="339"/>
                  </a:cubicBezTo>
                  <a:cubicBezTo>
                    <a:pt x="652" y="316"/>
                    <a:pt x="544" y="364"/>
                    <a:pt x="430" y="339"/>
                  </a:cubicBezTo>
                  <a:cubicBezTo>
                    <a:pt x="379" y="327"/>
                    <a:pt x="356" y="298"/>
                    <a:pt x="295" y="299"/>
                  </a:cubicBezTo>
                  <a:cubicBezTo>
                    <a:pt x="239" y="300"/>
                    <a:pt x="190" y="338"/>
                    <a:pt x="133" y="324"/>
                  </a:cubicBezTo>
                  <a:cubicBezTo>
                    <a:pt x="80" y="311"/>
                    <a:pt x="0" y="225"/>
                    <a:pt x="41" y="175"/>
                  </a:cubicBezTo>
                  <a:cubicBezTo>
                    <a:pt x="76" y="131"/>
                    <a:pt x="216" y="176"/>
                    <a:pt x="269" y="165"/>
                  </a:cubicBezTo>
                  <a:cubicBezTo>
                    <a:pt x="371" y="145"/>
                    <a:pt x="408" y="49"/>
                    <a:pt x="535" y="99"/>
                  </a:cubicBezTo>
                  <a:lnTo>
                    <a:pt x="535" y="85"/>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50"/>
            <p:cNvSpPr/>
            <p:nvPr/>
          </p:nvSpPr>
          <p:spPr>
            <a:xfrm>
              <a:off x="4123" y="1253"/>
              <a:ext cx="161" cy="45"/>
            </a:xfrm>
            <a:custGeom>
              <a:avLst/>
              <a:gdLst/>
              <a:ahLst/>
              <a:cxnLst/>
              <a:rect l="l" t="t" r="r" b="b"/>
              <a:pathLst>
                <a:path w="648" h="183" extrusionOk="0">
                  <a:moveTo>
                    <a:pt x="269" y="43"/>
                  </a:moveTo>
                  <a:lnTo>
                    <a:pt x="269" y="43"/>
                  </a:lnTo>
                  <a:cubicBezTo>
                    <a:pt x="334" y="0"/>
                    <a:pt x="364" y="73"/>
                    <a:pt x="430" y="68"/>
                  </a:cubicBezTo>
                  <a:cubicBezTo>
                    <a:pt x="462" y="66"/>
                    <a:pt x="469" y="56"/>
                    <a:pt x="503" y="68"/>
                  </a:cubicBezTo>
                  <a:cubicBezTo>
                    <a:pt x="532" y="79"/>
                    <a:pt x="563" y="92"/>
                    <a:pt x="591" y="103"/>
                  </a:cubicBezTo>
                  <a:cubicBezTo>
                    <a:pt x="604" y="109"/>
                    <a:pt x="648" y="101"/>
                    <a:pt x="637" y="135"/>
                  </a:cubicBezTo>
                  <a:cubicBezTo>
                    <a:pt x="628" y="162"/>
                    <a:pt x="575" y="150"/>
                    <a:pt x="552" y="150"/>
                  </a:cubicBezTo>
                  <a:cubicBezTo>
                    <a:pt x="519" y="151"/>
                    <a:pt x="510" y="156"/>
                    <a:pt x="484" y="165"/>
                  </a:cubicBezTo>
                  <a:cubicBezTo>
                    <a:pt x="438" y="182"/>
                    <a:pt x="440" y="180"/>
                    <a:pt x="389" y="170"/>
                  </a:cubicBezTo>
                  <a:cubicBezTo>
                    <a:pt x="328" y="159"/>
                    <a:pt x="274" y="183"/>
                    <a:pt x="216" y="170"/>
                  </a:cubicBezTo>
                  <a:cubicBezTo>
                    <a:pt x="190" y="165"/>
                    <a:pt x="179" y="150"/>
                    <a:pt x="148" y="150"/>
                  </a:cubicBezTo>
                  <a:cubicBezTo>
                    <a:pt x="120" y="151"/>
                    <a:pt x="95" y="170"/>
                    <a:pt x="67" y="163"/>
                  </a:cubicBezTo>
                  <a:cubicBezTo>
                    <a:pt x="40" y="156"/>
                    <a:pt x="0" y="113"/>
                    <a:pt x="21" y="88"/>
                  </a:cubicBezTo>
                  <a:cubicBezTo>
                    <a:pt x="38" y="66"/>
                    <a:pt x="108" y="89"/>
                    <a:pt x="135" y="83"/>
                  </a:cubicBezTo>
                  <a:cubicBezTo>
                    <a:pt x="186" y="73"/>
                    <a:pt x="205" y="25"/>
                    <a:pt x="269" y="50"/>
                  </a:cubicBezTo>
                  <a:lnTo>
                    <a:pt x="269" y="4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50"/>
            <p:cNvSpPr/>
            <p:nvPr/>
          </p:nvSpPr>
          <p:spPr>
            <a:xfrm>
              <a:off x="3374" y="1621"/>
              <a:ext cx="2114" cy="1872"/>
            </a:xfrm>
            <a:custGeom>
              <a:avLst/>
              <a:gdLst/>
              <a:ahLst/>
              <a:cxnLst/>
              <a:rect l="l" t="t" r="r" b="b"/>
              <a:pathLst>
                <a:path w="8498" h="7531" extrusionOk="0">
                  <a:moveTo>
                    <a:pt x="992" y="3211"/>
                  </a:moveTo>
                  <a:lnTo>
                    <a:pt x="992" y="3211"/>
                  </a:lnTo>
                  <a:cubicBezTo>
                    <a:pt x="992" y="3211"/>
                    <a:pt x="424" y="2883"/>
                    <a:pt x="259" y="2286"/>
                  </a:cubicBezTo>
                  <a:cubicBezTo>
                    <a:pt x="0" y="1628"/>
                    <a:pt x="257" y="322"/>
                    <a:pt x="1342" y="241"/>
                  </a:cubicBezTo>
                  <a:cubicBezTo>
                    <a:pt x="1342" y="241"/>
                    <a:pt x="2672" y="0"/>
                    <a:pt x="3051" y="1473"/>
                  </a:cubicBezTo>
                  <a:cubicBezTo>
                    <a:pt x="3051" y="1473"/>
                    <a:pt x="3469" y="490"/>
                    <a:pt x="4357" y="219"/>
                  </a:cubicBezTo>
                  <a:cubicBezTo>
                    <a:pt x="4761" y="96"/>
                    <a:pt x="5424" y="112"/>
                    <a:pt x="5865" y="452"/>
                  </a:cubicBezTo>
                  <a:cubicBezTo>
                    <a:pt x="5865" y="452"/>
                    <a:pt x="6799" y="1189"/>
                    <a:pt x="6072" y="2143"/>
                  </a:cubicBezTo>
                  <a:cubicBezTo>
                    <a:pt x="6072" y="2143"/>
                    <a:pt x="7422" y="1446"/>
                    <a:pt x="7972" y="2705"/>
                  </a:cubicBezTo>
                  <a:cubicBezTo>
                    <a:pt x="7972" y="2705"/>
                    <a:pt x="8461" y="3798"/>
                    <a:pt x="7114" y="4494"/>
                  </a:cubicBezTo>
                  <a:cubicBezTo>
                    <a:pt x="7114" y="4494"/>
                    <a:pt x="8498" y="5001"/>
                    <a:pt x="8111" y="6182"/>
                  </a:cubicBezTo>
                  <a:cubicBezTo>
                    <a:pt x="8111" y="6182"/>
                    <a:pt x="7737" y="7531"/>
                    <a:pt x="5736" y="7515"/>
                  </a:cubicBezTo>
                  <a:lnTo>
                    <a:pt x="992" y="3211"/>
                  </a:lnTo>
                  <a:close/>
                </a:path>
              </a:pathLst>
            </a:custGeom>
            <a:solidFill>
              <a:srgbClr val="FFF238"/>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50"/>
            <p:cNvSpPr/>
            <p:nvPr/>
          </p:nvSpPr>
          <p:spPr>
            <a:xfrm>
              <a:off x="2874" y="2308"/>
              <a:ext cx="2622" cy="2014"/>
            </a:xfrm>
            <a:custGeom>
              <a:avLst/>
              <a:gdLst/>
              <a:ahLst/>
              <a:cxnLst/>
              <a:rect l="l" t="t" r="r" b="b"/>
              <a:pathLst>
                <a:path w="10539" h="8103" extrusionOk="0">
                  <a:moveTo>
                    <a:pt x="406" y="5674"/>
                  </a:moveTo>
                  <a:lnTo>
                    <a:pt x="406" y="5674"/>
                  </a:lnTo>
                  <a:cubicBezTo>
                    <a:pt x="406" y="5674"/>
                    <a:pt x="803" y="5931"/>
                    <a:pt x="968" y="5484"/>
                  </a:cubicBezTo>
                  <a:cubicBezTo>
                    <a:pt x="997" y="5511"/>
                    <a:pt x="1036" y="5528"/>
                    <a:pt x="1079" y="5528"/>
                  </a:cubicBezTo>
                  <a:cubicBezTo>
                    <a:pt x="1167" y="5528"/>
                    <a:pt x="1239" y="5457"/>
                    <a:pt x="1239" y="5368"/>
                  </a:cubicBezTo>
                  <a:cubicBezTo>
                    <a:pt x="1239" y="5292"/>
                    <a:pt x="1185" y="5228"/>
                    <a:pt x="1114" y="5212"/>
                  </a:cubicBezTo>
                  <a:cubicBezTo>
                    <a:pt x="1284" y="5004"/>
                    <a:pt x="1638" y="4671"/>
                    <a:pt x="2112" y="4767"/>
                  </a:cubicBezTo>
                  <a:cubicBezTo>
                    <a:pt x="1230" y="5602"/>
                    <a:pt x="665" y="6785"/>
                    <a:pt x="627" y="8103"/>
                  </a:cubicBezTo>
                  <a:lnTo>
                    <a:pt x="9884" y="8103"/>
                  </a:lnTo>
                  <a:cubicBezTo>
                    <a:pt x="9846" y="6765"/>
                    <a:pt x="9264" y="5565"/>
                    <a:pt x="8357" y="4728"/>
                  </a:cubicBezTo>
                  <a:cubicBezTo>
                    <a:pt x="8871" y="4578"/>
                    <a:pt x="9259" y="4945"/>
                    <a:pt x="9434" y="5158"/>
                  </a:cubicBezTo>
                  <a:cubicBezTo>
                    <a:pt x="9369" y="5178"/>
                    <a:pt x="9322" y="5239"/>
                    <a:pt x="9322" y="5311"/>
                  </a:cubicBezTo>
                  <a:cubicBezTo>
                    <a:pt x="9322" y="5399"/>
                    <a:pt x="9393" y="5471"/>
                    <a:pt x="9482" y="5471"/>
                  </a:cubicBezTo>
                  <a:cubicBezTo>
                    <a:pt x="9519" y="5471"/>
                    <a:pt x="9554" y="5458"/>
                    <a:pt x="9581" y="5436"/>
                  </a:cubicBezTo>
                  <a:cubicBezTo>
                    <a:pt x="9758" y="5849"/>
                    <a:pt x="10137" y="5595"/>
                    <a:pt x="10137" y="5595"/>
                  </a:cubicBezTo>
                  <a:cubicBezTo>
                    <a:pt x="10539" y="5230"/>
                    <a:pt x="10195" y="4772"/>
                    <a:pt x="10195" y="4772"/>
                  </a:cubicBezTo>
                  <a:cubicBezTo>
                    <a:pt x="9231" y="3471"/>
                    <a:pt x="7946" y="3964"/>
                    <a:pt x="7577" y="4145"/>
                  </a:cubicBezTo>
                  <a:cubicBezTo>
                    <a:pt x="7569" y="4140"/>
                    <a:pt x="7562" y="4136"/>
                    <a:pt x="7554" y="4131"/>
                  </a:cubicBezTo>
                  <a:lnTo>
                    <a:pt x="7554" y="1768"/>
                  </a:lnTo>
                  <a:cubicBezTo>
                    <a:pt x="7554" y="665"/>
                    <a:pt x="7592" y="16"/>
                    <a:pt x="6490" y="16"/>
                  </a:cubicBezTo>
                  <a:lnTo>
                    <a:pt x="3953" y="0"/>
                  </a:lnTo>
                  <a:cubicBezTo>
                    <a:pt x="2851" y="0"/>
                    <a:pt x="2844" y="665"/>
                    <a:pt x="2844" y="1768"/>
                  </a:cubicBezTo>
                  <a:lnTo>
                    <a:pt x="2844" y="4143"/>
                  </a:lnTo>
                  <a:cubicBezTo>
                    <a:pt x="2378" y="3950"/>
                    <a:pt x="1209" y="3637"/>
                    <a:pt x="335" y="4851"/>
                  </a:cubicBezTo>
                  <a:cubicBezTo>
                    <a:pt x="335" y="4851"/>
                    <a:pt x="0" y="5315"/>
                    <a:pt x="406" y="5674"/>
                  </a:cubicBezTo>
                  <a:close/>
                </a:path>
              </a:pathLst>
            </a:custGeom>
            <a:solidFill>
              <a:srgbClr val="FF5397"/>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50"/>
            <p:cNvSpPr/>
            <p:nvPr/>
          </p:nvSpPr>
          <p:spPr>
            <a:xfrm>
              <a:off x="4381" y="2614"/>
              <a:ext cx="24" cy="24"/>
            </a:xfrm>
            <a:custGeom>
              <a:avLst/>
              <a:gdLst/>
              <a:ahLst/>
              <a:cxnLst/>
              <a:rect l="l" t="t" r="r" b="b"/>
              <a:pathLst>
                <a:path w="95" h="95" extrusionOk="0">
                  <a:moveTo>
                    <a:pt x="95" y="47"/>
                  </a:moveTo>
                  <a:lnTo>
                    <a:pt x="95" y="47"/>
                  </a:lnTo>
                  <a:cubicBezTo>
                    <a:pt x="95" y="73"/>
                    <a:pt x="73" y="95"/>
                    <a:pt x="48" y="95"/>
                  </a:cubicBezTo>
                  <a:cubicBezTo>
                    <a:pt x="21" y="95"/>
                    <a:pt x="0" y="73"/>
                    <a:pt x="0" y="47"/>
                  </a:cubicBezTo>
                  <a:cubicBezTo>
                    <a:pt x="0" y="21"/>
                    <a:pt x="21" y="0"/>
                    <a:pt x="48" y="0"/>
                  </a:cubicBezTo>
                  <a:cubicBezTo>
                    <a:pt x="73" y="0"/>
                    <a:pt x="95" y="21"/>
                    <a:pt x="95" y="47"/>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50"/>
            <p:cNvSpPr/>
            <p:nvPr/>
          </p:nvSpPr>
          <p:spPr>
            <a:xfrm>
              <a:off x="4426" y="2659"/>
              <a:ext cx="24" cy="24"/>
            </a:xfrm>
            <a:custGeom>
              <a:avLst/>
              <a:gdLst/>
              <a:ahLst/>
              <a:cxnLst/>
              <a:rect l="l" t="t" r="r" b="b"/>
              <a:pathLst>
                <a:path w="95" h="95" extrusionOk="0">
                  <a:moveTo>
                    <a:pt x="95" y="48"/>
                  </a:moveTo>
                  <a:lnTo>
                    <a:pt x="95" y="48"/>
                  </a:lnTo>
                  <a:cubicBezTo>
                    <a:pt x="95" y="74"/>
                    <a:pt x="74" y="95"/>
                    <a:pt x="48" y="95"/>
                  </a:cubicBezTo>
                  <a:cubicBezTo>
                    <a:pt x="22" y="95"/>
                    <a:pt x="0" y="74"/>
                    <a:pt x="0" y="48"/>
                  </a:cubicBezTo>
                  <a:cubicBezTo>
                    <a:pt x="0" y="22"/>
                    <a:pt x="22" y="0"/>
                    <a:pt x="48" y="0"/>
                  </a:cubicBezTo>
                  <a:cubicBezTo>
                    <a:pt x="74" y="0"/>
                    <a:pt x="95" y="22"/>
                    <a:pt x="95" y="48"/>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50"/>
            <p:cNvSpPr/>
            <p:nvPr/>
          </p:nvSpPr>
          <p:spPr>
            <a:xfrm>
              <a:off x="4354" y="2659"/>
              <a:ext cx="24" cy="24"/>
            </a:xfrm>
            <a:custGeom>
              <a:avLst/>
              <a:gdLst/>
              <a:ahLst/>
              <a:cxnLst/>
              <a:rect l="l" t="t" r="r" b="b"/>
              <a:pathLst>
                <a:path w="95" h="95" extrusionOk="0">
                  <a:moveTo>
                    <a:pt x="95" y="48"/>
                  </a:moveTo>
                  <a:lnTo>
                    <a:pt x="95" y="48"/>
                  </a:lnTo>
                  <a:cubicBezTo>
                    <a:pt x="95" y="74"/>
                    <a:pt x="73" y="95"/>
                    <a:pt x="48" y="95"/>
                  </a:cubicBezTo>
                  <a:cubicBezTo>
                    <a:pt x="21" y="95"/>
                    <a:pt x="0" y="74"/>
                    <a:pt x="0" y="48"/>
                  </a:cubicBezTo>
                  <a:cubicBezTo>
                    <a:pt x="0" y="22"/>
                    <a:pt x="21" y="0"/>
                    <a:pt x="48" y="0"/>
                  </a:cubicBezTo>
                  <a:cubicBezTo>
                    <a:pt x="73" y="0"/>
                    <a:pt x="95" y="22"/>
                    <a:pt x="95" y="48"/>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50"/>
            <p:cNvSpPr/>
            <p:nvPr/>
          </p:nvSpPr>
          <p:spPr>
            <a:xfrm>
              <a:off x="4390" y="2696"/>
              <a:ext cx="24" cy="23"/>
            </a:xfrm>
            <a:custGeom>
              <a:avLst/>
              <a:gdLst/>
              <a:ahLst/>
              <a:cxnLst/>
              <a:rect l="l" t="t" r="r" b="b"/>
              <a:pathLst>
                <a:path w="95" h="95" extrusionOk="0">
                  <a:moveTo>
                    <a:pt x="95" y="47"/>
                  </a:moveTo>
                  <a:lnTo>
                    <a:pt x="95" y="47"/>
                  </a:lnTo>
                  <a:cubicBezTo>
                    <a:pt x="95" y="73"/>
                    <a:pt x="74" y="95"/>
                    <a:pt x="48" y="95"/>
                  </a:cubicBezTo>
                  <a:cubicBezTo>
                    <a:pt x="22" y="95"/>
                    <a:pt x="0" y="73"/>
                    <a:pt x="0" y="47"/>
                  </a:cubicBezTo>
                  <a:cubicBezTo>
                    <a:pt x="0" y="21"/>
                    <a:pt x="22" y="0"/>
                    <a:pt x="48" y="0"/>
                  </a:cubicBezTo>
                  <a:cubicBezTo>
                    <a:pt x="74" y="0"/>
                    <a:pt x="95" y="21"/>
                    <a:pt x="95" y="47"/>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50"/>
            <p:cNvSpPr/>
            <p:nvPr/>
          </p:nvSpPr>
          <p:spPr>
            <a:xfrm>
              <a:off x="3630" y="2706"/>
              <a:ext cx="24" cy="24"/>
            </a:xfrm>
            <a:custGeom>
              <a:avLst/>
              <a:gdLst/>
              <a:ahLst/>
              <a:cxnLst/>
              <a:rect l="l" t="t" r="r" b="b"/>
              <a:pathLst>
                <a:path w="95" h="95" extrusionOk="0">
                  <a:moveTo>
                    <a:pt x="95" y="47"/>
                  </a:moveTo>
                  <a:lnTo>
                    <a:pt x="95" y="47"/>
                  </a:lnTo>
                  <a:cubicBezTo>
                    <a:pt x="95" y="73"/>
                    <a:pt x="74" y="95"/>
                    <a:pt x="48" y="95"/>
                  </a:cubicBezTo>
                  <a:cubicBezTo>
                    <a:pt x="22" y="95"/>
                    <a:pt x="0" y="73"/>
                    <a:pt x="0" y="47"/>
                  </a:cubicBezTo>
                  <a:cubicBezTo>
                    <a:pt x="0" y="21"/>
                    <a:pt x="22" y="0"/>
                    <a:pt x="48" y="0"/>
                  </a:cubicBezTo>
                  <a:cubicBezTo>
                    <a:pt x="74" y="0"/>
                    <a:pt x="95" y="21"/>
                    <a:pt x="95" y="47"/>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50"/>
            <p:cNvSpPr/>
            <p:nvPr/>
          </p:nvSpPr>
          <p:spPr>
            <a:xfrm>
              <a:off x="3675" y="2751"/>
              <a:ext cx="24" cy="24"/>
            </a:xfrm>
            <a:custGeom>
              <a:avLst/>
              <a:gdLst/>
              <a:ahLst/>
              <a:cxnLst/>
              <a:rect l="l" t="t" r="r" b="b"/>
              <a:pathLst>
                <a:path w="95" h="95" extrusionOk="0">
                  <a:moveTo>
                    <a:pt x="95" y="48"/>
                  </a:moveTo>
                  <a:lnTo>
                    <a:pt x="95" y="48"/>
                  </a:lnTo>
                  <a:cubicBezTo>
                    <a:pt x="95" y="74"/>
                    <a:pt x="74" y="95"/>
                    <a:pt x="48" y="95"/>
                  </a:cubicBezTo>
                  <a:cubicBezTo>
                    <a:pt x="21" y="95"/>
                    <a:pt x="0" y="74"/>
                    <a:pt x="0" y="48"/>
                  </a:cubicBezTo>
                  <a:cubicBezTo>
                    <a:pt x="0" y="22"/>
                    <a:pt x="21" y="0"/>
                    <a:pt x="48" y="0"/>
                  </a:cubicBezTo>
                  <a:cubicBezTo>
                    <a:pt x="74" y="0"/>
                    <a:pt x="95" y="22"/>
                    <a:pt x="95" y="48"/>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50"/>
            <p:cNvSpPr/>
            <p:nvPr/>
          </p:nvSpPr>
          <p:spPr>
            <a:xfrm>
              <a:off x="3603" y="2751"/>
              <a:ext cx="24" cy="24"/>
            </a:xfrm>
            <a:custGeom>
              <a:avLst/>
              <a:gdLst/>
              <a:ahLst/>
              <a:cxnLst/>
              <a:rect l="l" t="t" r="r" b="b"/>
              <a:pathLst>
                <a:path w="95" h="95" extrusionOk="0">
                  <a:moveTo>
                    <a:pt x="95" y="48"/>
                  </a:moveTo>
                  <a:lnTo>
                    <a:pt x="95" y="48"/>
                  </a:lnTo>
                  <a:cubicBezTo>
                    <a:pt x="95" y="74"/>
                    <a:pt x="74" y="95"/>
                    <a:pt x="48" y="95"/>
                  </a:cubicBezTo>
                  <a:cubicBezTo>
                    <a:pt x="22" y="95"/>
                    <a:pt x="0" y="74"/>
                    <a:pt x="0" y="48"/>
                  </a:cubicBezTo>
                  <a:cubicBezTo>
                    <a:pt x="0" y="22"/>
                    <a:pt x="22" y="0"/>
                    <a:pt x="48" y="0"/>
                  </a:cubicBezTo>
                  <a:cubicBezTo>
                    <a:pt x="74" y="0"/>
                    <a:pt x="95" y="22"/>
                    <a:pt x="95" y="48"/>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50"/>
            <p:cNvSpPr/>
            <p:nvPr/>
          </p:nvSpPr>
          <p:spPr>
            <a:xfrm>
              <a:off x="3639" y="2788"/>
              <a:ext cx="24" cy="23"/>
            </a:xfrm>
            <a:custGeom>
              <a:avLst/>
              <a:gdLst/>
              <a:ahLst/>
              <a:cxnLst/>
              <a:rect l="l" t="t" r="r" b="b"/>
              <a:pathLst>
                <a:path w="95" h="95" extrusionOk="0">
                  <a:moveTo>
                    <a:pt x="95" y="47"/>
                  </a:moveTo>
                  <a:lnTo>
                    <a:pt x="95" y="47"/>
                  </a:lnTo>
                  <a:cubicBezTo>
                    <a:pt x="95" y="73"/>
                    <a:pt x="73" y="95"/>
                    <a:pt x="48" y="95"/>
                  </a:cubicBezTo>
                  <a:cubicBezTo>
                    <a:pt x="21" y="95"/>
                    <a:pt x="0" y="73"/>
                    <a:pt x="0" y="47"/>
                  </a:cubicBezTo>
                  <a:cubicBezTo>
                    <a:pt x="0" y="21"/>
                    <a:pt x="21" y="0"/>
                    <a:pt x="48" y="0"/>
                  </a:cubicBezTo>
                  <a:cubicBezTo>
                    <a:pt x="73" y="0"/>
                    <a:pt x="95" y="21"/>
                    <a:pt x="95" y="47"/>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50"/>
            <p:cNvSpPr/>
            <p:nvPr/>
          </p:nvSpPr>
          <p:spPr>
            <a:xfrm>
              <a:off x="3722" y="2542"/>
              <a:ext cx="125" cy="124"/>
            </a:xfrm>
            <a:custGeom>
              <a:avLst/>
              <a:gdLst/>
              <a:ahLst/>
              <a:cxnLst/>
              <a:rect l="l" t="t" r="r" b="b"/>
              <a:pathLst>
                <a:path w="500" h="500" extrusionOk="0">
                  <a:moveTo>
                    <a:pt x="0" y="251"/>
                  </a:moveTo>
                  <a:lnTo>
                    <a:pt x="0" y="251"/>
                  </a:lnTo>
                  <a:cubicBezTo>
                    <a:pt x="0" y="389"/>
                    <a:pt x="112" y="500"/>
                    <a:pt x="250" y="500"/>
                  </a:cubicBezTo>
                  <a:cubicBezTo>
                    <a:pt x="388" y="500"/>
                    <a:pt x="500" y="389"/>
                    <a:pt x="500" y="251"/>
                  </a:cubicBezTo>
                  <a:cubicBezTo>
                    <a:pt x="500" y="113"/>
                    <a:pt x="388" y="0"/>
                    <a:pt x="250" y="0"/>
                  </a:cubicBezTo>
                  <a:cubicBezTo>
                    <a:pt x="112" y="0"/>
                    <a:pt x="0" y="113"/>
                    <a:pt x="0" y="251"/>
                  </a:cubicBezTo>
                  <a:close/>
                </a:path>
              </a:pathLst>
            </a:custGeom>
            <a:solidFill>
              <a:srgbClr val="88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50"/>
            <p:cNvSpPr/>
            <p:nvPr/>
          </p:nvSpPr>
          <p:spPr>
            <a:xfrm>
              <a:off x="4074" y="2542"/>
              <a:ext cx="124" cy="124"/>
            </a:xfrm>
            <a:custGeom>
              <a:avLst/>
              <a:gdLst/>
              <a:ahLst/>
              <a:cxnLst/>
              <a:rect l="l" t="t" r="r" b="b"/>
              <a:pathLst>
                <a:path w="500" h="500" extrusionOk="0">
                  <a:moveTo>
                    <a:pt x="0" y="251"/>
                  </a:moveTo>
                  <a:lnTo>
                    <a:pt x="0" y="251"/>
                  </a:lnTo>
                  <a:cubicBezTo>
                    <a:pt x="0" y="389"/>
                    <a:pt x="112" y="500"/>
                    <a:pt x="250" y="500"/>
                  </a:cubicBezTo>
                  <a:cubicBezTo>
                    <a:pt x="388" y="500"/>
                    <a:pt x="500" y="389"/>
                    <a:pt x="500" y="251"/>
                  </a:cubicBezTo>
                  <a:cubicBezTo>
                    <a:pt x="500" y="113"/>
                    <a:pt x="388" y="0"/>
                    <a:pt x="250" y="0"/>
                  </a:cubicBezTo>
                  <a:cubicBezTo>
                    <a:pt x="112" y="0"/>
                    <a:pt x="0" y="113"/>
                    <a:pt x="0" y="251"/>
                  </a:cubicBezTo>
                  <a:close/>
                </a:path>
              </a:pathLst>
            </a:custGeom>
            <a:solidFill>
              <a:srgbClr val="8800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50"/>
            <p:cNvSpPr/>
            <p:nvPr/>
          </p:nvSpPr>
          <p:spPr>
            <a:xfrm>
              <a:off x="3422" y="3932"/>
              <a:ext cx="77" cy="77"/>
            </a:xfrm>
            <a:custGeom>
              <a:avLst/>
              <a:gdLst/>
              <a:ahLst/>
              <a:cxnLst/>
              <a:rect l="l" t="t" r="r" b="b"/>
              <a:pathLst>
                <a:path w="310" h="310" extrusionOk="0">
                  <a:moveTo>
                    <a:pt x="310" y="155"/>
                  </a:moveTo>
                  <a:lnTo>
                    <a:pt x="310" y="155"/>
                  </a:lnTo>
                  <a:cubicBezTo>
                    <a:pt x="310" y="241"/>
                    <a:pt x="241" y="310"/>
                    <a:pt x="155" y="310"/>
                  </a:cubicBezTo>
                  <a:cubicBezTo>
                    <a:pt x="70" y="310"/>
                    <a:pt x="0" y="241"/>
                    <a:pt x="0" y="155"/>
                  </a:cubicBezTo>
                  <a:cubicBezTo>
                    <a:pt x="0" y="70"/>
                    <a:pt x="70" y="0"/>
                    <a:pt x="155" y="0"/>
                  </a:cubicBezTo>
                  <a:cubicBezTo>
                    <a:pt x="241" y="0"/>
                    <a:pt x="310" y="70"/>
                    <a:pt x="310" y="155"/>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50"/>
            <p:cNvSpPr/>
            <p:nvPr/>
          </p:nvSpPr>
          <p:spPr>
            <a:xfrm>
              <a:off x="4657" y="3881"/>
              <a:ext cx="77" cy="77"/>
            </a:xfrm>
            <a:custGeom>
              <a:avLst/>
              <a:gdLst/>
              <a:ahLst/>
              <a:cxnLst/>
              <a:rect l="l" t="t" r="r" b="b"/>
              <a:pathLst>
                <a:path w="309" h="310" extrusionOk="0">
                  <a:moveTo>
                    <a:pt x="309" y="155"/>
                  </a:moveTo>
                  <a:lnTo>
                    <a:pt x="309" y="155"/>
                  </a:lnTo>
                  <a:cubicBezTo>
                    <a:pt x="309" y="240"/>
                    <a:pt x="240" y="310"/>
                    <a:pt x="154" y="310"/>
                  </a:cubicBezTo>
                  <a:cubicBezTo>
                    <a:pt x="69" y="310"/>
                    <a:pt x="0" y="240"/>
                    <a:pt x="0" y="155"/>
                  </a:cubicBezTo>
                  <a:cubicBezTo>
                    <a:pt x="0" y="69"/>
                    <a:pt x="69" y="0"/>
                    <a:pt x="154" y="0"/>
                  </a:cubicBezTo>
                  <a:cubicBezTo>
                    <a:pt x="240" y="0"/>
                    <a:pt x="309" y="69"/>
                    <a:pt x="309" y="155"/>
                  </a:cubicBezTo>
                  <a:close/>
                </a:path>
              </a:pathLst>
            </a:custGeom>
            <a:solidFill>
              <a:srgbClr val="D7003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50"/>
            <p:cNvSpPr/>
            <p:nvPr/>
          </p:nvSpPr>
          <p:spPr>
            <a:xfrm rot="3517942">
              <a:off x="3626" y="2953"/>
              <a:ext cx="669" cy="514"/>
            </a:xfrm>
            <a:custGeom>
              <a:avLst/>
              <a:gdLst/>
              <a:ahLst/>
              <a:cxnLst/>
              <a:rect l="l" t="t" r="r" b="b"/>
              <a:pathLst>
                <a:path w="3525" h="2626" extrusionOk="0">
                  <a:moveTo>
                    <a:pt x="1407" y="2131"/>
                  </a:moveTo>
                  <a:lnTo>
                    <a:pt x="1407" y="2131"/>
                  </a:lnTo>
                  <a:lnTo>
                    <a:pt x="1432" y="2129"/>
                  </a:lnTo>
                  <a:cubicBezTo>
                    <a:pt x="1526" y="2121"/>
                    <a:pt x="1611" y="2174"/>
                    <a:pt x="1648" y="2256"/>
                  </a:cubicBezTo>
                  <a:cubicBezTo>
                    <a:pt x="1671" y="2169"/>
                    <a:pt x="1745" y="2103"/>
                    <a:pt x="1839" y="2095"/>
                  </a:cubicBezTo>
                  <a:lnTo>
                    <a:pt x="1864" y="2092"/>
                  </a:lnTo>
                  <a:cubicBezTo>
                    <a:pt x="1959" y="2085"/>
                    <a:pt x="2043" y="2138"/>
                    <a:pt x="2080" y="2219"/>
                  </a:cubicBezTo>
                  <a:cubicBezTo>
                    <a:pt x="2103" y="2133"/>
                    <a:pt x="2178" y="2066"/>
                    <a:pt x="2272" y="2058"/>
                  </a:cubicBezTo>
                  <a:lnTo>
                    <a:pt x="2297" y="2056"/>
                  </a:lnTo>
                  <a:cubicBezTo>
                    <a:pt x="2391" y="2048"/>
                    <a:pt x="2476" y="2101"/>
                    <a:pt x="2513" y="2183"/>
                  </a:cubicBezTo>
                  <a:cubicBezTo>
                    <a:pt x="2536" y="2096"/>
                    <a:pt x="2610" y="2029"/>
                    <a:pt x="2704" y="2022"/>
                  </a:cubicBezTo>
                  <a:lnTo>
                    <a:pt x="2730" y="2019"/>
                  </a:lnTo>
                  <a:cubicBezTo>
                    <a:pt x="2824" y="2011"/>
                    <a:pt x="2909" y="2065"/>
                    <a:pt x="2945" y="2146"/>
                  </a:cubicBezTo>
                  <a:cubicBezTo>
                    <a:pt x="2968" y="2060"/>
                    <a:pt x="3043" y="1993"/>
                    <a:pt x="3137" y="1985"/>
                  </a:cubicBezTo>
                  <a:lnTo>
                    <a:pt x="3162" y="1983"/>
                  </a:lnTo>
                  <a:cubicBezTo>
                    <a:pt x="3171" y="1982"/>
                    <a:pt x="3180" y="1982"/>
                    <a:pt x="3189" y="1982"/>
                  </a:cubicBezTo>
                  <a:cubicBezTo>
                    <a:pt x="3474" y="1407"/>
                    <a:pt x="3525" y="594"/>
                    <a:pt x="3525" y="0"/>
                  </a:cubicBezTo>
                  <a:lnTo>
                    <a:pt x="0" y="353"/>
                  </a:lnTo>
                  <a:cubicBezTo>
                    <a:pt x="1" y="877"/>
                    <a:pt x="195" y="1449"/>
                    <a:pt x="430" y="1879"/>
                  </a:cubicBezTo>
                  <a:cubicBezTo>
                    <a:pt x="657" y="2294"/>
                    <a:pt x="925" y="2518"/>
                    <a:pt x="1231" y="2626"/>
                  </a:cubicBezTo>
                  <a:lnTo>
                    <a:pt x="1209" y="2366"/>
                  </a:lnTo>
                  <a:cubicBezTo>
                    <a:pt x="1198" y="2246"/>
                    <a:pt x="1287" y="2141"/>
                    <a:pt x="1407" y="2131"/>
                  </a:cubicBezTo>
                  <a:close/>
                </a:path>
              </a:pathLst>
            </a:custGeom>
            <a:solidFill>
              <a:srgbClr val="BB005B"/>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50"/>
            <p:cNvSpPr/>
            <p:nvPr/>
          </p:nvSpPr>
          <p:spPr>
            <a:xfrm rot="3155928">
              <a:off x="3624" y="3296"/>
              <a:ext cx="456" cy="160"/>
            </a:xfrm>
            <a:custGeom>
              <a:avLst/>
              <a:gdLst/>
              <a:ahLst/>
              <a:cxnLst/>
              <a:rect l="l" t="t" r="r" b="b"/>
              <a:pathLst>
                <a:path w="1991" h="757" extrusionOk="0">
                  <a:moveTo>
                    <a:pt x="1097" y="698"/>
                  </a:moveTo>
                  <a:lnTo>
                    <a:pt x="1097" y="698"/>
                  </a:lnTo>
                  <a:cubicBezTo>
                    <a:pt x="1525" y="645"/>
                    <a:pt x="1807" y="372"/>
                    <a:pt x="1991" y="0"/>
                  </a:cubicBezTo>
                  <a:cubicBezTo>
                    <a:pt x="1982" y="0"/>
                    <a:pt x="1973" y="0"/>
                    <a:pt x="1964" y="1"/>
                  </a:cubicBezTo>
                  <a:lnTo>
                    <a:pt x="1939" y="3"/>
                  </a:lnTo>
                  <a:cubicBezTo>
                    <a:pt x="1845" y="11"/>
                    <a:pt x="1770" y="78"/>
                    <a:pt x="1747" y="164"/>
                  </a:cubicBezTo>
                  <a:cubicBezTo>
                    <a:pt x="1711" y="83"/>
                    <a:pt x="1626" y="29"/>
                    <a:pt x="1532" y="37"/>
                  </a:cubicBezTo>
                  <a:lnTo>
                    <a:pt x="1506" y="40"/>
                  </a:lnTo>
                  <a:cubicBezTo>
                    <a:pt x="1412" y="47"/>
                    <a:pt x="1338" y="114"/>
                    <a:pt x="1315" y="201"/>
                  </a:cubicBezTo>
                  <a:cubicBezTo>
                    <a:pt x="1278" y="119"/>
                    <a:pt x="1193" y="66"/>
                    <a:pt x="1099" y="74"/>
                  </a:cubicBezTo>
                  <a:lnTo>
                    <a:pt x="1074" y="76"/>
                  </a:lnTo>
                  <a:cubicBezTo>
                    <a:pt x="980" y="84"/>
                    <a:pt x="905" y="151"/>
                    <a:pt x="882" y="237"/>
                  </a:cubicBezTo>
                  <a:cubicBezTo>
                    <a:pt x="845" y="156"/>
                    <a:pt x="761" y="103"/>
                    <a:pt x="666" y="110"/>
                  </a:cubicBezTo>
                  <a:lnTo>
                    <a:pt x="641" y="113"/>
                  </a:lnTo>
                  <a:cubicBezTo>
                    <a:pt x="547" y="121"/>
                    <a:pt x="473" y="187"/>
                    <a:pt x="450" y="274"/>
                  </a:cubicBezTo>
                  <a:cubicBezTo>
                    <a:pt x="413" y="192"/>
                    <a:pt x="328" y="139"/>
                    <a:pt x="234" y="147"/>
                  </a:cubicBezTo>
                  <a:lnTo>
                    <a:pt x="209" y="149"/>
                  </a:lnTo>
                  <a:cubicBezTo>
                    <a:pt x="89" y="159"/>
                    <a:pt x="0" y="264"/>
                    <a:pt x="11" y="384"/>
                  </a:cubicBezTo>
                  <a:lnTo>
                    <a:pt x="33" y="644"/>
                  </a:lnTo>
                  <a:cubicBezTo>
                    <a:pt x="349" y="757"/>
                    <a:pt x="704" y="746"/>
                    <a:pt x="1097" y="698"/>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8" name="Google Shape;115;p67" descr="Icon&#10;&#10;Description automatically generated">
            <a:extLst>
              <a:ext uri="{FF2B5EF4-FFF2-40B4-BE49-F238E27FC236}">
                <a16:creationId xmlns:a16="http://schemas.microsoft.com/office/drawing/2014/main" id="{7DD077C3-508A-F74C-BA9D-564CCF81530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1914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4"/>
          <p:cNvSpPr/>
          <p:nvPr/>
        </p:nvSpPr>
        <p:spPr>
          <a:xfrm>
            <a:off x="0" y="1226383"/>
            <a:ext cx="8699042" cy="56316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rgbClr val="000000"/>
              </a:solidFill>
              <a:latin typeface="Arial"/>
              <a:ea typeface="Arial"/>
              <a:cs typeface="Arial"/>
              <a:sym typeface="Arial"/>
            </a:endParaRPr>
          </a:p>
        </p:txBody>
      </p:sp>
      <p:cxnSp>
        <p:nvCxnSpPr>
          <p:cNvPr id="122" name="Google Shape;122;p44"/>
          <p:cNvCxnSpPr/>
          <p:nvPr/>
        </p:nvCxnSpPr>
        <p:spPr>
          <a:xfrm>
            <a:off x="1257300" y="2000250"/>
            <a:ext cx="0" cy="0"/>
          </a:xfrm>
          <a:prstGeom prst="straightConnector1">
            <a:avLst/>
          </a:prstGeom>
          <a:noFill/>
          <a:ln w="19050" cap="flat" cmpd="sng">
            <a:solidFill>
              <a:srgbClr val="FFFFFF"/>
            </a:solidFill>
            <a:prstDash val="solid"/>
            <a:round/>
            <a:headEnd type="none" w="sm" len="sm"/>
            <a:tailEnd type="none" w="sm" len="sm"/>
          </a:ln>
        </p:spPr>
      </p:cxnSp>
      <p:pic>
        <p:nvPicPr>
          <p:cNvPr id="124" name="Google Shape;12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30466" y="2943224"/>
            <a:ext cx="3456322" cy="3870465"/>
          </a:xfrm>
          <a:prstGeom prst="rect">
            <a:avLst/>
          </a:prstGeom>
          <a:noFill/>
          <a:ln>
            <a:noFill/>
          </a:ln>
        </p:spPr>
      </p:pic>
      <p:sp>
        <p:nvSpPr>
          <p:cNvPr id="126" name="Google Shape;126;p44"/>
          <p:cNvSpPr txBox="1"/>
          <p:nvPr/>
        </p:nvSpPr>
        <p:spPr>
          <a:xfrm>
            <a:off x="305974" y="2644021"/>
            <a:ext cx="872184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rgbClr val="595959"/>
                </a:solidFill>
                <a:latin typeface="Calibri" panose="020F0502020204030204" pitchFamily="34" charset="0"/>
                <a:cs typeface="Calibri" panose="020F0502020204030204" pitchFamily="34" charset="0"/>
                <a:sym typeface="Arial"/>
              </a:rPr>
              <a:t>NEUROTRANSMITTERS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600"/>
              </a:spcBef>
              <a:spcAft>
                <a:spcPts val="0"/>
              </a:spcAft>
              <a:buClr>
                <a:srgbClr val="000000"/>
              </a:buClr>
              <a:buSzPts val="3200"/>
              <a:buFont typeface="Arial"/>
              <a:buNone/>
            </a:pPr>
            <a:r>
              <a:rPr lang="en-GB" sz="3200" b="1" i="0" u="none" strike="noStrike" cap="none" dirty="0">
                <a:solidFill>
                  <a:srgbClr val="00B0F0"/>
                </a:solidFill>
                <a:latin typeface="Calibri" panose="020F0502020204030204" pitchFamily="34" charset="0"/>
                <a:cs typeface="Calibri" panose="020F0502020204030204" pitchFamily="34" charset="0"/>
                <a:sym typeface="Arial"/>
              </a:rPr>
              <a:t>D</a:t>
            </a:r>
            <a:r>
              <a:rPr lang="en-GB" sz="3200" b="0" i="0" u="none" strike="noStrike" cap="none" dirty="0">
                <a:solidFill>
                  <a:srgbClr val="595959"/>
                </a:solidFill>
                <a:latin typeface="Calibri" panose="020F0502020204030204" pitchFamily="34" charset="0"/>
                <a:cs typeface="Calibri" panose="020F0502020204030204" pitchFamily="34" charset="0"/>
                <a:sym typeface="Arial"/>
              </a:rPr>
              <a:t>opamine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600"/>
              </a:spcBef>
              <a:spcAft>
                <a:spcPts val="0"/>
              </a:spcAft>
              <a:buClr>
                <a:srgbClr val="000000"/>
              </a:buClr>
              <a:buSzPts val="3200"/>
              <a:buFont typeface="Arial"/>
              <a:buNone/>
            </a:pPr>
            <a:r>
              <a:rPr lang="en-GB" sz="3200" b="1" i="0" u="none" strike="noStrike" cap="none" dirty="0">
                <a:solidFill>
                  <a:srgbClr val="F741A0"/>
                </a:solidFill>
                <a:latin typeface="Calibri" panose="020F0502020204030204" pitchFamily="34" charset="0"/>
                <a:cs typeface="Calibri" panose="020F0502020204030204" pitchFamily="34" charset="0"/>
                <a:sym typeface="Arial"/>
              </a:rPr>
              <a:t>O</a:t>
            </a:r>
            <a:r>
              <a:rPr lang="en-GB" sz="3200" b="0" i="0" u="none" strike="noStrike" cap="none" dirty="0">
                <a:solidFill>
                  <a:srgbClr val="595959"/>
                </a:solidFill>
                <a:latin typeface="Calibri" panose="020F0502020204030204" pitchFamily="34" charset="0"/>
                <a:cs typeface="Calibri" panose="020F0502020204030204" pitchFamily="34" charset="0"/>
                <a:sym typeface="Arial"/>
              </a:rPr>
              <a:t>xytocin</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600"/>
              </a:spcBef>
              <a:spcAft>
                <a:spcPts val="0"/>
              </a:spcAft>
              <a:buClr>
                <a:srgbClr val="000000"/>
              </a:buClr>
              <a:buSzPts val="3200"/>
              <a:buFont typeface="Arial"/>
              <a:buNone/>
            </a:pPr>
            <a:r>
              <a:rPr lang="en-GB" sz="3200" b="1" i="0" u="none" strike="noStrike" cap="none" dirty="0">
                <a:solidFill>
                  <a:srgbClr val="FECE00"/>
                </a:solidFill>
                <a:latin typeface="Calibri" panose="020F0502020204030204" pitchFamily="34" charset="0"/>
                <a:cs typeface="Calibri" panose="020F0502020204030204" pitchFamily="34" charset="0"/>
                <a:sym typeface="Arial"/>
              </a:rPr>
              <a:t>S</a:t>
            </a:r>
            <a:r>
              <a:rPr lang="en-GB" sz="3200" b="0" i="0" u="none" strike="noStrike" cap="none" dirty="0">
                <a:solidFill>
                  <a:srgbClr val="595959"/>
                </a:solidFill>
                <a:latin typeface="Calibri" panose="020F0502020204030204" pitchFamily="34" charset="0"/>
                <a:cs typeface="Calibri" panose="020F0502020204030204" pitchFamily="34" charset="0"/>
                <a:sym typeface="Arial"/>
              </a:rPr>
              <a:t>erotonin </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600"/>
              </a:spcBef>
              <a:spcAft>
                <a:spcPts val="0"/>
              </a:spcAft>
              <a:buClr>
                <a:srgbClr val="000000"/>
              </a:buClr>
              <a:buSzPts val="3200"/>
              <a:buFont typeface="Arial"/>
              <a:buNone/>
            </a:pPr>
            <a:r>
              <a:rPr lang="en-GB" sz="3200" b="1" i="0" u="none" strike="noStrike" cap="none" dirty="0">
                <a:solidFill>
                  <a:srgbClr val="3ECB2A"/>
                </a:solidFill>
                <a:latin typeface="Calibri" panose="020F0502020204030204" pitchFamily="34" charset="0"/>
                <a:cs typeface="Calibri" panose="020F0502020204030204" pitchFamily="34" charset="0"/>
                <a:sym typeface="Arial"/>
              </a:rPr>
              <a:t>E</a:t>
            </a:r>
            <a:r>
              <a:rPr lang="en-GB" sz="3200" b="0" i="0" u="none" strike="noStrike" cap="none" dirty="0">
                <a:solidFill>
                  <a:srgbClr val="595959"/>
                </a:solidFill>
                <a:latin typeface="Calibri" panose="020F0502020204030204" pitchFamily="34" charset="0"/>
                <a:cs typeface="Calibri" panose="020F0502020204030204" pitchFamily="34" charset="0"/>
                <a:sym typeface="Arial"/>
              </a:rPr>
              <a:t>ndorphins</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9" name="Google Shape;258;p73" descr="Icon&#10;&#10;Description automatically generated">
            <a:extLst>
              <a:ext uri="{FF2B5EF4-FFF2-40B4-BE49-F238E27FC236}">
                <a16:creationId xmlns:a16="http://schemas.microsoft.com/office/drawing/2014/main" id="{11BB5C73-A8AD-3A45-8F34-C6E8C315794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
        <p:nvSpPr>
          <p:cNvPr id="8" name="Round Same-side Corner of Rectangle 7">
            <a:extLst>
              <a:ext uri="{FF2B5EF4-FFF2-40B4-BE49-F238E27FC236}">
                <a16:creationId xmlns:a16="http://schemas.microsoft.com/office/drawing/2014/main" id="{B20E2709-40CF-F94B-1751-2B20283F16E5}"/>
              </a:ext>
            </a:extLst>
          </p:cNvPr>
          <p:cNvSpPr/>
          <p:nvPr/>
        </p:nvSpPr>
        <p:spPr>
          <a:xfrm rot="5400000">
            <a:off x="2889252" y="-1394677"/>
            <a:ext cx="673099" cy="6451602"/>
          </a:xfrm>
          <a:prstGeom prst="round2Same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Google Shape;123;p44">
            <a:extLst>
              <a:ext uri="{FF2B5EF4-FFF2-40B4-BE49-F238E27FC236}">
                <a16:creationId xmlns:a16="http://schemas.microsoft.com/office/drawing/2014/main" id="{BBF83684-9596-C455-0A09-6D2AB53CB80E}"/>
              </a:ext>
            </a:extLst>
          </p:cNvPr>
          <p:cNvSpPr txBox="1"/>
          <p:nvPr/>
        </p:nvSpPr>
        <p:spPr>
          <a:xfrm>
            <a:off x="305974" y="1122304"/>
            <a:ext cx="9261695" cy="1417638"/>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595959"/>
              </a:buClr>
              <a:buSzPts val="5400"/>
              <a:buFont typeface="Arial"/>
              <a:buNone/>
            </a:pPr>
            <a:r>
              <a:rPr lang="en-GB" sz="5400" b="0" i="0" u="none" strike="noStrike" cap="none" dirty="0">
                <a:solidFill>
                  <a:schemeClr val="bg1"/>
                </a:solidFill>
                <a:latin typeface="Calibri" panose="020F0502020204030204" pitchFamily="34" charset="0"/>
                <a:cs typeface="Calibri" panose="020F0502020204030204" pitchFamily="34" charset="0"/>
                <a:sym typeface="Arial"/>
              </a:rPr>
              <a:t>DOSE OF HAPPINESS</a:t>
            </a:r>
            <a:endParaRPr sz="5400" b="0" i="0" u="none" strike="noStrike" cap="none" dirty="0">
              <a:solidFill>
                <a:schemeClr val="bg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97725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82713"/>
            <a:ext cx="9153525" cy="5475287"/>
          </a:xfrm>
          <a:prstGeom prst="rect">
            <a:avLst/>
          </a:prstGeom>
          <a:solidFill>
            <a:srgbClr val="FF40FF">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4" name="Title 3"/>
          <p:cNvSpPr>
            <a:spLocks noGrp="1"/>
          </p:cNvSpPr>
          <p:nvPr>
            <p:ph type="title"/>
          </p:nvPr>
        </p:nvSpPr>
        <p:spPr>
          <a:xfrm>
            <a:off x="0" y="412552"/>
            <a:ext cx="8229600" cy="1143000"/>
          </a:xfrm>
        </p:spPr>
        <p:txBody>
          <a:bodyPr/>
          <a:lstStyle/>
          <a:p>
            <a:pPr lvl="1" algn="l" defTabSz="457200" rtl="0">
              <a:spcBef>
                <a:spcPct val="0"/>
              </a:spcBef>
            </a:pPr>
            <a:r>
              <a:rPr lang="en-US" sz="2400" dirty="0">
                <a:solidFill>
                  <a:schemeClr val="tx1"/>
                </a:solidFill>
                <a:latin typeface="+mn-lt"/>
              </a:rPr>
              <a:t>   EGO STATES</a:t>
            </a:r>
            <a:br>
              <a:rPr lang="en-US" sz="2400" dirty="0">
                <a:solidFill>
                  <a:schemeClr val="tx1"/>
                </a:solidFill>
                <a:latin typeface="+mn-lt"/>
              </a:rPr>
            </a:br>
            <a:endParaRPr lang="en-GB" dirty="0">
              <a:latin typeface="+mn-lt"/>
            </a:endParaRPr>
          </a:p>
        </p:txBody>
      </p:sp>
      <p:sp>
        <p:nvSpPr>
          <p:cNvPr id="19" name="TextBox 18"/>
          <p:cNvSpPr txBox="1"/>
          <p:nvPr/>
        </p:nvSpPr>
        <p:spPr>
          <a:xfrm>
            <a:off x="612140" y="4004170"/>
            <a:ext cx="6203486" cy="1815882"/>
          </a:xfrm>
          <a:prstGeom prst="rect">
            <a:avLst/>
          </a:prstGeom>
          <a:noFill/>
        </p:spPr>
        <p:txBody>
          <a:bodyPr wrap="square" rtlCol="0">
            <a:spAutoFit/>
          </a:bodyPr>
          <a:lstStyle/>
          <a:p>
            <a:pPr marL="457200" indent="-457200">
              <a:buSzPct val="50000"/>
              <a:buFont typeface="Lucida Grande"/>
              <a:buChar char="&gt;"/>
              <a:defRPr/>
            </a:pPr>
            <a:r>
              <a:rPr lang="en-GB" sz="2800" dirty="0">
                <a:ea typeface="MS PGothic" charset="0"/>
                <a:cs typeface="MS PGothic" charset="0"/>
              </a:rPr>
              <a:t>The ego state model </a:t>
            </a:r>
          </a:p>
          <a:p>
            <a:pPr marL="457200" indent="-457200">
              <a:buSzPct val="50000"/>
              <a:buFont typeface="Lucida Grande"/>
              <a:buChar char="&gt;"/>
              <a:defRPr/>
            </a:pPr>
            <a:r>
              <a:rPr lang="en-GB" sz="2800" dirty="0">
                <a:ea typeface="MS PGothic" charset="0"/>
                <a:cs typeface="MS PGothic" charset="0"/>
              </a:rPr>
              <a:t>Developed by Eric Berne – psychologist  - in 1950 </a:t>
            </a:r>
          </a:p>
          <a:p>
            <a:pPr marL="457200" indent="-457200">
              <a:buSzPct val="50000"/>
              <a:buFont typeface="Lucida Grande"/>
              <a:buChar char="&gt;"/>
              <a:defRPr/>
            </a:pPr>
            <a:r>
              <a:rPr lang="en-GB" sz="2800" dirty="0">
                <a:ea typeface="MS PGothic" charset="0"/>
                <a:cs typeface="MS PGothic" charset="0"/>
              </a:rPr>
              <a:t>Founder of transactional analysis </a:t>
            </a:r>
          </a:p>
        </p:txBody>
      </p:sp>
      <p:cxnSp>
        <p:nvCxnSpPr>
          <p:cNvPr id="5" name="Straight Connector 4"/>
          <p:cNvCxnSpPr/>
          <p:nvPr/>
        </p:nvCxnSpPr>
        <p:spPr>
          <a:xfrm>
            <a:off x="0" y="1383030"/>
            <a:ext cx="9142413" cy="0"/>
          </a:xfrm>
          <a:prstGeom prst="line">
            <a:avLst/>
          </a:prstGeom>
          <a:ln w="6350" cmpd="sng"/>
        </p:spPr>
        <p:style>
          <a:lnRef idx="1">
            <a:schemeClr val="dk1"/>
          </a:lnRef>
          <a:fillRef idx="0">
            <a:schemeClr val="dk1"/>
          </a:fillRef>
          <a:effectRef idx="0">
            <a:schemeClr val="dk1"/>
          </a:effectRef>
          <a:fontRef idx="minor">
            <a:schemeClr val="tx1"/>
          </a:fontRef>
        </p:style>
      </p:cxnSp>
      <p:pic>
        <p:nvPicPr>
          <p:cNvPr id="1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8641" y="5118101"/>
            <a:ext cx="1009710" cy="1387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2" name="Group 21"/>
          <p:cNvGrpSpPr/>
          <p:nvPr/>
        </p:nvGrpSpPr>
        <p:grpSpPr>
          <a:xfrm>
            <a:off x="414338" y="1888766"/>
            <a:ext cx="2253934" cy="1854440"/>
            <a:chOff x="813832" y="1510070"/>
            <a:chExt cx="2233136" cy="2233136"/>
          </a:xfrm>
        </p:grpSpPr>
        <p:sp>
          <p:nvSpPr>
            <p:cNvPr id="12" name="Oval 11"/>
            <p:cNvSpPr/>
            <p:nvPr/>
          </p:nvSpPr>
          <p:spPr>
            <a:xfrm>
              <a:off x="813832" y="1510070"/>
              <a:ext cx="2233136" cy="2233136"/>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4"/>
            <a:stretch>
              <a:fillRect/>
            </a:stretch>
          </p:blipFill>
          <p:spPr>
            <a:xfrm>
              <a:off x="1240113" y="1889958"/>
              <a:ext cx="1284366" cy="1070305"/>
            </a:xfrm>
            <a:prstGeom prst="rect">
              <a:avLst/>
            </a:prstGeom>
          </p:spPr>
        </p:pic>
        <p:sp>
          <p:nvSpPr>
            <p:cNvPr id="8" name="TextBox 7"/>
            <p:cNvSpPr txBox="1"/>
            <p:nvPr/>
          </p:nvSpPr>
          <p:spPr>
            <a:xfrm>
              <a:off x="1097198" y="2959556"/>
              <a:ext cx="1666404" cy="555942"/>
            </a:xfrm>
            <a:prstGeom prst="rect">
              <a:avLst/>
            </a:prstGeom>
            <a:noFill/>
          </p:spPr>
          <p:txBody>
            <a:bodyPr wrap="square" rtlCol="0">
              <a:spAutoFit/>
            </a:bodyPr>
            <a:lstStyle/>
            <a:p>
              <a:pPr algn="ctr"/>
              <a:r>
                <a:rPr lang="en-US" sz="2400" b="1" dirty="0">
                  <a:solidFill>
                    <a:srgbClr val="FC4E07"/>
                  </a:solidFill>
                </a:rPr>
                <a:t>PARENT</a:t>
              </a:r>
            </a:p>
          </p:txBody>
        </p:sp>
      </p:grpSp>
      <p:sp>
        <p:nvSpPr>
          <p:cNvPr id="20" name="Oval 19"/>
          <p:cNvSpPr/>
          <p:nvPr/>
        </p:nvSpPr>
        <p:spPr>
          <a:xfrm>
            <a:off x="5021816" y="1888766"/>
            <a:ext cx="1854440" cy="185444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5"/>
          <a:stretch>
            <a:fillRect/>
          </a:stretch>
        </p:blipFill>
        <p:spPr>
          <a:xfrm>
            <a:off x="5775022" y="2365338"/>
            <a:ext cx="348029" cy="727697"/>
          </a:xfrm>
          <a:prstGeom prst="rect">
            <a:avLst/>
          </a:prstGeom>
        </p:spPr>
      </p:pic>
      <p:sp>
        <p:nvSpPr>
          <p:cNvPr id="15" name="TextBox 14"/>
          <p:cNvSpPr txBox="1"/>
          <p:nvPr/>
        </p:nvSpPr>
        <p:spPr>
          <a:xfrm>
            <a:off x="5210134" y="3092448"/>
            <a:ext cx="1477804" cy="461665"/>
          </a:xfrm>
          <a:prstGeom prst="rect">
            <a:avLst/>
          </a:prstGeom>
          <a:noFill/>
        </p:spPr>
        <p:txBody>
          <a:bodyPr wrap="square" rtlCol="0">
            <a:spAutoFit/>
          </a:bodyPr>
          <a:lstStyle/>
          <a:p>
            <a:pPr algn="ctr"/>
            <a:r>
              <a:rPr lang="en-US" sz="2400" b="1" dirty="0">
                <a:solidFill>
                  <a:srgbClr val="00CCFF"/>
                </a:solidFill>
              </a:rPr>
              <a:t>CHILD</a:t>
            </a:r>
          </a:p>
        </p:txBody>
      </p:sp>
      <p:grpSp>
        <p:nvGrpSpPr>
          <p:cNvPr id="21" name="Group 20"/>
          <p:cNvGrpSpPr/>
          <p:nvPr/>
        </p:nvGrpSpPr>
        <p:grpSpPr>
          <a:xfrm>
            <a:off x="2912551" y="1888766"/>
            <a:ext cx="1854440" cy="1854440"/>
            <a:chOff x="3341132" y="1510070"/>
            <a:chExt cx="2233136" cy="2233136"/>
          </a:xfrm>
        </p:grpSpPr>
        <p:sp>
          <p:nvSpPr>
            <p:cNvPr id="18" name="Oval 17"/>
            <p:cNvSpPr/>
            <p:nvPr/>
          </p:nvSpPr>
          <p:spPr>
            <a:xfrm>
              <a:off x="3341132" y="1510070"/>
              <a:ext cx="2233136" cy="2233136"/>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6"/>
            <a:stretch>
              <a:fillRect/>
            </a:stretch>
          </p:blipFill>
          <p:spPr>
            <a:xfrm>
              <a:off x="4193208" y="1817263"/>
              <a:ext cx="533400" cy="1143000"/>
            </a:xfrm>
            <a:prstGeom prst="rect">
              <a:avLst/>
            </a:prstGeom>
          </p:spPr>
        </p:pic>
        <p:sp>
          <p:nvSpPr>
            <p:cNvPr id="14" name="TextBox 13"/>
            <p:cNvSpPr txBox="1"/>
            <p:nvPr/>
          </p:nvSpPr>
          <p:spPr>
            <a:xfrm>
              <a:off x="3570115" y="2959556"/>
              <a:ext cx="1779587" cy="555942"/>
            </a:xfrm>
            <a:prstGeom prst="rect">
              <a:avLst/>
            </a:prstGeom>
            <a:noFill/>
          </p:spPr>
          <p:txBody>
            <a:bodyPr wrap="square" rtlCol="0">
              <a:spAutoFit/>
            </a:bodyPr>
            <a:lstStyle/>
            <a:p>
              <a:pPr algn="ctr"/>
              <a:r>
                <a:rPr lang="en-US" sz="2400" b="1" dirty="0">
                  <a:solidFill>
                    <a:schemeClr val="accent3">
                      <a:lumMod val="75000"/>
                    </a:schemeClr>
                  </a:solidFill>
                </a:rPr>
                <a:t>ADULT</a:t>
              </a:r>
            </a:p>
          </p:txBody>
        </p:sp>
      </p:grpSp>
      <p:pic>
        <p:nvPicPr>
          <p:cNvPr id="23" name="Google Shape;115;p67" descr="Icon&#10;&#10;Description automatically generated">
            <a:extLst>
              <a:ext uri="{FF2B5EF4-FFF2-40B4-BE49-F238E27FC236}">
                <a16:creationId xmlns:a16="http://schemas.microsoft.com/office/drawing/2014/main" id="{F3ACD5CA-CFEF-084E-8801-797EE4C96F4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262674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82713"/>
            <a:ext cx="9153525" cy="5475287"/>
          </a:xfrm>
          <a:prstGeom prst="rect">
            <a:avLst/>
          </a:prstGeom>
          <a:solidFill>
            <a:srgbClr val="FF40FF">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9" name="Title 8"/>
          <p:cNvSpPr>
            <a:spLocks noGrp="1"/>
          </p:cNvSpPr>
          <p:nvPr>
            <p:ph type="title"/>
          </p:nvPr>
        </p:nvSpPr>
        <p:spPr/>
        <p:txBody>
          <a:bodyPr>
            <a:normAutofit/>
          </a:bodyPr>
          <a:lstStyle/>
          <a:p>
            <a:pPr lvl="1" algn="l" defTabSz="457200" rtl="0">
              <a:spcBef>
                <a:spcPct val="0"/>
              </a:spcBef>
            </a:pPr>
            <a:r>
              <a:rPr lang="en-US" sz="2400" dirty="0">
                <a:solidFill>
                  <a:schemeClr val="tx1"/>
                </a:solidFill>
              </a:rPr>
              <a:t>EGO STATES</a:t>
            </a:r>
            <a:br>
              <a:rPr lang="en-US" sz="2400" dirty="0">
                <a:solidFill>
                  <a:schemeClr val="tx1"/>
                </a:solidFill>
              </a:rPr>
            </a:br>
            <a:endParaRPr lang="en-GB" dirty="0"/>
          </a:p>
        </p:txBody>
      </p:sp>
      <p:cxnSp>
        <p:nvCxnSpPr>
          <p:cNvPr id="5" name="Straight Connector 4"/>
          <p:cNvCxnSpPr/>
          <p:nvPr/>
        </p:nvCxnSpPr>
        <p:spPr>
          <a:xfrm>
            <a:off x="0" y="1383030"/>
            <a:ext cx="9142413" cy="0"/>
          </a:xfrm>
          <a:prstGeom prst="line">
            <a:avLst/>
          </a:prstGeom>
          <a:ln w="6350" cmpd="sng"/>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196340" y="4994770"/>
            <a:ext cx="2397760" cy="1323439"/>
          </a:xfrm>
          <a:prstGeom prst="rect">
            <a:avLst/>
          </a:prstGeom>
          <a:noFill/>
        </p:spPr>
        <p:txBody>
          <a:bodyPr wrap="square" rtlCol="0">
            <a:spAutoFit/>
          </a:bodyPr>
          <a:lstStyle/>
          <a:p>
            <a:pPr marL="457200" indent="-457200">
              <a:buSzPct val="50000"/>
              <a:buFont typeface="Lucida Grande"/>
              <a:buChar char="&gt;"/>
              <a:defRPr/>
            </a:pPr>
            <a:r>
              <a:rPr lang="en-GB" sz="2000" dirty="0">
                <a:latin typeface="Arial" charset="0"/>
                <a:ea typeface="MS PGothic" charset="0"/>
                <a:cs typeface="MS PGothic" charset="0"/>
              </a:rPr>
              <a:t>Keep Safe</a:t>
            </a:r>
          </a:p>
          <a:p>
            <a:pPr marL="457200" indent="-457200">
              <a:buSzPct val="50000"/>
              <a:buFont typeface="Lucida Grande"/>
              <a:buChar char="&gt;"/>
              <a:defRPr/>
            </a:pPr>
            <a:r>
              <a:rPr lang="en-GB" sz="2000" dirty="0">
                <a:latin typeface="Arial" charset="0"/>
                <a:ea typeface="MS PGothic" charset="0"/>
                <a:cs typeface="MS PGothic" charset="0"/>
              </a:rPr>
              <a:t>Calming</a:t>
            </a:r>
          </a:p>
          <a:p>
            <a:pPr marL="457200" indent="-457200">
              <a:buSzPct val="50000"/>
              <a:buFont typeface="Lucida Grande"/>
              <a:buChar char="&gt;"/>
              <a:defRPr/>
            </a:pPr>
            <a:r>
              <a:rPr lang="en-GB" sz="2000" dirty="0">
                <a:latin typeface="Arial" charset="0"/>
                <a:ea typeface="MS PGothic" charset="0"/>
                <a:cs typeface="MS PGothic" charset="0"/>
              </a:rPr>
              <a:t>Nurturing</a:t>
            </a:r>
          </a:p>
          <a:p>
            <a:pPr marL="457200" indent="-457200">
              <a:buSzPct val="50000"/>
              <a:buFont typeface="Lucida Grande"/>
              <a:buChar char="&gt;"/>
              <a:defRPr/>
            </a:pPr>
            <a:r>
              <a:rPr lang="en-GB" sz="2000" dirty="0">
                <a:latin typeface="Arial" charset="0"/>
                <a:ea typeface="MS PGothic" charset="0"/>
                <a:cs typeface="MS PGothic" charset="0"/>
              </a:rPr>
              <a:t>Supportive</a:t>
            </a:r>
          </a:p>
        </p:txBody>
      </p:sp>
      <p:grpSp>
        <p:nvGrpSpPr>
          <p:cNvPr id="22" name="Group 21"/>
          <p:cNvGrpSpPr/>
          <p:nvPr/>
        </p:nvGrpSpPr>
        <p:grpSpPr>
          <a:xfrm>
            <a:off x="1376466" y="3129851"/>
            <a:ext cx="2026306" cy="1643762"/>
            <a:chOff x="813832" y="1510070"/>
            <a:chExt cx="2233136" cy="2233136"/>
          </a:xfrm>
        </p:grpSpPr>
        <p:sp>
          <p:nvSpPr>
            <p:cNvPr id="12" name="Oval 11"/>
            <p:cNvSpPr/>
            <p:nvPr/>
          </p:nvSpPr>
          <p:spPr>
            <a:xfrm>
              <a:off x="813832" y="1510070"/>
              <a:ext cx="2233136" cy="2233136"/>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240113" y="1889958"/>
              <a:ext cx="1284366" cy="1070305"/>
            </a:xfrm>
            <a:prstGeom prst="rect">
              <a:avLst/>
            </a:prstGeom>
          </p:spPr>
        </p:pic>
        <p:sp>
          <p:nvSpPr>
            <p:cNvPr id="8" name="TextBox 7"/>
            <p:cNvSpPr txBox="1"/>
            <p:nvPr/>
          </p:nvSpPr>
          <p:spPr>
            <a:xfrm>
              <a:off x="1097198" y="2959556"/>
              <a:ext cx="1666404" cy="555942"/>
            </a:xfrm>
            <a:prstGeom prst="rect">
              <a:avLst/>
            </a:prstGeom>
            <a:noFill/>
          </p:spPr>
          <p:txBody>
            <a:bodyPr wrap="square" rtlCol="0">
              <a:spAutoFit/>
            </a:bodyPr>
            <a:lstStyle/>
            <a:p>
              <a:pPr algn="ctr"/>
              <a:r>
                <a:rPr lang="en-US" sz="2400" b="1" dirty="0">
                  <a:solidFill>
                    <a:srgbClr val="FC4E07"/>
                  </a:solidFill>
                </a:rPr>
                <a:t>PARENT</a:t>
              </a:r>
            </a:p>
          </p:txBody>
        </p:sp>
      </p:grpSp>
      <p:grpSp>
        <p:nvGrpSpPr>
          <p:cNvPr id="4" name="Group 3"/>
          <p:cNvGrpSpPr/>
          <p:nvPr/>
        </p:nvGrpSpPr>
        <p:grpSpPr>
          <a:xfrm>
            <a:off x="6683532" y="3157860"/>
            <a:ext cx="1682132" cy="1682132"/>
            <a:chOff x="5021816" y="1888766"/>
            <a:chExt cx="1854440" cy="1854440"/>
          </a:xfrm>
        </p:grpSpPr>
        <p:sp>
          <p:nvSpPr>
            <p:cNvPr id="20" name="Oval 19"/>
            <p:cNvSpPr/>
            <p:nvPr/>
          </p:nvSpPr>
          <p:spPr>
            <a:xfrm>
              <a:off x="5021816" y="1888766"/>
              <a:ext cx="1854440" cy="185444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5775022" y="2365338"/>
              <a:ext cx="348029" cy="727697"/>
            </a:xfrm>
            <a:prstGeom prst="rect">
              <a:avLst/>
            </a:prstGeom>
          </p:spPr>
        </p:pic>
        <p:sp>
          <p:nvSpPr>
            <p:cNvPr id="15" name="TextBox 14"/>
            <p:cNvSpPr txBox="1"/>
            <p:nvPr/>
          </p:nvSpPr>
          <p:spPr>
            <a:xfrm>
              <a:off x="5210134" y="3092448"/>
              <a:ext cx="1477804" cy="461665"/>
            </a:xfrm>
            <a:prstGeom prst="rect">
              <a:avLst/>
            </a:prstGeom>
            <a:noFill/>
          </p:spPr>
          <p:txBody>
            <a:bodyPr wrap="square" rtlCol="0">
              <a:spAutoFit/>
            </a:bodyPr>
            <a:lstStyle/>
            <a:p>
              <a:pPr algn="ctr"/>
              <a:r>
                <a:rPr lang="en-US" sz="2400" b="1" dirty="0">
                  <a:solidFill>
                    <a:srgbClr val="00CCFF"/>
                  </a:solidFill>
                </a:rPr>
                <a:t>CHILD</a:t>
              </a:r>
            </a:p>
          </p:txBody>
        </p:sp>
      </p:grpSp>
      <p:grpSp>
        <p:nvGrpSpPr>
          <p:cNvPr id="21" name="Group 20"/>
          <p:cNvGrpSpPr/>
          <p:nvPr/>
        </p:nvGrpSpPr>
        <p:grpSpPr>
          <a:xfrm>
            <a:off x="4217032" y="3125534"/>
            <a:ext cx="1629202" cy="1629202"/>
            <a:chOff x="3184460" y="1510070"/>
            <a:chExt cx="2233136" cy="2233136"/>
          </a:xfrm>
        </p:grpSpPr>
        <p:sp>
          <p:nvSpPr>
            <p:cNvPr id="18" name="Oval 17"/>
            <p:cNvSpPr/>
            <p:nvPr/>
          </p:nvSpPr>
          <p:spPr>
            <a:xfrm>
              <a:off x="3184460" y="1510070"/>
              <a:ext cx="2233136" cy="2233136"/>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5"/>
            <a:stretch>
              <a:fillRect/>
            </a:stretch>
          </p:blipFill>
          <p:spPr>
            <a:xfrm>
              <a:off x="4036538" y="1817263"/>
              <a:ext cx="533400" cy="1143000"/>
            </a:xfrm>
            <a:prstGeom prst="rect">
              <a:avLst/>
            </a:prstGeom>
          </p:spPr>
        </p:pic>
        <p:sp>
          <p:nvSpPr>
            <p:cNvPr id="14" name="TextBox 13"/>
            <p:cNvSpPr txBox="1"/>
            <p:nvPr/>
          </p:nvSpPr>
          <p:spPr>
            <a:xfrm>
              <a:off x="3413443" y="2959556"/>
              <a:ext cx="1779587" cy="555942"/>
            </a:xfrm>
            <a:prstGeom prst="rect">
              <a:avLst/>
            </a:prstGeom>
            <a:noFill/>
          </p:spPr>
          <p:txBody>
            <a:bodyPr wrap="square" rtlCol="0">
              <a:spAutoFit/>
            </a:bodyPr>
            <a:lstStyle/>
            <a:p>
              <a:pPr algn="ctr"/>
              <a:r>
                <a:rPr lang="en-US" sz="2400" b="1" dirty="0">
                  <a:solidFill>
                    <a:schemeClr val="accent3">
                      <a:lumMod val="75000"/>
                    </a:schemeClr>
                  </a:solidFill>
                </a:rPr>
                <a:t>ADULT</a:t>
              </a:r>
            </a:p>
          </p:txBody>
        </p:sp>
      </p:grpSp>
      <p:sp>
        <p:nvSpPr>
          <p:cNvPr id="23" name="TextBox 22"/>
          <p:cNvSpPr txBox="1"/>
          <p:nvPr/>
        </p:nvSpPr>
        <p:spPr>
          <a:xfrm>
            <a:off x="3644900" y="4994770"/>
            <a:ext cx="2765122" cy="1631216"/>
          </a:xfrm>
          <a:prstGeom prst="rect">
            <a:avLst/>
          </a:prstGeom>
          <a:noFill/>
        </p:spPr>
        <p:txBody>
          <a:bodyPr wrap="square" rtlCol="0">
            <a:spAutoFit/>
          </a:bodyPr>
          <a:lstStyle/>
          <a:p>
            <a:pPr marL="457200" indent="-457200">
              <a:buSzPct val="50000"/>
              <a:buFont typeface="Lucida Grande"/>
              <a:buChar char="&gt;"/>
              <a:defRPr/>
            </a:pPr>
            <a:r>
              <a:rPr lang="en-GB" sz="2000" dirty="0">
                <a:latin typeface="Arial" charset="0"/>
                <a:ea typeface="MS PGothic" charset="0"/>
                <a:cs typeface="MS PGothic" charset="0"/>
              </a:rPr>
              <a:t>Reasonable</a:t>
            </a:r>
          </a:p>
          <a:p>
            <a:pPr marL="457200" indent="-457200">
              <a:buSzPct val="50000"/>
              <a:buFont typeface="Lucida Grande"/>
              <a:buChar char="&gt;"/>
              <a:defRPr/>
            </a:pPr>
            <a:r>
              <a:rPr lang="en-GB" sz="2000" dirty="0">
                <a:latin typeface="Arial" charset="0"/>
                <a:ea typeface="MS PGothic" charset="0"/>
                <a:cs typeface="MS PGothic" charset="0"/>
              </a:rPr>
              <a:t>Logical</a:t>
            </a:r>
          </a:p>
          <a:p>
            <a:pPr marL="457200" indent="-457200">
              <a:buSzPct val="50000"/>
              <a:buFont typeface="Lucida Grande"/>
              <a:buChar char="&gt;"/>
              <a:defRPr/>
            </a:pPr>
            <a:r>
              <a:rPr lang="en-GB" sz="2000" dirty="0">
                <a:latin typeface="Arial" charset="0"/>
                <a:ea typeface="MS PGothic" charset="0"/>
                <a:cs typeface="MS PGothic" charset="0"/>
              </a:rPr>
              <a:t>Rational</a:t>
            </a:r>
          </a:p>
          <a:p>
            <a:pPr marL="457200" indent="-457200">
              <a:buSzPct val="50000"/>
              <a:buFont typeface="Lucida Grande"/>
              <a:buChar char="&gt;"/>
              <a:defRPr/>
            </a:pPr>
            <a:r>
              <a:rPr lang="en-GB" sz="2000" dirty="0">
                <a:latin typeface="Arial" charset="0"/>
                <a:ea typeface="MS PGothic" charset="0"/>
                <a:cs typeface="MS PGothic" charset="0"/>
              </a:rPr>
              <a:t>Not-threatening</a:t>
            </a:r>
          </a:p>
          <a:p>
            <a:pPr marL="457200" indent="-457200">
              <a:buSzPct val="50000"/>
              <a:buFont typeface="Lucida Grande"/>
              <a:buChar char="&gt;"/>
              <a:defRPr/>
            </a:pPr>
            <a:r>
              <a:rPr lang="en-GB" sz="2000" dirty="0">
                <a:latin typeface="Arial" charset="0"/>
                <a:ea typeface="MS PGothic" charset="0"/>
                <a:cs typeface="MS PGothic" charset="0"/>
              </a:rPr>
              <a:t>Non-threatened</a:t>
            </a:r>
          </a:p>
        </p:txBody>
      </p:sp>
      <p:sp>
        <p:nvSpPr>
          <p:cNvPr id="24" name="TextBox 23"/>
          <p:cNvSpPr txBox="1"/>
          <p:nvPr/>
        </p:nvSpPr>
        <p:spPr>
          <a:xfrm>
            <a:off x="6143322" y="5020170"/>
            <a:ext cx="2765122" cy="1323439"/>
          </a:xfrm>
          <a:prstGeom prst="rect">
            <a:avLst/>
          </a:prstGeom>
          <a:noFill/>
        </p:spPr>
        <p:txBody>
          <a:bodyPr wrap="square" rtlCol="0">
            <a:spAutoFit/>
          </a:bodyPr>
          <a:lstStyle/>
          <a:p>
            <a:pPr marL="457200" indent="-457200">
              <a:buSzPct val="50000"/>
              <a:buFont typeface="Lucida Grande"/>
              <a:buChar char="&gt;"/>
              <a:defRPr/>
            </a:pPr>
            <a:r>
              <a:rPr lang="en-GB" sz="2000" dirty="0">
                <a:latin typeface="Arial" charset="0"/>
                <a:ea typeface="MS PGothic" charset="0"/>
                <a:cs typeface="MS PGothic" charset="0"/>
              </a:rPr>
              <a:t>Curious</a:t>
            </a:r>
          </a:p>
          <a:p>
            <a:pPr marL="457200" indent="-457200">
              <a:buSzPct val="50000"/>
              <a:buFont typeface="Lucida Grande"/>
              <a:buChar char="&gt;"/>
              <a:defRPr/>
            </a:pPr>
            <a:r>
              <a:rPr lang="en-GB" sz="2000" dirty="0">
                <a:latin typeface="Arial" charset="0"/>
                <a:ea typeface="MS PGothic" charset="0"/>
                <a:cs typeface="MS PGothic" charset="0"/>
              </a:rPr>
              <a:t>Playful</a:t>
            </a:r>
          </a:p>
          <a:p>
            <a:pPr marL="457200" indent="-457200">
              <a:buSzPct val="50000"/>
              <a:buFont typeface="Lucida Grande"/>
              <a:buChar char="&gt;"/>
              <a:defRPr/>
            </a:pPr>
            <a:r>
              <a:rPr lang="en-GB" sz="2000" dirty="0">
                <a:latin typeface="Arial" charset="0"/>
                <a:ea typeface="MS PGothic" charset="0"/>
                <a:cs typeface="MS PGothic" charset="0"/>
              </a:rPr>
              <a:t>Creative</a:t>
            </a:r>
          </a:p>
          <a:p>
            <a:pPr marL="457200" indent="-457200">
              <a:buSzPct val="50000"/>
              <a:buFont typeface="Lucida Grande"/>
              <a:buChar char="&gt;"/>
              <a:defRPr/>
            </a:pPr>
            <a:r>
              <a:rPr lang="en-GB" sz="2000" dirty="0">
                <a:latin typeface="Arial" charset="0"/>
                <a:ea typeface="MS PGothic" charset="0"/>
                <a:cs typeface="MS PGothic" charset="0"/>
              </a:rPr>
              <a:t>Spontaneity</a:t>
            </a:r>
          </a:p>
        </p:txBody>
      </p:sp>
      <p:sp>
        <p:nvSpPr>
          <p:cNvPr id="26" name="TextBox 25"/>
          <p:cNvSpPr txBox="1"/>
          <p:nvPr/>
        </p:nvSpPr>
        <p:spPr>
          <a:xfrm>
            <a:off x="6143322" y="1674813"/>
            <a:ext cx="3108960" cy="1323439"/>
          </a:xfrm>
          <a:prstGeom prst="rect">
            <a:avLst/>
          </a:prstGeom>
          <a:noFill/>
        </p:spPr>
        <p:txBody>
          <a:bodyPr wrap="square" rtlCol="0">
            <a:spAutoFit/>
          </a:bodyPr>
          <a:lstStyle/>
          <a:p>
            <a:pPr marL="457200" indent="-457200">
              <a:buSzPct val="50000"/>
              <a:buFont typeface="Lucida Grande"/>
              <a:buChar char="&gt;"/>
              <a:defRPr/>
            </a:pPr>
            <a:r>
              <a:rPr lang="en-GB" sz="2000" dirty="0">
                <a:latin typeface="Arial" charset="0"/>
                <a:ea typeface="MS PGothic" charset="0"/>
                <a:cs typeface="MS PGothic" charset="0"/>
              </a:rPr>
              <a:t>Rebellious</a:t>
            </a:r>
          </a:p>
          <a:p>
            <a:pPr marL="457200" indent="-457200">
              <a:buSzPct val="50000"/>
              <a:buFont typeface="Lucida Grande"/>
              <a:buChar char="&gt;"/>
              <a:defRPr/>
            </a:pPr>
            <a:r>
              <a:rPr lang="en-GB" sz="2000" dirty="0">
                <a:latin typeface="Arial" charset="0"/>
                <a:ea typeface="MS PGothic" charset="0"/>
                <a:cs typeface="MS PGothic" charset="0"/>
              </a:rPr>
              <a:t>Tantrums</a:t>
            </a:r>
          </a:p>
          <a:p>
            <a:pPr marL="457200" indent="-457200">
              <a:buSzPct val="50000"/>
              <a:buFont typeface="Lucida Grande"/>
              <a:buChar char="&gt;"/>
              <a:defRPr/>
            </a:pPr>
            <a:r>
              <a:rPr lang="en-GB" sz="2000" dirty="0">
                <a:latin typeface="Arial" charset="0"/>
                <a:ea typeface="MS PGothic" charset="0"/>
                <a:cs typeface="MS PGothic" charset="0"/>
              </a:rPr>
              <a:t>Difficult</a:t>
            </a:r>
          </a:p>
          <a:p>
            <a:pPr marL="457200" indent="-457200">
              <a:buSzPct val="50000"/>
              <a:buFont typeface="Lucida Grande"/>
              <a:buChar char="&gt;"/>
              <a:defRPr/>
            </a:pPr>
            <a:r>
              <a:rPr lang="en-GB" sz="2000" dirty="0">
                <a:latin typeface="Arial" charset="0"/>
                <a:ea typeface="MS PGothic" charset="0"/>
                <a:cs typeface="MS PGothic" charset="0"/>
              </a:rPr>
              <a:t>Insecurity</a:t>
            </a:r>
          </a:p>
        </p:txBody>
      </p:sp>
      <p:sp>
        <p:nvSpPr>
          <p:cNvPr id="27" name="TextBox 26"/>
          <p:cNvSpPr txBox="1"/>
          <p:nvPr/>
        </p:nvSpPr>
        <p:spPr>
          <a:xfrm>
            <a:off x="241300" y="1752600"/>
            <a:ext cx="838200" cy="461665"/>
          </a:xfrm>
          <a:prstGeom prst="rect">
            <a:avLst/>
          </a:prstGeom>
          <a:solidFill>
            <a:srgbClr val="FFFF00"/>
          </a:solidFill>
        </p:spPr>
        <p:txBody>
          <a:bodyPr wrap="square" rtlCol="0">
            <a:spAutoFit/>
          </a:bodyPr>
          <a:lstStyle/>
          <a:p>
            <a:r>
              <a:rPr lang="en-US" sz="2400" b="1" dirty="0"/>
              <a:t>- VE</a:t>
            </a:r>
          </a:p>
        </p:txBody>
      </p:sp>
      <p:sp>
        <p:nvSpPr>
          <p:cNvPr id="28" name="TextBox 27"/>
          <p:cNvSpPr txBox="1"/>
          <p:nvPr/>
        </p:nvSpPr>
        <p:spPr>
          <a:xfrm>
            <a:off x="241300" y="5130800"/>
            <a:ext cx="838200" cy="461665"/>
          </a:xfrm>
          <a:prstGeom prst="rect">
            <a:avLst/>
          </a:prstGeom>
          <a:solidFill>
            <a:srgbClr val="FFFF00"/>
          </a:solidFill>
        </p:spPr>
        <p:txBody>
          <a:bodyPr wrap="square" rtlCol="0">
            <a:spAutoFit/>
          </a:bodyPr>
          <a:lstStyle/>
          <a:p>
            <a:r>
              <a:rPr lang="en-US" sz="2400" b="1" dirty="0"/>
              <a:t>+VE</a:t>
            </a:r>
          </a:p>
        </p:txBody>
      </p:sp>
      <p:sp>
        <p:nvSpPr>
          <p:cNvPr id="29" name="TextBox 28">
            <a:extLst>
              <a:ext uri="{FF2B5EF4-FFF2-40B4-BE49-F238E27FC236}">
                <a16:creationId xmlns:a16="http://schemas.microsoft.com/office/drawing/2014/main" id="{DA0C30EC-FF3A-6547-846A-CE83BF169E36}"/>
              </a:ext>
            </a:extLst>
          </p:cNvPr>
          <p:cNvSpPr txBox="1"/>
          <p:nvPr/>
        </p:nvSpPr>
        <p:spPr>
          <a:xfrm>
            <a:off x="1262428" y="1691516"/>
            <a:ext cx="3108960" cy="1323439"/>
          </a:xfrm>
          <a:prstGeom prst="rect">
            <a:avLst/>
          </a:prstGeom>
          <a:noFill/>
        </p:spPr>
        <p:txBody>
          <a:bodyPr wrap="square" rtlCol="0">
            <a:spAutoFit/>
          </a:bodyPr>
          <a:lstStyle/>
          <a:p>
            <a:pPr marL="457200" indent="-457200">
              <a:buSzPct val="50000"/>
              <a:buFont typeface="Lucida Grande"/>
              <a:buChar char="&gt;"/>
              <a:defRPr/>
            </a:pPr>
            <a:r>
              <a:rPr lang="en-GB" sz="2000" dirty="0">
                <a:latin typeface="Arial" charset="0"/>
                <a:ea typeface="MS PGothic" charset="0"/>
                <a:cs typeface="MS PGothic" charset="0"/>
              </a:rPr>
              <a:t>Controlling</a:t>
            </a:r>
          </a:p>
          <a:p>
            <a:pPr marL="457200" indent="-457200">
              <a:buSzPct val="50000"/>
              <a:buFont typeface="Lucida Grande"/>
              <a:buChar char="&gt;"/>
              <a:defRPr/>
            </a:pPr>
            <a:r>
              <a:rPr lang="en-GB" sz="2000" dirty="0">
                <a:latin typeface="Arial" charset="0"/>
                <a:ea typeface="MS PGothic" charset="0"/>
                <a:cs typeface="MS PGothic" charset="0"/>
              </a:rPr>
              <a:t>Critical</a:t>
            </a:r>
          </a:p>
          <a:p>
            <a:pPr marL="457200" indent="-457200">
              <a:buSzPct val="50000"/>
              <a:buFont typeface="Lucida Grande"/>
              <a:buChar char="&gt;"/>
              <a:defRPr/>
            </a:pPr>
            <a:r>
              <a:rPr lang="en-GB" sz="2000" dirty="0">
                <a:latin typeface="Arial" charset="0"/>
                <a:ea typeface="MS PGothic" charset="0"/>
                <a:cs typeface="MS PGothic" charset="0"/>
              </a:rPr>
              <a:t>Patronising</a:t>
            </a:r>
          </a:p>
          <a:p>
            <a:pPr marL="457200" indent="-457200">
              <a:buSzPct val="50000"/>
              <a:buFont typeface="Lucida Grande"/>
              <a:buChar char="&gt;"/>
              <a:defRPr/>
            </a:pPr>
            <a:r>
              <a:rPr lang="en-GB" sz="2000" dirty="0">
                <a:latin typeface="Arial" charset="0"/>
                <a:ea typeface="MS PGothic" charset="0"/>
                <a:cs typeface="MS PGothic" charset="0"/>
              </a:rPr>
              <a:t>Finger-pointing</a:t>
            </a:r>
          </a:p>
        </p:txBody>
      </p:sp>
      <p:pic>
        <p:nvPicPr>
          <p:cNvPr id="30" name="Google Shape;115;p67" descr="Icon&#10;&#10;Description automatically generated">
            <a:extLst>
              <a:ext uri="{FF2B5EF4-FFF2-40B4-BE49-F238E27FC236}">
                <a16:creationId xmlns:a16="http://schemas.microsoft.com/office/drawing/2014/main" id="{D1E8E61F-4070-C944-817C-6B66A53BE24E}"/>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120466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p:cNvSpPr txBox="1">
            <a:spLocks/>
          </p:cNvSpPr>
          <p:nvPr/>
        </p:nvSpPr>
        <p:spPr>
          <a:xfrm>
            <a:off x="0" y="181685"/>
            <a:ext cx="5221287" cy="136271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lvl="1"/>
            <a:r>
              <a:rPr lang="en-US" sz="2400" dirty="0">
                <a:solidFill>
                  <a:schemeClr val="tx1"/>
                </a:solidFill>
              </a:rPr>
              <a:t>   HOOKS, CUES &amp; CLUES </a:t>
            </a:r>
          </a:p>
        </p:txBody>
      </p:sp>
      <p:cxnSp>
        <p:nvCxnSpPr>
          <p:cNvPr id="23" name="Straight Connector 22"/>
          <p:cNvCxnSpPr/>
          <p:nvPr/>
        </p:nvCxnSpPr>
        <p:spPr>
          <a:xfrm>
            <a:off x="0" y="1383030"/>
            <a:ext cx="9142413" cy="0"/>
          </a:xfrm>
          <a:prstGeom prst="line">
            <a:avLst/>
          </a:prstGeom>
          <a:ln w="6350" cmpd="sng"/>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0342880" y="2257306"/>
            <a:ext cx="184666" cy="369332"/>
          </a:xfrm>
          <a:prstGeom prst="rect">
            <a:avLst/>
          </a:prstGeom>
          <a:noFill/>
        </p:spPr>
        <p:txBody>
          <a:bodyPr wrap="none" rtlCol="0">
            <a:spAutoFit/>
          </a:bodyPr>
          <a:lstStyle/>
          <a:p>
            <a:endParaRPr lang="en-US" dirty="0"/>
          </a:p>
        </p:txBody>
      </p:sp>
      <p:sp>
        <p:nvSpPr>
          <p:cNvPr id="10" name="TextBox 9"/>
          <p:cNvSpPr txBox="1"/>
          <p:nvPr/>
        </p:nvSpPr>
        <p:spPr>
          <a:xfrm>
            <a:off x="10896600" y="1841500"/>
            <a:ext cx="184666" cy="369332"/>
          </a:xfrm>
          <a:prstGeom prst="rect">
            <a:avLst/>
          </a:prstGeom>
          <a:noFill/>
        </p:spPr>
        <p:txBody>
          <a:bodyPr wrap="none" rtlCol="0">
            <a:spAutoFit/>
          </a:bodyPr>
          <a:lstStyle/>
          <a:p>
            <a:endParaRPr lang="en-US" dirty="0"/>
          </a:p>
        </p:txBody>
      </p:sp>
      <p:grpSp>
        <p:nvGrpSpPr>
          <p:cNvPr id="40" name="Group 39"/>
          <p:cNvGrpSpPr/>
          <p:nvPr/>
        </p:nvGrpSpPr>
        <p:grpSpPr>
          <a:xfrm>
            <a:off x="2811131" y="4491831"/>
            <a:ext cx="5227969" cy="0"/>
            <a:chOff x="2811131" y="4491831"/>
            <a:chExt cx="5227969" cy="0"/>
          </a:xfrm>
        </p:grpSpPr>
        <p:cxnSp>
          <p:nvCxnSpPr>
            <p:cNvPr id="32" name="Straight Connector 31"/>
            <p:cNvCxnSpPr/>
            <p:nvPr/>
          </p:nvCxnSpPr>
          <p:spPr>
            <a:xfrm>
              <a:off x="2811131" y="4491831"/>
              <a:ext cx="1096659" cy="0"/>
            </a:xfrm>
            <a:prstGeom prst="line">
              <a:avLst/>
            </a:prstGeom>
            <a:ln w="38100" cmpd="sng">
              <a:solidFill>
                <a:schemeClr val="bg1"/>
              </a:solidFill>
              <a:headEnd type="none"/>
              <a:tailEnd type="arrow"/>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060301" y="4491831"/>
              <a:ext cx="1162699" cy="0"/>
            </a:xfrm>
            <a:prstGeom prst="line">
              <a:avLst/>
            </a:prstGeom>
            <a:ln w="38100" cmpd="sng">
              <a:solidFill>
                <a:schemeClr val="bg1"/>
              </a:solidFill>
              <a:headEnd type="none"/>
              <a:tailEnd type="arrow"/>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6939901" y="4491831"/>
              <a:ext cx="1099199" cy="0"/>
            </a:xfrm>
            <a:prstGeom prst="line">
              <a:avLst/>
            </a:prstGeom>
            <a:ln w="38100" cmpd="sng">
              <a:solidFill>
                <a:schemeClr val="bg1"/>
              </a:solidFill>
              <a:headEnd type="none"/>
              <a:tailEnd type="arrow"/>
            </a:ln>
          </p:spPr>
          <p:style>
            <a:lnRef idx="1">
              <a:schemeClr val="dk1"/>
            </a:lnRef>
            <a:fillRef idx="0">
              <a:schemeClr val="dk1"/>
            </a:fillRef>
            <a:effectRef idx="0">
              <a:schemeClr val="dk1"/>
            </a:effectRef>
            <a:fontRef idx="minor">
              <a:schemeClr val="tx1"/>
            </a:fontRef>
          </p:style>
        </p:cxnSp>
      </p:grpSp>
      <p:pic>
        <p:nvPicPr>
          <p:cNvPr id="13" name="Picture 12" descr="functional-model-clues"/>
          <p:cNvPicPr/>
          <p:nvPr/>
        </p:nvPicPr>
        <p:blipFill>
          <a:blip r:embed="rId3">
            <a:extLst>
              <a:ext uri="{28A0092B-C50C-407E-A947-70E740481C1C}">
                <a14:useLocalDpi xmlns:a14="http://schemas.microsoft.com/office/drawing/2010/main" val="0"/>
              </a:ext>
            </a:extLst>
          </a:blip>
          <a:srcRect/>
          <a:stretch>
            <a:fillRect/>
          </a:stretch>
        </p:blipFill>
        <p:spPr bwMode="auto">
          <a:xfrm>
            <a:off x="0" y="1383030"/>
            <a:ext cx="9144000" cy="5474970"/>
          </a:xfrm>
          <a:prstGeom prst="rect">
            <a:avLst/>
          </a:prstGeom>
          <a:solidFill>
            <a:srgbClr val="00FA00">
              <a:alpha val="30000"/>
            </a:srgbClr>
          </a:solidFill>
          <a:ln>
            <a:noFill/>
          </a:ln>
        </p:spPr>
      </p:pic>
      <p:pic>
        <p:nvPicPr>
          <p:cNvPr id="11" name="Google Shape;115;p67" descr="Icon&#10;&#10;Description automatically generated">
            <a:extLst>
              <a:ext uri="{FF2B5EF4-FFF2-40B4-BE49-F238E27FC236}">
                <a16:creationId xmlns:a16="http://schemas.microsoft.com/office/drawing/2014/main" id="{89B54E03-5F47-1747-A399-12C9DBE3C05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396750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83030"/>
            <a:ext cx="9144000" cy="5473383"/>
          </a:xfrm>
          <a:prstGeom prst="rect">
            <a:avLst/>
          </a:prstGeom>
          <a:solidFill>
            <a:srgbClr val="009EEA"/>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bg1"/>
              </a:solidFill>
            </a:endParaRPr>
          </a:p>
        </p:txBody>
      </p:sp>
      <p:sp>
        <p:nvSpPr>
          <p:cNvPr id="20" name="Text Placeholder 2"/>
          <p:cNvSpPr txBox="1">
            <a:spLocks/>
          </p:cNvSpPr>
          <p:nvPr/>
        </p:nvSpPr>
        <p:spPr>
          <a:xfrm>
            <a:off x="0" y="162641"/>
            <a:ext cx="5221287" cy="136271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lvl="1"/>
            <a:r>
              <a:rPr lang="en-US" sz="2400" dirty="0">
                <a:solidFill>
                  <a:schemeClr val="tx1"/>
                </a:solidFill>
              </a:rPr>
              <a:t>   THE POWER OF PAUSE</a:t>
            </a:r>
          </a:p>
        </p:txBody>
      </p:sp>
      <p:cxnSp>
        <p:nvCxnSpPr>
          <p:cNvPr id="23" name="Straight Connector 22"/>
          <p:cNvCxnSpPr/>
          <p:nvPr/>
        </p:nvCxnSpPr>
        <p:spPr>
          <a:xfrm>
            <a:off x="0" y="1383030"/>
            <a:ext cx="9142413" cy="0"/>
          </a:xfrm>
          <a:prstGeom prst="line">
            <a:avLst/>
          </a:prstGeom>
          <a:ln w="6350" cmpd="sng"/>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0342880" y="2257306"/>
            <a:ext cx="184666" cy="369332"/>
          </a:xfrm>
          <a:prstGeom prst="rect">
            <a:avLst/>
          </a:prstGeom>
          <a:noFill/>
        </p:spPr>
        <p:txBody>
          <a:bodyPr wrap="none" rtlCol="0">
            <a:spAutoFit/>
          </a:bodyPr>
          <a:lstStyle/>
          <a:p>
            <a:endParaRPr lang="en-US" dirty="0"/>
          </a:p>
        </p:txBody>
      </p:sp>
      <p:sp>
        <p:nvSpPr>
          <p:cNvPr id="10" name="TextBox 9"/>
          <p:cNvSpPr txBox="1"/>
          <p:nvPr/>
        </p:nvSpPr>
        <p:spPr>
          <a:xfrm>
            <a:off x="10896600" y="1841500"/>
            <a:ext cx="184666" cy="369332"/>
          </a:xfrm>
          <a:prstGeom prst="rect">
            <a:avLst/>
          </a:prstGeom>
          <a:noFill/>
        </p:spPr>
        <p:txBody>
          <a:bodyPr wrap="none" rtlCol="0">
            <a:spAutoFit/>
          </a:bodyPr>
          <a:lstStyle/>
          <a:p>
            <a:endParaRPr lang="en-US" dirty="0"/>
          </a:p>
        </p:txBody>
      </p:sp>
      <p:pic>
        <p:nvPicPr>
          <p:cNvPr id="19" name="Picture 18"/>
          <p:cNvPicPr>
            <a:picLocks noChangeAspect="1"/>
          </p:cNvPicPr>
          <p:nvPr/>
        </p:nvPicPr>
        <p:blipFill rotWithShape="1">
          <a:blip r:embed="rId3"/>
          <a:srcRect l="-1" t="-40837" r="-133"/>
          <a:stretch/>
        </p:blipFill>
        <p:spPr>
          <a:xfrm rot="18644985" flipH="1">
            <a:off x="-300063" y="2587137"/>
            <a:ext cx="3554284" cy="2735281"/>
          </a:xfrm>
          <a:prstGeom prst="rect">
            <a:avLst/>
          </a:prstGeom>
        </p:spPr>
      </p:pic>
      <p:grpSp>
        <p:nvGrpSpPr>
          <p:cNvPr id="40" name="Group 39"/>
          <p:cNvGrpSpPr/>
          <p:nvPr/>
        </p:nvGrpSpPr>
        <p:grpSpPr>
          <a:xfrm>
            <a:off x="2610643" y="2745740"/>
            <a:ext cx="6468311" cy="1661993"/>
            <a:chOff x="2722231" y="2829838"/>
            <a:chExt cx="6468311" cy="1661993"/>
          </a:xfrm>
        </p:grpSpPr>
        <p:sp>
          <p:nvSpPr>
            <p:cNvPr id="21" name="TextBox 20"/>
            <p:cNvSpPr txBox="1"/>
            <p:nvPr/>
          </p:nvSpPr>
          <p:spPr>
            <a:xfrm>
              <a:off x="2722231" y="2829838"/>
              <a:ext cx="2179969" cy="1200329"/>
            </a:xfrm>
            <a:prstGeom prst="rect">
              <a:avLst/>
            </a:prstGeom>
            <a:noFill/>
          </p:spPr>
          <p:txBody>
            <a:bodyPr wrap="square" rtlCol="0">
              <a:spAutoFit/>
            </a:bodyPr>
            <a:lstStyle/>
            <a:p>
              <a:r>
                <a:rPr lang="en-US" sz="3600" dirty="0"/>
                <a:t>Stimulus</a:t>
              </a:r>
            </a:p>
            <a:p>
              <a:r>
                <a:rPr lang="en-US" dirty="0" err="1">
                  <a:solidFill>
                    <a:schemeClr val="bg1"/>
                  </a:solidFill>
                </a:rPr>
                <a:t>Recognise</a:t>
              </a:r>
              <a:r>
                <a:rPr lang="en-US" dirty="0">
                  <a:solidFill>
                    <a:schemeClr val="bg1"/>
                  </a:solidFill>
                </a:rPr>
                <a:t> </a:t>
              </a:r>
            </a:p>
            <a:p>
              <a:r>
                <a:rPr lang="en-US" dirty="0">
                  <a:solidFill>
                    <a:schemeClr val="bg1"/>
                  </a:solidFill>
                </a:rPr>
                <a:t>ego state</a:t>
              </a:r>
            </a:p>
          </p:txBody>
        </p:sp>
        <p:sp>
          <p:nvSpPr>
            <p:cNvPr id="25" name="TextBox 24"/>
            <p:cNvSpPr txBox="1"/>
            <p:nvPr/>
          </p:nvSpPr>
          <p:spPr>
            <a:xfrm>
              <a:off x="4969510" y="2829838"/>
              <a:ext cx="1866900" cy="1200329"/>
            </a:xfrm>
            <a:prstGeom prst="rect">
              <a:avLst/>
            </a:prstGeom>
            <a:noFill/>
          </p:spPr>
          <p:txBody>
            <a:bodyPr wrap="square" rtlCol="0">
              <a:spAutoFit/>
            </a:bodyPr>
            <a:lstStyle/>
            <a:p>
              <a:r>
                <a:rPr lang="en-US" sz="3600" dirty="0"/>
                <a:t>Pause</a:t>
              </a:r>
            </a:p>
            <a:p>
              <a:r>
                <a:rPr lang="en-US" dirty="0">
                  <a:solidFill>
                    <a:schemeClr val="bg1"/>
                  </a:solidFill>
                </a:rPr>
                <a:t>Give yourself time to think</a:t>
              </a:r>
            </a:p>
          </p:txBody>
        </p:sp>
        <p:sp>
          <p:nvSpPr>
            <p:cNvPr id="26" name="TextBox 25"/>
            <p:cNvSpPr txBox="1"/>
            <p:nvPr/>
          </p:nvSpPr>
          <p:spPr>
            <a:xfrm>
              <a:off x="6823709" y="2829838"/>
              <a:ext cx="2366833" cy="861774"/>
            </a:xfrm>
            <a:prstGeom prst="rect">
              <a:avLst/>
            </a:prstGeom>
            <a:noFill/>
          </p:spPr>
          <p:txBody>
            <a:bodyPr wrap="square" rtlCol="0">
              <a:spAutoFit/>
            </a:bodyPr>
            <a:lstStyle/>
            <a:p>
              <a:r>
                <a:rPr lang="en-US" sz="3600" dirty="0"/>
                <a:t>Response</a:t>
              </a:r>
            </a:p>
            <a:p>
              <a:r>
                <a:rPr lang="en-US" dirty="0">
                  <a:solidFill>
                    <a:schemeClr val="bg1"/>
                  </a:solidFill>
                </a:rPr>
                <a:t>Choose to respond </a:t>
              </a:r>
            </a:p>
          </p:txBody>
        </p:sp>
        <p:cxnSp>
          <p:nvCxnSpPr>
            <p:cNvPr id="32" name="Straight Connector 31"/>
            <p:cNvCxnSpPr/>
            <p:nvPr/>
          </p:nvCxnSpPr>
          <p:spPr>
            <a:xfrm>
              <a:off x="2811131" y="4491831"/>
              <a:ext cx="1096659" cy="0"/>
            </a:xfrm>
            <a:prstGeom prst="line">
              <a:avLst/>
            </a:prstGeom>
            <a:ln w="38100" cmpd="sng">
              <a:solidFill>
                <a:schemeClr val="bg1"/>
              </a:solidFill>
              <a:headEnd type="none"/>
              <a:tailEnd type="arrow"/>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5060301" y="4491831"/>
              <a:ext cx="1162699" cy="0"/>
            </a:xfrm>
            <a:prstGeom prst="line">
              <a:avLst/>
            </a:prstGeom>
            <a:ln w="38100" cmpd="sng">
              <a:solidFill>
                <a:schemeClr val="bg1"/>
              </a:solidFill>
              <a:headEnd type="none"/>
              <a:tailEnd type="arrow"/>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6939901" y="4491831"/>
              <a:ext cx="1099199" cy="0"/>
            </a:xfrm>
            <a:prstGeom prst="line">
              <a:avLst/>
            </a:prstGeom>
            <a:ln w="38100" cmpd="sng">
              <a:solidFill>
                <a:schemeClr val="bg1"/>
              </a:solidFill>
              <a:headEnd type="none"/>
              <a:tailEnd type="arrow"/>
            </a:ln>
          </p:spPr>
          <p:style>
            <a:lnRef idx="1">
              <a:schemeClr val="dk1"/>
            </a:lnRef>
            <a:fillRef idx="0">
              <a:schemeClr val="dk1"/>
            </a:fillRef>
            <a:effectRef idx="0">
              <a:schemeClr val="dk1"/>
            </a:effectRef>
            <a:fontRef idx="minor">
              <a:schemeClr val="tx1"/>
            </a:fontRef>
          </p:style>
        </p:cxnSp>
      </p:grpSp>
      <p:pic>
        <p:nvPicPr>
          <p:cNvPr id="2" name="Google Shape;115;p67" descr="Icon&#10;&#10;Description automatically generated">
            <a:extLst>
              <a:ext uri="{FF2B5EF4-FFF2-40B4-BE49-F238E27FC236}">
                <a16:creationId xmlns:a16="http://schemas.microsoft.com/office/drawing/2014/main" id="{F0BC0302-155C-A5C4-373E-3345C2DC59B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676660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D297C2-C101-D548-912D-876BE220BFB0}"/>
              </a:ext>
            </a:extLst>
          </p:cNvPr>
          <p:cNvSpPr>
            <a:spLocks noGrp="1"/>
          </p:cNvSpPr>
          <p:nvPr>
            <p:ph type="body" sz="quarter" idx="13"/>
          </p:nvPr>
        </p:nvSpPr>
        <p:spPr>
          <a:xfrm>
            <a:off x="638827" y="298315"/>
            <a:ext cx="7127310" cy="994856"/>
          </a:xfrm>
        </p:spPr>
        <p:txBody>
          <a:bodyPr>
            <a:normAutofit fontScale="92500"/>
          </a:bodyPr>
          <a:lstStyle/>
          <a:p>
            <a:r>
              <a:rPr lang="en-US" sz="3600" dirty="0">
                <a:latin typeface="Chalkduster" panose="03050602040202020205" pitchFamily="66" charset="77"/>
              </a:rPr>
              <a:t>Prepare! Prepare! Prepare!</a:t>
            </a:r>
          </a:p>
        </p:txBody>
      </p:sp>
      <p:sp>
        <p:nvSpPr>
          <p:cNvPr id="3" name="Text Placeholder 2">
            <a:extLst>
              <a:ext uri="{FF2B5EF4-FFF2-40B4-BE49-F238E27FC236}">
                <a16:creationId xmlns:a16="http://schemas.microsoft.com/office/drawing/2014/main" id="{7997C878-37D2-D645-8512-105DC066BB6F}"/>
              </a:ext>
            </a:extLst>
          </p:cNvPr>
          <p:cNvSpPr>
            <a:spLocks noGrp="1"/>
          </p:cNvSpPr>
          <p:nvPr>
            <p:ph type="body" sz="quarter" idx="15"/>
          </p:nvPr>
        </p:nvSpPr>
        <p:spPr>
          <a:xfrm>
            <a:off x="698889" y="1293171"/>
            <a:ext cx="7239700" cy="4874485"/>
          </a:xfrm>
        </p:spPr>
        <p:txBody>
          <a:bodyPr>
            <a:normAutofit/>
          </a:bodyPr>
          <a:lstStyle/>
          <a:p>
            <a:r>
              <a:rPr lang="en-US" sz="1400" b="1" dirty="0"/>
              <a:t>Prepare yourself - </a:t>
            </a:r>
            <a:r>
              <a:rPr lang="en-US" sz="1400" dirty="0"/>
              <a:t> 	What is the outcome I want? </a:t>
            </a:r>
          </a:p>
          <a:p>
            <a:r>
              <a:rPr lang="en-US" sz="1400" dirty="0"/>
              <a:t>		What use of language do I need to focus on?</a:t>
            </a:r>
          </a:p>
          <a:p>
            <a:r>
              <a:rPr lang="en-US" sz="1400" dirty="0"/>
              <a:t>		Rehearse!</a:t>
            </a:r>
          </a:p>
          <a:p>
            <a:endParaRPr lang="en-US" sz="1400" b="1" dirty="0"/>
          </a:p>
          <a:p>
            <a:r>
              <a:rPr lang="en-US" sz="1400" b="1" dirty="0"/>
              <a:t>Prepare Others –  	</a:t>
            </a:r>
            <a:r>
              <a:rPr lang="en-US" sz="1400" dirty="0"/>
              <a:t>Inform the person of a chat/meeting.</a:t>
            </a:r>
          </a:p>
          <a:p>
            <a:r>
              <a:rPr lang="en-US" sz="1400" b="1" dirty="0"/>
              <a:t>		</a:t>
            </a:r>
            <a:r>
              <a:rPr lang="en-US" sz="1400" dirty="0"/>
              <a:t>Help them prepare to avoid conflict</a:t>
            </a:r>
          </a:p>
          <a:p>
            <a:r>
              <a:rPr lang="en-US" sz="1400" b="1" dirty="0"/>
              <a:t>		</a:t>
            </a:r>
            <a:r>
              <a:rPr lang="en-US" sz="1400" dirty="0"/>
              <a:t>Set an agenda, inform them of the purpose of the meeting</a:t>
            </a:r>
          </a:p>
          <a:p>
            <a:endParaRPr lang="en-US" sz="1400" b="1" dirty="0"/>
          </a:p>
          <a:p>
            <a:r>
              <a:rPr lang="en-US" sz="1400" b="1" dirty="0"/>
              <a:t>Plan - 		</a:t>
            </a:r>
            <a:r>
              <a:rPr lang="en-US" sz="1400" dirty="0"/>
              <a:t>Is the timing right for a chat?</a:t>
            </a:r>
          </a:p>
          <a:p>
            <a:r>
              <a:rPr lang="en-US" sz="1400" b="1" dirty="0"/>
              <a:t>		</a:t>
            </a:r>
            <a:r>
              <a:rPr lang="en-US" sz="1400" dirty="0"/>
              <a:t>Do you need to take time out to regroup?</a:t>
            </a:r>
          </a:p>
          <a:p>
            <a:r>
              <a:rPr lang="en-US" sz="1400" b="1" dirty="0"/>
              <a:t>		</a:t>
            </a:r>
            <a:r>
              <a:rPr lang="en-US" sz="1400" dirty="0"/>
              <a:t>Change the environment or language if you aren’t getting results. </a:t>
            </a:r>
          </a:p>
          <a:p>
            <a:endParaRPr lang="en-US" sz="1400" b="1" dirty="0"/>
          </a:p>
          <a:p>
            <a:r>
              <a:rPr lang="en-US" sz="1400" b="1" dirty="0"/>
              <a:t>Pass it on - 		</a:t>
            </a:r>
            <a:r>
              <a:rPr lang="en-US" sz="1400" dirty="0"/>
              <a:t>Know when to pass it on</a:t>
            </a:r>
          </a:p>
          <a:p>
            <a:r>
              <a:rPr lang="en-US" sz="1400" b="1" dirty="0"/>
              <a:t>		</a:t>
            </a:r>
            <a:r>
              <a:rPr lang="en-US" sz="1400" dirty="0"/>
              <a:t>Does someone else need to be involved?</a:t>
            </a:r>
          </a:p>
          <a:p>
            <a:r>
              <a:rPr lang="en-US" sz="1400" b="1" dirty="0"/>
              <a:t>			</a:t>
            </a:r>
          </a:p>
        </p:txBody>
      </p:sp>
      <p:pic>
        <p:nvPicPr>
          <p:cNvPr id="4" name="Google Shape;115;p67" descr="Icon&#10;&#10;Description automatically generated">
            <a:extLst>
              <a:ext uri="{FF2B5EF4-FFF2-40B4-BE49-F238E27FC236}">
                <a16:creationId xmlns:a16="http://schemas.microsoft.com/office/drawing/2014/main" id="{0A7CAAB8-7E9A-75FD-0673-0D72A44F977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417695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83030"/>
            <a:ext cx="9144000" cy="5473383"/>
          </a:xfrm>
          <a:prstGeom prst="rect">
            <a:avLst/>
          </a:prstGeom>
          <a:solidFill>
            <a:srgbClr val="FF006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bg1"/>
              </a:solidFill>
            </a:endParaRPr>
          </a:p>
        </p:txBody>
      </p:sp>
      <p:sp>
        <p:nvSpPr>
          <p:cNvPr id="20" name="Text Placeholder 2"/>
          <p:cNvSpPr txBox="1">
            <a:spLocks/>
          </p:cNvSpPr>
          <p:nvPr/>
        </p:nvSpPr>
        <p:spPr>
          <a:xfrm>
            <a:off x="531812" y="20320"/>
            <a:ext cx="5221287" cy="136271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lvl="1"/>
            <a:r>
              <a:rPr lang="en-US" sz="2400" dirty="0">
                <a:solidFill>
                  <a:prstClr val="black"/>
                </a:solidFill>
              </a:rPr>
              <a:t>THE WRITTEN WORD</a:t>
            </a:r>
          </a:p>
        </p:txBody>
      </p:sp>
      <p:cxnSp>
        <p:nvCxnSpPr>
          <p:cNvPr id="23" name="Straight Connector 22"/>
          <p:cNvCxnSpPr/>
          <p:nvPr/>
        </p:nvCxnSpPr>
        <p:spPr>
          <a:xfrm>
            <a:off x="0" y="1383030"/>
            <a:ext cx="9142413" cy="0"/>
          </a:xfrm>
          <a:prstGeom prst="line">
            <a:avLst/>
          </a:prstGeom>
          <a:ln w="6350" cmpd="sng"/>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0342880" y="2257306"/>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10896600" y="1841500"/>
            <a:ext cx="184666" cy="369332"/>
          </a:xfrm>
          <a:prstGeom prst="rect">
            <a:avLst/>
          </a:prstGeom>
          <a:noFill/>
        </p:spPr>
        <p:txBody>
          <a:bodyPr wrap="none" rtlCol="0">
            <a:spAutoFit/>
          </a:bodyPr>
          <a:lstStyle/>
          <a:p>
            <a:endParaRPr lang="en-US" dirty="0">
              <a:solidFill>
                <a:prstClr val="black"/>
              </a:solidFill>
            </a:endParaRPr>
          </a:p>
        </p:txBody>
      </p:sp>
      <p:sp>
        <p:nvSpPr>
          <p:cNvPr id="26" name="TextBox 25"/>
          <p:cNvSpPr txBox="1"/>
          <p:nvPr/>
        </p:nvSpPr>
        <p:spPr>
          <a:xfrm>
            <a:off x="6823710" y="2829838"/>
            <a:ext cx="2193290" cy="923330"/>
          </a:xfrm>
          <a:prstGeom prst="rect">
            <a:avLst/>
          </a:prstGeom>
          <a:noFill/>
        </p:spPr>
        <p:txBody>
          <a:bodyPr wrap="square" rtlCol="0">
            <a:spAutoFit/>
          </a:bodyPr>
          <a:lstStyle/>
          <a:p>
            <a:endParaRPr lang="en-US" sz="3600" dirty="0">
              <a:solidFill>
                <a:prstClr val="black"/>
              </a:solidFill>
            </a:endParaRPr>
          </a:p>
          <a:p>
            <a:endParaRPr lang="en-US" dirty="0">
              <a:solidFill>
                <a:prstClr val="black"/>
              </a:solidFill>
            </a:endParaRPr>
          </a:p>
        </p:txBody>
      </p:sp>
      <p:sp>
        <p:nvSpPr>
          <p:cNvPr id="2" name="Rectangle 1"/>
          <p:cNvSpPr/>
          <p:nvPr/>
        </p:nvSpPr>
        <p:spPr>
          <a:xfrm>
            <a:off x="155448" y="2045115"/>
            <a:ext cx="8658574" cy="2554545"/>
          </a:xfrm>
          <a:prstGeom prst="rect">
            <a:avLst/>
          </a:prstGeom>
        </p:spPr>
        <p:txBody>
          <a:bodyPr wrap="square">
            <a:spAutoFit/>
          </a:bodyPr>
          <a:lstStyle/>
          <a:p>
            <a:r>
              <a:rPr lang="en-GB" altLang="en-US" sz="3200" dirty="0">
                <a:solidFill>
                  <a:schemeClr val="bg1"/>
                </a:solidFill>
                <a:latin typeface="Candara" charset="0"/>
                <a:cs typeface="Arial" charset="0"/>
              </a:rPr>
              <a:t>“We regret to inform you that we cannot process your application to register your business name, since you have neglected to provide sufficient information.  Please complete ALL sections of the attached form and return it to us." </a:t>
            </a:r>
            <a:endParaRPr lang="en-GB" sz="3200" dirty="0">
              <a:solidFill>
                <a:schemeClr val="bg1"/>
              </a:solidFill>
              <a:latin typeface="Candara" charset="0"/>
              <a:cs typeface="Arial" charset="0"/>
            </a:endParaRPr>
          </a:p>
        </p:txBody>
      </p:sp>
      <p:pic>
        <p:nvPicPr>
          <p:cNvPr id="3" name="Google Shape;115;p67" descr="Icon&#10;&#10;Description automatically generated">
            <a:extLst>
              <a:ext uri="{FF2B5EF4-FFF2-40B4-BE49-F238E27FC236}">
                <a16:creationId xmlns:a16="http://schemas.microsoft.com/office/drawing/2014/main" id="{5DF949CD-543C-A589-5D35-CBE66BF0435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343284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83030"/>
            <a:ext cx="9144000" cy="5473383"/>
          </a:xfrm>
          <a:prstGeom prst="rect">
            <a:avLst/>
          </a:prstGeom>
          <a:solidFill>
            <a:srgbClr val="FFFF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20" name="Text Placeholder 2"/>
          <p:cNvSpPr txBox="1">
            <a:spLocks/>
          </p:cNvSpPr>
          <p:nvPr/>
        </p:nvSpPr>
        <p:spPr>
          <a:xfrm>
            <a:off x="531812" y="20320"/>
            <a:ext cx="5221287" cy="1362710"/>
          </a:xfrm>
          <a:prstGeom prst="rect">
            <a:avLst/>
          </a:prstGeom>
          <a:noFill/>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lvl="1"/>
            <a:r>
              <a:rPr lang="en-US" sz="2400" dirty="0">
                <a:solidFill>
                  <a:prstClr val="black"/>
                </a:solidFill>
              </a:rPr>
              <a:t>POSITIVE LANGUAGE TO INFLUENCE AND CAUSE ACTION</a:t>
            </a:r>
          </a:p>
        </p:txBody>
      </p:sp>
      <p:cxnSp>
        <p:nvCxnSpPr>
          <p:cNvPr id="23" name="Straight Connector 22"/>
          <p:cNvCxnSpPr/>
          <p:nvPr/>
        </p:nvCxnSpPr>
        <p:spPr>
          <a:xfrm>
            <a:off x="0" y="1383030"/>
            <a:ext cx="9142413" cy="0"/>
          </a:xfrm>
          <a:prstGeom prst="line">
            <a:avLst/>
          </a:prstGeom>
          <a:ln w="6350" cmpd="sng"/>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0342880" y="2257306"/>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p:nvSpPr>
        <p:spPr>
          <a:xfrm>
            <a:off x="10896600" y="1841500"/>
            <a:ext cx="184666" cy="369332"/>
          </a:xfrm>
          <a:prstGeom prst="rect">
            <a:avLst/>
          </a:prstGeom>
          <a:noFill/>
        </p:spPr>
        <p:txBody>
          <a:bodyPr wrap="none" rtlCol="0">
            <a:spAutoFit/>
          </a:bodyPr>
          <a:lstStyle/>
          <a:p>
            <a:endParaRPr lang="en-US" dirty="0">
              <a:solidFill>
                <a:prstClr val="black"/>
              </a:solidFill>
            </a:endParaRPr>
          </a:p>
        </p:txBody>
      </p:sp>
      <p:sp>
        <p:nvSpPr>
          <p:cNvPr id="26" name="TextBox 25"/>
          <p:cNvSpPr txBox="1"/>
          <p:nvPr/>
        </p:nvSpPr>
        <p:spPr>
          <a:xfrm>
            <a:off x="6823710" y="2829838"/>
            <a:ext cx="2193290" cy="923330"/>
          </a:xfrm>
          <a:prstGeom prst="rect">
            <a:avLst/>
          </a:prstGeom>
          <a:noFill/>
        </p:spPr>
        <p:txBody>
          <a:bodyPr wrap="square" rtlCol="0">
            <a:spAutoFit/>
          </a:bodyPr>
          <a:lstStyle/>
          <a:p>
            <a:endParaRPr lang="en-US" sz="3600" dirty="0">
              <a:solidFill>
                <a:prstClr val="black"/>
              </a:solidFill>
            </a:endParaRPr>
          </a:p>
          <a:p>
            <a:endParaRPr lang="en-US" dirty="0">
              <a:solidFill>
                <a:prstClr val="black"/>
              </a:solidFill>
            </a:endParaRPr>
          </a:p>
        </p:txBody>
      </p:sp>
      <p:sp>
        <p:nvSpPr>
          <p:cNvPr id="2" name="Rectangle 1"/>
          <p:cNvSpPr/>
          <p:nvPr/>
        </p:nvSpPr>
        <p:spPr>
          <a:xfrm>
            <a:off x="155448" y="2045115"/>
            <a:ext cx="8658574" cy="4031873"/>
          </a:xfrm>
          <a:prstGeom prst="rect">
            <a:avLst/>
          </a:prstGeom>
        </p:spPr>
        <p:txBody>
          <a:bodyPr wrap="square">
            <a:spAutoFit/>
          </a:bodyPr>
          <a:lstStyle/>
          <a:p>
            <a:r>
              <a:rPr lang="en-GB" altLang="en-US" sz="3200" dirty="0">
                <a:solidFill>
                  <a:prstClr val="black">
                    <a:lumMod val="75000"/>
                    <a:lumOff val="25000"/>
                  </a:prstClr>
                </a:solidFill>
                <a:latin typeface="Candara" charset="0"/>
                <a:cs typeface="Arial" charset="0"/>
              </a:rPr>
              <a:t>"Congratulations on your new business.  To register your business name, we need some additional information.  If you return the attached form, with highlighted areas filled in, we will be able to send you your business registration certificate within two weeks.  We wish you success in your new endeavour."  </a:t>
            </a:r>
            <a:r>
              <a:rPr lang="en-GB" altLang="en-US" sz="3200" u="sng" dirty="0">
                <a:solidFill>
                  <a:prstClr val="black">
                    <a:lumMod val="75000"/>
                    <a:lumOff val="25000"/>
                  </a:prstClr>
                </a:solidFill>
                <a:latin typeface="Candara" charset="0"/>
                <a:cs typeface="Arial" charset="0"/>
              </a:rPr>
              <a:t> </a:t>
            </a:r>
          </a:p>
          <a:p>
            <a:r>
              <a:rPr lang="en-GB" altLang="en-US" sz="3200" u="sng" dirty="0">
                <a:solidFill>
                  <a:prstClr val="black">
                    <a:lumMod val="75000"/>
                    <a:lumOff val="25000"/>
                  </a:prstClr>
                </a:solidFill>
                <a:latin typeface="Candara" charset="0"/>
                <a:cs typeface="Arial" charset="0"/>
              </a:rPr>
              <a:t> </a:t>
            </a:r>
            <a:endParaRPr lang="en-GB" sz="3200" u="sng" dirty="0">
              <a:solidFill>
                <a:prstClr val="black">
                  <a:lumMod val="75000"/>
                  <a:lumOff val="25000"/>
                </a:prstClr>
              </a:solidFill>
              <a:latin typeface="Candara" charset="0"/>
              <a:cs typeface="Arial" charset="0"/>
            </a:endParaRPr>
          </a:p>
        </p:txBody>
      </p:sp>
      <p:pic>
        <p:nvPicPr>
          <p:cNvPr id="3" name="Google Shape;115;p67" descr="Icon&#10;&#10;Description automatically generated">
            <a:extLst>
              <a:ext uri="{FF2B5EF4-FFF2-40B4-BE49-F238E27FC236}">
                <a16:creationId xmlns:a16="http://schemas.microsoft.com/office/drawing/2014/main" id="{A1EB2852-6F5F-66AF-6597-4D64D59DBB4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217464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3"/>
          <p:cNvSpPr/>
          <p:nvPr/>
        </p:nvSpPr>
        <p:spPr>
          <a:xfrm>
            <a:off x="0" y="0"/>
            <a:ext cx="9144000" cy="6858000"/>
          </a:xfrm>
          <a:prstGeom prst="rect">
            <a:avLst/>
          </a:prstGeom>
          <a:solidFill>
            <a:srgbClr val="E6007D"/>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73"/>
          <p:cNvSpPr txBox="1"/>
          <p:nvPr/>
        </p:nvSpPr>
        <p:spPr>
          <a:xfrm>
            <a:off x="1067858" y="2322501"/>
            <a:ext cx="6699379"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lt1"/>
                </a:solidFill>
                <a:latin typeface="Calibri"/>
                <a:ea typeface="Calibri"/>
                <a:cs typeface="Calibri"/>
                <a:sym typeface="Calibri"/>
              </a:rPr>
              <a:t>WHAT WE’LL COVER:</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pic>
        <p:nvPicPr>
          <p:cNvPr id="256" name="Google Shape;256;p73" descr="A picture containing drawing&#10;&#10;Description automatically generated"/>
          <p:cNvPicPr preferRelativeResize="0"/>
          <p:nvPr/>
        </p:nvPicPr>
        <p:blipFill rotWithShape="1">
          <a:blip r:embed="rId3">
            <a:alphaModFix/>
          </a:blip>
          <a:srcRect/>
          <a:stretch/>
        </p:blipFill>
        <p:spPr>
          <a:xfrm>
            <a:off x="966727" y="298831"/>
            <a:ext cx="2896001" cy="2114964"/>
          </a:xfrm>
          <a:prstGeom prst="rect">
            <a:avLst/>
          </a:prstGeom>
          <a:noFill/>
          <a:ln>
            <a:noFill/>
          </a:ln>
        </p:spPr>
      </p:pic>
      <p:sp>
        <p:nvSpPr>
          <p:cNvPr id="257" name="Google Shape;257;p73"/>
          <p:cNvSpPr txBox="1"/>
          <p:nvPr/>
        </p:nvSpPr>
        <p:spPr>
          <a:xfrm>
            <a:off x="716446" y="3073996"/>
            <a:ext cx="7711108" cy="3754834"/>
          </a:xfrm>
          <a:prstGeom prst="rect">
            <a:avLst/>
          </a:prstGeom>
          <a:noFill/>
          <a:ln>
            <a:noFill/>
          </a:ln>
        </p:spPr>
        <p:txBody>
          <a:bodyPr spcFirstLastPara="1" wrap="square" lIns="91425" tIns="45700" rIns="91425" bIns="45700" anchor="t" anchorCtr="0">
            <a:spAutoFit/>
          </a:bodyPr>
          <a:lstStyle/>
          <a:p>
            <a:pPr marL="342900" lvl="0" indent="-342900">
              <a:buClr>
                <a:schemeClr val="bg1"/>
              </a:buClr>
              <a:buFont typeface="Arial" panose="020B0604020202020204" pitchFamily="34" charset="0"/>
              <a:buChar char="•"/>
            </a:pPr>
            <a:r>
              <a:rPr lang="en-GB" sz="2000" dirty="0">
                <a:solidFill>
                  <a:schemeClr val="bg1"/>
                </a:solidFill>
              </a:rPr>
              <a:t>Investigate how laughter and humour create connection, enhance collaboration and help you work better together</a:t>
            </a:r>
          </a:p>
          <a:p>
            <a:pPr marL="342900" lvl="0" indent="-342900">
              <a:buClr>
                <a:schemeClr val="bg1"/>
              </a:buClr>
              <a:buFont typeface="Arial" panose="020B0604020202020204" pitchFamily="34" charset="0"/>
              <a:buChar char="•"/>
            </a:pPr>
            <a:endParaRPr lang="en-GB" sz="2000" dirty="0">
              <a:solidFill>
                <a:schemeClr val="bg1"/>
              </a:solidFill>
            </a:endParaRPr>
          </a:p>
          <a:p>
            <a:pPr marL="342900" lvl="0" indent="-342900">
              <a:buClr>
                <a:schemeClr val="bg1"/>
              </a:buClr>
              <a:buFont typeface="Arial" panose="020B0604020202020204" pitchFamily="34" charset="0"/>
              <a:buChar char="•"/>
            </a:pPr>
            <a:r>
              <a:rPr lang="en-GB" sz="2000" dirty="0">
                <a:solidFill>
                  <a:schemeClr val="bg1"/>
                </a:solidFill>
              </a:rPr>
              <a:t>Illustrate how the brain processes information, influences your perception of situations, and how you respond to them</a:t>
            </a:r>
          </a:p>
          <a:p>
            <a:pPr>
              <a:buClr>
                <a:schemeClr val="bg1"/>
              </a:buClr>
            </a:pPr>
            <a:endParaRPr lang="en-GB" sz="2000" dirty="0">
              <a:solidFill>
                <a:schemeClr val="bg1"/>
              </a:solidFill>
            </a:endParaRPr>
          </a:p>
          <a:p>
            <a:pPr marL="342900" indent="-342900">
              <a:buClr>
                <a:schemeClr val="bg1"/>
              </a:buClr>
              <a:buFont typeface="Arial" panose="020B0604020202020204" pitchFamily="34" charset="0"/>
              <a:buChar char="•"/>
            </a:pPr>
            <a:r>
              <a:rPr lang="en-GB" sz="2000" dirty="0">
                <a:solidFill>
                  <a:schemeClr val="bg1"/>
                </a:solidFill>
              </a:rPr>
              <a:t>Consider how to flex your communication style</a:t>
            </a:r>
          </a:p>
          <a:p>
            <a:pPr marL="342900" indent="-342900">
              <a:buClr>
                <a:schemeClr val="bg1"/>
              </a:buClr>
              <a:buFont typeface="Arial" panose="020B0604020202020204" pitchFamily="34" charset="0"/>
              <a:buChar char="•"/>
            </a:pPr>
            <a:endParaRPr lang="en-GB" sz="2000" dirty="0">
              <a:solidFill>
                <a:schemeClr val="bg1"/>
              </a:solidFill>
            </a:endParaRPr>
          </a:p>
          <a:p>
            <a:pPr marL="342900" indent="-342900">
              <a:buClr>
                <a:schemeClr val="bg1"/>
              </a:buClr>
              <a:buFont typeface="Arial" panose="020B0604020202020204" pitchFamily="34" charset="0"/>
              <a:buChar char="•"/>
            </a:pPr>
            <a:r>
              <a:rPr lang="en-GB" sz="2000" dirty="0">
                <a:solidFill>
                  <a:schemeClr val="bg1"/>
                </a:solidFill>
              </a:rPr>
              <a:t>Get to know each other even better</a:t>
            </a:r>
          </a:p>
          <a:p>
            <a:pPr marL="342900" indent="-342900">
              <a:buClr>
                <a:schemeClr val="bg1"/>
              </a:buClr>
              <a:buFont typeface="Arial" panose="020B0604020202020204" pitchFamily="34" charset="0"/>
              <a:buChar char="•"/>
            </a:pPr>
            <a:endParaRPr lang="en-GB" sz="2000" dirty="0">
              <a:solidFill>
                <a:schemeClr val="bg1"/>
              </a:solidFill>
            </a:endParaRPr>
          </a:p>
          <a:p>
            <a:pPr marL="342900" indent="-342900">
              <a:buClr>
                <a:schemeClr val="bg1"/>
              </a:buClr>
              <a:buFont typeface="Arial" panose="020B0604020202020204" pitchFamily="34" charset="0"/>
              <a:buChar char="•"/>
            </a:pPr>
            <a:r>
              <a:rPr lang="en-GB" sz="2000" dirty="0">
                <a:solidFill>
                  <a:schemeClr val="bg1"/>
                </a:solidFill>
              </a:rPr>
              <a:t>Laugh, connect and celebrate what you achieve</a:t>
            </a:r>
          </a:p>
          <a:p>
            <a:endParaRPr lang="en-GB" sz="1800" b="1" i="0" u="none" strike="noStrike" dirty="0">
              <a:solidFill>
                <a:srgbClr val="FFFFFF"/>
              </a:solidFill>
              <a:effectLst/>
              <a:latin typeface="Calibri" panose="020F0502020204030204" pitchFamily="34" charset="0"/>
            </a:endParaRPr>
          </a:p>
        </p:txBody>
      </p:sp>
      <p:pic>
        <p:nvPicPr>
          <p:cNvPr id="258" name="Google Shape;258;p73"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
        <p:nvSpPr>
          <p:cNvPr id="3" name="TextBox 2">
            <a:extLst>
              <a:ext uri="{FF2B5EF4-FFF2-40B4-BE49-F238E27FC236}">
                <a16:creationId xmlns:a16="http://schemas.microsoft.com/office/drawing/2014/main" id="{8FAFC4C5-F89F-23F1-D8DE-FB8DA3AE3462}"/>
              </a:ext>
            </a:extLst>
          </p:cNvPr>
          <p:cNvSpPr txBox="1"/>
          <p:nvPr/>
        </p:nvSpPr>
        <p:spPr>
          <a:xfrm>
            <a:off x="2255520" y="3305592"/>
            <a:ext cx="4632960" cy="307777"/>
          </a:xfrm>
          <a:prstGeom prst="rect">
            <a:avLst/>
          </a:prstGeom>
          <a:noFill/>
        </p:spPr>
        <p:txBody>
          <a:bodyPr wrap="square">
            <a:spAutoFit/>
          </a:bodyPr>
          <a:lstStyle/>
          <a:p>
            <a:r>
              <a:rPr lang="en-GB" b="0" i="0" u="none" strike="noStrike" dirty="0">
                <a:solidFill>
                  <a:srgbClr val="000000"/>
                </a:solidFill>
                <a:effectLst/>
              </a:rPr>
              <a:t> </a:t>
            </a:r>
            <a:endParaRPr lang="en-US" dirty="0"/>
          </a:p>
        </p:txBody>
      </p:sp>
      <p:sp>
        <p:nvSpPr>
          <p:cNvPr id="5" name="TextBox 4">
            <a:extLst>
              <a:ext uri="{FF2B5EF4-FFF2-40B4-BE49-F238E27FC236}">
                <a16:creationId xmlns:a16="http://schemas.microsoft.com/office/drawing/2014/main" id="{0DCBF0BE-F4C4-0A85-C4DF-DC6A967FB6CB}"/>
              </a:ext>
            </a:extLst>
          </p:cNvPr>
          <p:cNvSpPr txBox="1"/>
          <p:nvPr/>
        </p:nvSpPr>
        <p:spPr>
          <a:xfrm>
            <a:off x="2255520" y="3305592"/>
            <a:ext cx="4632960" cy="307777"/>
          </a:xfrm>
          <a:prstGeom prst="rect">
            <a:avLst/>
          </a:prstGeom>
          <a:noFill/>
        </p:spPr>
        <p:txBody>
          <a:bodyPr wrap="square">
            <a:spAutoFit/>
          </a:bodyPr>
          <a:lstStyle/>
          <a:p>
            <a:r>
              <a:rPr lang="en-GB" b="0" i="0" u="none" strike="noStrike" dirty="0">
                <a:solidFill>
                  <a:srgbClr val="000000"/>
                </a:solidFill>
                <a:effectLst/>
              </a:rPr>
              <a:t> </a:t>
            </a:r>
            <a:endParaRPr lang="en-US" dirty="0"/>
          </a:p>
        </p:txBody>
      </p:sp>
    </p:spTree>
    <p:extLst>
      <p:ext uri="{BB962C8B-B14F-4D97-AF65-F5344CB8AC3E}">
        <p14:creationId xmlns:p14="http://schemas.microsoft.com/office/powerpoint/2010/main" val="328214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mputer&#10;&#10;Description generated with high confidence">
            <a:extLst>
              <a:ext uri="{FF2B5EF4-FFF2-40B4-BE49-F238E27FC236}">
                <a16:creationId xmlns:a16="http://schemas.microsoft.com/office/drawing/2014/main" id="{EC861E7C-4792-4548-8E9C-3BB853B84B3B}"/>
              </a:ext>
            </a:extLst>
          </p:cNvPr>
          <p:cNvPicPr>
            <a:picLocks noChangeAspect="1"/>
          </p:cNvPicPr>
          <p:nvPr/>
        </p:nvPicPr>
        <p:blipFill>
          <a:blip r:embed="rId3"/>
          <a:stretch>
            <a:fillRect/>
          </a:stretch>
        </p:blipFill>
        <p:spPr>
          <a:xfrm>
            <a:off x="435429" y="1383030"/>
            <a:ext cx="8251371" cy="5474970"/>
          </a:xfrm>
          <a:prstGeom prst="rect">
            <a:avLst/>
          </a:prstGeom>
        </p:spPr>
      </p:pic>
      <p:sp>
        <p:nvSpPr>
          <p:cNvPr id="5" name="TextBox 4"/>
          <p:cNvSpPr txBox="1"/>
          <p:nvPr/>
        </p:nvSpPr>
        <p:spPr>
          <a:xfrm>
            <a:off x="1628343" y="1913876"/>
            <a:ext cx="2769918" cy="1785104"/>
          </a:xfrm>
          <a:prstGeom prst="rect">
            <a:avLst/>
          </a:prstGeom>
          <a:noFill/>
        </p:spPr>
        <p:txBody>
          <a:bodyPr wrap="square" rtlCol="0">
            <a:spAutoFit/>
          </a:bodyPr>
          <a:lstStyle/>
          <a:p>
            <a:r>
              <a:rPr lang="en-US" sz="2200" dirty="0"/>
              <a:t>I’m not ok, you’re ok</a:t>
            </a:r>
          </a:p>
          <a:p>
            <a:endParaRPr lang="en-US" sz="2200" dirty="0"/>
          </a:p>
          <a:p>
            <a:endParaRPr lang="en-US" sz="2200" dirty="0"/>
          </a:p>
          <a:p>
            <a:endParaRPr lang="en-US" sz="2200" dirty="0"/>
          </a:p>
          <a:p>
            <a:r>
              <a:rPr lang="en-US" sz="2200" dirty="0"/>
              <a:t>Get away from </a:t>
            </a:r>
          </a:p>
        </p:txBody>
      </p:sp>
      <p:sp>
        <p:nvSpPr>
          <p:cNvPr id="6" name="TextBox 5"/>
          <p:cNvSpPr txBox="1"/>
          <p:nvPr/>
        </p:nvSpPr>
        <p:spPr>
          <a:xfrm>
            <a:off x="5018241" y="1913876"/>
            <a:ext cx="2646123" cy="1785104"/>
          </a:xfrm>
          <a:prstGeom prst="rect">
            <a:avLst/>
          </a:prstGeom>
          <a:noFill/>
        </p:spPr>
        <p:txBody>
          <a:bodyPr wrap="square" rtlCol="0">
            <a:spAutoFit/>
          </a:bodyPr>
          <a:lstStyle/>
          <a:p>
            <a:r>
              <a:rPr lang="en-US" sz="2200" dirty="0"/>
              <a:t>I’m ok, you’re ok</a:t>
            </a:r>
          </a:p>
          <a:p>
            <a:endParaRPr lang="en-US" sz="2200" dirty="0"/>
          </a:p>
          <a:p>
            <a:endParaRPr lang="en-US" sz="2200" dirty="0"/>
          </a:p>
          <a:p>
            <a:endParaRPr lang="en-US" sz="2200" dirty="0"/>
          </a:p>
          <a:p>
            <a:r>
              <a:rPr lang="en-US" sz="2200" dirty="0"/>
              <a:t>Get on with</a:t>
            </a:r>
          </a:p>
        </p:txBody>
      </p:sp>
      <p:pic>
        <p:nvPicPr>
          <p:cNvPr id="7" name="Picture 6" descr="A picture containing object&#10;&#10;Description generated with high confidence">
            <a:extLst>
              <a:ext uri="{FF2B5EF4-FFF2-40B4-BE49-F238E27FC236}">
                <a16:creationId xmlns:a16="http://schemas.microsoft.com/office/drawing/2014/main" id="{1B1533C4-D982-4E78-95D1-F5372BE4D36C}"/>
              </a:ext>
            </a:extLst>
          </p:cNvPr>
          <p:cNvPicPr>
            <a:picLocks noChangeAspect="1"/>
          </p:cNvPicPr>
          <p:nvPr/>
        </p:nvPicPr>
        <p:blipFill rotWithShape="1">
          <a:blip r:embed="rId4"/>
          <a:srcRect l="33617" t="-18576" r="27595" b="-3"/>
          <a:stretch/>
        </p:blipFill>
        <p:spPr>
          <a:xfrm rot="10800000">
            <a:off x="1628342" y="3891273"/>
            <a:ext cx="6170333" cy="458484"/>
          </a:xfrm>
          <a:prstGeom prst="rect">
            <a:avLst/>
          </a:prstGeom>
        </p:spPr>
      </p:pic>
      <p:pic>
        <p:nvPicPr>
          <p:cNvPr id="8" name="Picture 7" descr="A picture containing object&#10;&#10;Description generated with high confidence">
            <a:extLst>
              <a:ext uri="{FF2B5EF4-FFF2-40B4-BE49-F238E27FC236}">
                <a16:creationId xmlns:a16="http://schemas.microsoft.com/office/drawing/2014/main" id="{1B1533C4-D982-4E78-95D1-F5372BE4D36C}"/>
              </a:ext>
            </a:extLst>
          </p:cNvPr>
          <p:cNvPicPr>
            <a:picLocks noChangeAspect="1"/>
          </p:cNvPicPr>
          <p:nvPr/>
        </p:nvPicPr>
        <p:blipFill rotWithShape="1">
          <a:blip r:embed="rId4"/>
          <a:srcRect l="33617" t="-18576" r="27595" b="-3"/>
          <a:stretch/>
        </p:blipFill>
        <p:spPr>
          <a:xfrm rot="5400000">
            <a:off x="2424517" y="3913679"/>
            <a:ext cx="4602841" cy="458484"/>
          </a:xfrm>
          <a:prstGeom prst="rect">
            <a:avLst/>
          </a:prstGeom>
        </p:spPr>
      </p:pic>
      <p:sp>
        <p:nvSpPr>
          <p:cNvPr id="9" name="Rectangle 8"/>
          <p:cNvSpPr/>
          <p:nvPr/>
        </p:nvSpPr>
        <p:spPr>
          <a:xfrm>
            <a:off x="1628341" y="4229826"/>
            <a:ext cx="2985700" cy="1785104"/>
          </a:xfrm>
          <a:prstGeom prst="rect">
            <a:avLst/>
          </a:prstGeom>
        </p:spPr>
        <p:txBody>
          <a:bodyPr wrap="square">
            <a:spAutoFit/>
          </a:bodyPr>
          <a:lstStyle/>
          <a:p>
            <a:r>
              <a:rPr lang="en-US" sz="2200" dirty="0"/>
              <a:t>I’m not ok, you’re not ok</a:t>
            </a:r>
          </a:p>
          <a:p>
            <a:endParaRPr lang="en-US" sz="2200" dirty="0"/>
          </a:p>
          <a:p>
            <a:endParaRPr lang="en-US" sz="2200" dirty="0"/>
          </a:p>
          <a:p>
            <a:endParaRPr lang="en-US" sz="2200" dirty="0"/>
          </a:p>
          <a:p>
            <a:r>
              <a:rPr lang="en-US" sz="2200" dirty="0"/>
              <a:t>Get nowhere </a:t>
            </a:r>
          </a:p>
        </p:txBody>
      </p:sp>
      <p:sp>
        <p:nvSpPr>
          <p:cNvPr id="10" name="Rectangle 9"/>
          <p:cNvSpPr/>
          <p:nvPr/>
        </p:nvSpPr>
        <p:spPr>
          <a:xfrm>
            <a:off x="4955180" y="4229826"/>
            <a:ext cx="2843495" cy="1785104"/>
          </a:xfrm>
          <a:prstGeom prst="rect">
            <a:avLst/>
          </a:prstGeom>
        </p:spPr>
        <p:txBody>
          <a:bodyPr wrap="square">
            <a:spAutoFit/>
          </a:bodyPr>
          <a:lstStyle/>
          <a:p>
            <a:r>
              <a:rPr lang="en-US" sz="2200" dirty="0"/>
              <a:t>I’m ok, you’re not ok</a:t>
            </a:r>
          </a:p>
          <a:p>
            <a:endParaRPr lang="en-US" sz="2200" dirty="0"/>
          </a:p>
          <a:p>
            <a:endParaRPr lang="en-US" sz="2200" dirty="0"/>
          </a:p>
          <a:p>
            <a:endParaRPr lang="en-US" sz="2200" dirty="0"/>
          </a:p>
          <a:p>
            <a:r>
              <a:rPr lang="en-US" sz="2200" dirty="0"/>
              <a:t>Get rid of</a:t>
            </a:r>
          </a:p>
        </p:txBody>
      </p:sp>
      <p:sp>
        <p:nvSpPr>
          <p:cNvPr id="11" name="Text Placeholder 2"/>
          <p:cNvSpPr>
            <a:spLocks noGrp="1"/>
          </p:cNvSpPr>
          <p:nvPr>
            <p:ph type="body" idx="4294967295"/>
          </p:nvPr>
        </p:nvSpPr>
        <p:spPr>
          <a:xfrm>
            <a:off x="0" y="20638"/>
            <a:ext cx="6207125" cy="1362075"/>
          </a:xfrm>
          <a:noFill/>
          <a:ln>
            <a:noFill/>
          </a:ln>
        </p:spPr>
        <p:style>
          <a:lnRef idx="2">
            <a:schemeClr val="dk1"/>
          </a:lnRef>
          <a:fillRef idx="1">
            <a:schemeClr val="lt1"/>
          </a:fillRef>
          <a:effectRef idx="0">
            <a:schemeClr val="dk1"/>
          </a:effectRef>
          <a:fontRef idx="minor">
            <a:schemeClr val="dk1"/>
          </a:fontRef>
        </p:style>
        <p:txBody>
          <a:bodyPr anchor="ctr">
            <a:normAutofit/>
          </a:bodyPr>
          <a:lstStyle/>
          <a:p>
            <a:pPr marL="0" marR="0" lvl="1" indent="0" defTabSz="914400" eaLnBrk="1" fontAlgn="auto" latinLnBrk="0" hangingPunct="1">
              <a:lnSpc>
                <a:spcPct val="100000"/>
              </a:lnSpc>
              <a:spcBef>
                <a:spcPts val="0"/>
              </a:spcBef>
              <a:spcAft>
                <a:spcPts val="0"/>
              </a:spcAft>
              <a:buClrTx/>
              <a:buSzTx/>
              <a:buFontTx/>
              <a:buNone/>
              <a:tabLst/>
              <a:defRPr/>
            </a:pPr>
            <a:endParaRPr lang="en-US" dirty="0">
              <a:solidFill>
                <a:schemeClr val="tx1">
                  <a:lumMod val="65000"/>
                  <a:lumOff val="35000"/>
                </a:schemeClr>
              </a:solidFill>
            </a:endParaRPr>
          </a:p>
          <a:p>
            <a:pPr marL="0" marR="0" lvl="1" indent="0" defTabSz="914400" eaLnBrk="1" fontAlgn="auto" latinLnBrk="0" hangingPunct="1">
              <a:lnSpc>
                <a:spcPct val="100000"/>
              </a:lnSpc>
              <a:spcBef>
                <a:spcPts val="0"/>
              </a:spcBef>
              <a:spcAft>
                <a:spcPts val="0"/>
              </a:spcAft>
              <a:buClrTx/>
              <a:buSzTx/>
              <a:buFontTx/>
              <a:buNone/>
              <a:tabLst/>
              <a:defRPr/>
            </a:pPr>
            <a:r>
              <a:rPr lang="en-US" sz="2400" dirty="0">
                <a:solidFill>
                  <a:schemeClr val="tx1">
                    <a:lumMod val="65000"/>
                    <a:lumOff val="35000"/>
                  </a:schemeClr>
                </a:solidFill>
              </a:rPr>
              <a:t>   MAKING SURE WE’RE ALL OK</a:t>
            </a:r>
          </a:p>
        </p:txBody>
      </p:sp>
      <p:pic>
        <p:nvPicPr>
          <p:cNvPr id="12" name="Google Shape;115;p67" descr="Icon&#10;&#10;Description automatically generated">
            <a:extLst>
              <a:ext uri="{FF2B5EF4-FFF2-40B4-BE49-F238E27FC236}">
                <a16:creationId xmlns:a16="http://schemas.microsoft.com/office/drawing/2014/main" id="{EB27B5BA-43B9-764D-9DB3-1D724CF6724C}"/>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925349" y="325669"/>
            <a:ext cx="761451" cy="752012"/>
          </a:xfrm>
          <a:prstGeom prst="rect">
            <a:avLst/>
          </a:prstGeom>
          <a:noFill/>
          <a:ln>
            <a:noFill/>
          </a:ln>
        </p:spPr>
      </p:pic>
    </p:spTree>
    <p:extLst>
      <p:ext uri="{BB962C8B-B14F-4D97-AF65-F5344CB8AC3E}">
        <p14:creationId xmlns:p14="http://schemas.microsoft.com/office/powerpoint/2010/main" val="2760016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83030"/>
            <a:ext cx="9144000" cy="5473383"/>
          </a:xfrm>
          <a:prstGeom prst="rect">
            <a:avLst/>
          </a:prstGeom>
          <a:solidFill>
            <a:srgbClr val="2CC7E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218" name="Text Box 1"/>
          <p:cNvSpPr txBox="1">
            <a:spLocks noChangeArrowheads="1"/>
          </p:cNvSpPr>
          <p:nvPr/>
        </p:nvSpPr>
        <p:spPr bwMode="auto">
          <a:xfrm>
            <a:off x="321386" y="-4620"/>
            <a:ext cx="6723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4F5D6F"/>
                </a:solidFill>
                <a:latin typeface="Calibri" panose="020F0502020204030204" pitchFamily="34" charset="0"/>
                <a:ea typeface="MS PGothic" panose="020B0600070205080204" pitchFamily="34" charset="-128"/>
              </a:defRPr>
            </a:lvl1pPr>
            <a:lvl2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4F5D6F"/>
                </a:solidFill>
                <a:latin typeface="Calibri" panose="020F0502020204030204" pitchFamily="34"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9pPr>
          </a:lstStyle>
          <a:p>
            <a:pPr>
              <a:spcBef>
                <a:spcPct val="0"/>
              </a:spcBef>
              <a:buClrTx/>
              <a:buFontTx/>
              <a:buNone/>
            </a:pPr>
            <a:r>
              <a:rPr lang="en-GB" altLang="en-US" sz="2400" dirty="0">
                <a:solidFill>
                  <a:sysClr val="windowText" lastClr="000000"/>
                </a:solidFill>
                <a:latin typeface="Calibri"/>
              </a:rPr>
              <a:t>FEELINGS AND MOTIVATION</a:t>
            </a:r>
          </a:p>
        </p:txBody>
      </p:sp>
      <p:sp>
        <p:nvSpPr>
          <p:cNvPr id="9219" name="Text Box 2"/>
          <p:cNvSpPr txBox="1">
            <a:spLocks noChangeArrowheads="1"/>
          </p:cNvSpPr>
          <p:nvPr/>
        </p:nvSpPr>
        <p:spPr bwMode="auto">
          <a:xfrm>
            <a:off x="684213" y="1916113"/>
            <a:ext cx="8135937"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800">
                <a:solidFill>
                  <a:srgbClr val="4F5D6F"/>
                </a:solidFill>
                <a:latin typeface="Calibri" panose="020F0502020204030204" pitchFamily="34" charset="0"/>
                <a:ea typeface="MS PGothic" panose="020B0600070205080204" pitchFamily="34" charset="-128"/>
              </a:defRPr>
            </a:lvl1pPr>
            <a:lvl2pPr>
              <a:spcBef>
                <a:spcPts val="6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rgbClr val="4F5D6F"/>
                </a:solidFill>
                <a:latin typeface="Calibri" panose="020F0502020204030204" pitchFamily="34"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9pPr>
          </a:lstStyle>
          <a:p>
            <a:pPr>
              <a:buClrTx/>
              <a:buFontTx/>
              <a:buNone/>
            </a:pPr>
            <a:endParaRPr lang="en-GB" altLang="en-US" dirty="0"/>
          </a:p>
          <a:p>
            <a:pPr>
              <a:spcBef>
                <a:spcPts val="900"/>
              </a:spcBef>
              <a:buClrTx/>
            </a:pPr>
            <a:r>
              <a:rPr lang="en-GB" altLang="en-US" sz="3200" b="1" i="1" dirty="0">
                <a:solidFill>
                  <a:prstClr val="black"/>
                </a:solidFill>
                <a:latin typeface="Calibri"/>
              </a:rPr>
              <a:t>“I’ve learned that people will forget what you said, people will forget what you did but they will not forget how you made them feel.”</a:t>
            </a:r>
          </a:p>
          <a:p>
            <a:pPr>
              <a:spcBef>
                <a:spcPts val="900"/>
              </a:spcBef>
              <a:buClrTx/>
            </a:pPr>
            <a:endParaRPr lang="en-GB" altLang="en-US" sz="3200" u="sng" dirty="0">
              <a:solidFill>
                <a:prstClr val="black"/>
              </a:solidFill>
              <a:latin typeface="Calibri"/>
            </a:endParaRPr>
          </a:p>
          <a:p>
            <a:pPr>
              <a:buClrTx/>
              <a:buFontTx/>
              <a:buNone/>
            </a:pPr>
            <a:r>
              <a:rPr lang="en-GB" altLang="en-US" sz="3200" b="1" dirty="0">
                <a:solidFill>
                  <a:prstClr val="black"/>
                </a:solidFill>
                <a:latin typeface="Calibri"/>
              </a:rPr>
              <a:t>Maya Angelou</a:t>
            </a:r>
            <a:r>
              <a:rPr lang="en-GB" altLang="en-US" sz="3200" dirty="0">
                <a:solidFill>
                  <a:prstClr val="black"/>
                </a:solidFill>
                <a:latin typeface="Calibri"/>
              </a:rPr>
              <a:t>, author, activist, campaigner</a:t>
            </a:r>
          </a:p>
        </p:txBody>
      </p:sp>
      <p:pic>
        <p:nvPicPr>
          <p:cNvPr id="2" name="Google Shape;115;p67" descr="Icon&#10;&#10;Description automatically generated">
            <a:extLst>
              <a:ext uri="{FF2B5EF4-FFF2-40B4-BE49-F238E27FC236}">
                <a16:creationId xmlns:a16="http://schemas.microsoft.com/office/drawing/2014/main" id="{D6AA6F05-5575-D0E7-7ED1-C131ECA754EE}"/>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5349" y="325669"/>
            <a:ext cx="761451" cy="752012"/>
          </a:xfrm>
          <a:prstGeom prst="rect">
            <a:avLst/>
          </a:prstGeom>
          <a:noFill/>
          <a:ln>
            <a:noFill/>
          </a:ln>
        </p:spPr>
      </p:pic>
    </p:spTree>
    <p:extLst>
      <p:ext uri="{BB962C8B-B14F-4D97-AF65-F5344CB8AC3E}">
        <p14:creationId xmlns:p14="http://schemas.microsoft.com/office/powerpoint/2010/main" val="1792476003"/>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pic>
        <p:nvPicPr>
          <p:cNvPr id="1071" name="Google Shape;1071;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sp>
        <p:nvSpPr>
          <p:cNvPr id="1072" name="Google Shape;1072;p48"/>
          <p:cNvSpPr/>
          <p:nvPr/>
        </p:nvSpPr>
        <p:spPr>
          <a:xfrm>
            <a:off x="6156255" y="8293991"/>
            <a:ext cx="2419318" cy="45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3" name="Google Shape;1073;p48"/>
          <p:cNvSpPr txBox="1"/>
          <p:nvPr/>
        </p:nvSpPr>
        <p:spPr>
          <a:xfrm>
            <a:off x="509588" y="3854212"/>
            <a:ext cx="5786438"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262626"/>
                </a:solidFill>
                <a:latin typeface="Calibri"/>
                <a:ea typeface="Calibri"/>
                <a:cs typeface="Calibri"/>
                <a:sym typeface="Calibri"/>
              </a:rPr>
              <a:t>Find out more about how Laughology programmes can help make you and your organisation happy and productive.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4" name="Google Shape;1074;p48"/>
          <p:cNvSpPr txBox="1"/>
          <p:nvPr/>
        </p:nvSpPr>
        <p:spPr>
          <a:xfrm>
            <a:off x="6029325" y="3818512"/>
            <a:ext cx="6948487" cy="147728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262626"/>
                </a:solidFill>
                <a:latin typeface="Calibri"/>
                <a:ea typeface="Calibri"/>
                <a:cs typeface="Calibri"/>
                <a:sym typeface="Calibri"/>
              </a:rPr>
              <a:t>www.laughology.co.uk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262626"/>
                </a:solidFill>
                <a:latin typeface="Calibri"/>
                <a:ea typeface="Calibri"/>
                <a:cs typeface="Calibri"/>
                <a:sym typeface="Calibri"/>
              </a:rPr>
              <a:t>info@laughology.co.uk</a:t>
            </a:r>
            <a:endParaRPr sz="1800" b="0" i="0" u="none" strike="noStrike" cap="none">
              <a:solidFill>
                <a:srgbClr val="262626"/>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262626"/>
                </a:solidFill>
                <a:latin typeface="Calibri"/>
                <a:ea typeface="Calibri"/>
                <a:cs typeface="Calibri"/>
                <a:sym typeface="Calibri"/>
              </a:rPr>
              <a:t>0844 800 1701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262626"/>
              </a:solidFill>
              <a:latin typeface="Calibri"/>
              <a:ea typeface="Calibri"/>
              <a:cs typeface="Calibri"/>
              <a:sym typeface="Calibri"/>
            </a:endParaRPr>
          </a:p>
        </p:txBody>
      </p:sp>
      <p:pic>
        <p:nvPicPr>
          <p:cNvPr id="1075" name="Google Shape;1075;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38793" y="524535"/>
            <a:ext cx="3637668" cy="3074987"/>
          </a:xfrm>
          <a:prstGeom prst="rect">
            <a:avLst/>
          </a:prstGeom>
          <a:noFill/>
          <a:ln>
            <a:noFill/>
          </a:ln>
        </p:spPr>
      </p:pic>
      <p:pic>
        <p:nvPicPr>
          <p:cNvPr id="1077" name="Google Shape;1077;p48" descr="A picture containing text, tableware, dishware, pla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3294" y="5782260"/>
            <a:ext cx="1824540" cy="533918"/>
          </a:xfrm>
          <a:prstGeom prst="rect">
            <a:avLst/>
          </a:prstGeom>
          <a:noFill/>
          <a:ln>
            <a:noFill/>
          </a:ln>
        </p:spPr>
      </p:pic>
      <p:sp>
        <p:nvSpPr>
          <p:cNvPr id="1079" name="Google Shape;1079;p48"/>
          <p:cNvSpPr txBox="1"/>
          <p:nvPr/>
        </p:nvSpPr>
        <p:spPr>
          <a:xfrm>
            <a:off x="279407" y="6207145"/>
            <a:ext cx="223519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rgbClr val="7F7F7F"/>
                </a:solidFill>
                <a:latin typeface="Calibri"/>
                <a:ea typeface="Calibri"/>
                <a:cs typeface="Calibri"/>
                <a:sym typeface="Calibri"/>
              </a:rPr>
              <a:t>www.laughology.co.uk</a:t>
            </a:r>
            <a:endParaRPr sz="1200" b="0" i="0" u="none" strike="noStrike" cap="none">
              <a:solidFill>
                <a:srgbClr val="7F7F7F"/>
              </a:solidFill>
              <a:latin typeface="Calibri"/>
              <a:ea typeface="Calibri"/>
              <a:cs typeface="Calibri"/>
              <a:sym typeface="Calibri"/>
            </a:endParaRPr>
          </a:p>
        </p:txBody>
      </p:sp>
      <p:cxnSp>
        <p:nvCxnSpPr>
          <p:cNvPr id="1080" name="Google Shape;1080;p48"/>
          <p:cNvCxnSpPr/>
          <p:nvPr/>
        </p:nvCxnSpPr>
        <p:spPr>
          <a:xfrm>
            <a:off x="0" y="5472547"/>
            <a:ext cx="9144000" cy="0"/>
          </a:xfrm>
          <a:prstGeom prst="straightConnector1">
            <a:avLst/>
          </a:prstGeom>
          <a:noFill/>
          <a:ln w="50800" cap="flat" cmpd="sng">
            <a:solidFill>
              <a:srgbClr val="FFC000"/>
            </a:solidFill>
            <a:prstDash val="solid"/>
            <a:round/>
            <a:headEnd type="none" w="sm" len="sm"/>
            <a:tailEnd type="none" w="sm" len="sm"/>
          </a:ln>
        </p:spPr>
      </p:cxnSp>
      <p:sp>
        <p:nvSpPr>
          <p:cNvPr id="1081" name="Google Shape;1081;p48"/>
          <p:cNvSpPr txBox="1"/>
          <p:nvPr/>
        </p:nvSpPr>
        <p:spPr>
          <a:xfrm>
            <a:off x="2546247" y="6207145"/>
            <a:ext cx="130185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7F7F7F"/>
                </a:solidFill>
                <a:latin typeface="Calibri"/>
                <a:ea typeface="Calibri"/>
                <a:cs typeface="Calibri"/>
                <a:sym typeface="Calibri"/>
              </a:rPr>
              <a:t>@Laughology</a:t>
            </a:r>
            <a:endParaRPr sz="1200" b="0" i="0" u="none" strike="noStrike" cap="none">
              <a:solidFill>
                <a:srgbClr val="7F7F7F"/>
              </a:solidFill>
              <a:latin typeface="Calibri"/>
              <a:ea typeface="Calibri"/>
              <a:cs typeface="Calibri"/>
              <a:sym typeface="Calibri"/>
            </a:endParaRPr>
          </a:p>
        </p:txBody>
      </p:sp>
      <p:pic>
        <p:nvPicPr>
          <p:cNvPr id="1082" name="Google Shape;1082;p48" descr="Icon&#10;&#10;Description automatically generated with low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97996" y="5821336"/>
            <a:ext cx="2240797" cy="278753"/>
          </a:xfrm>
          <a:prstGeom prst="rect">
            <a:avLst/>
          </a:prstGeom>
          <a:noFill/>
          <a:ln>
            <a:noFill/>
          </a:ln>
        </p:spPr>
      </p:pic>
      <p:sp>
        <p:nvSpPr>
          <p:cNvPr id="1083" name="Google Shape;1083;p48"/>
          <p:cNvSpPr txBox="1"/>
          <p:nvPr/>
        </p:nvSpPr>
        <p:spPr>
          <a:xfrm>
            <a:off x="-533400" y="57658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084" name="Google Shape;1084;p48"/>
          <p:cNvCxnSpPr/>
          <p:nvPr/>
        </p:nvCxnSpPr>
        <p:spPr>
          <a:xfrm>
            <a:off x="5507356" y="5602464"/>
            <a:ext cx="0" cy="951471"/>
          </a:xfrm>
          <a:prstGeom prst="straightConnector1">
            <a:avLst/>
          </a:prstGeom>
          <a:noFill/>
          <a:ln w="9525" cap="flat" cmpd="sng">
            <a:solidFill>
              <a:srgbClr val="7F7F7F"/>
            </a:solidFill>
            <a:prstDash val="solid"/>
            <a:round/>
            <a:headEnd type="none" w="sm" len="sm"/>
            <a:tailEnd type="none" w="sm" len="sm"/>
          </a:ln>
        </p:spPr>
      </p:cxnSp>
      <p:cxnSp>
        <p:nvCxnSpPr>
          <p:cNvPr id="1085" name="Google Shape;1085;p48"/>
          <p:cNvCxnSpPr/>
          <p:nvPr/>
        </p:nvCxnSpPr>
        <p:spPr>
          <a:xfrm>
            <a:off x="2383156" y="5602464"/>
            <a:ext cx="0" cy="951471"/>
          </a:xfrm>
          <a:prstGeom prst="straightConnector1">
            <a:avLst/>
          </a:prstGeom>
          <a:noFill/>
          <a:ln w="9525" cap="flat" cmpd="sng">
            <a:solidFill>
              <a:srgbClr val="7F7F7F"/>
            </a:solidFill>
            <a:prstDash val="solid"/>
            <a:round/>
            <a:headEnd type="none" w="sm" len="sm"/>
            <a:tailEnd type="none" w="sm" len="sm"/>
          </a:ln>
        </p:spPr>
      </p:cxnSp>
      <p:sp>
        <p:nvSpPr>
          <p:cNvPr id="4" name="AutoShape 2">
            <a:extLst>
              <a:ext uri="{FF2B5EF4-FFF2-40B4-BE49-F238E27FC236}">
                <a16:creationId xmlns:a16="http://schemas.microsoft.com/office/drawing/2014/main" id="{00B57CAB-2EA1-F63E-9DCD-E58A071F8FC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qr code with black squares&#10;&#10;Description automatically generated">
            <a:extLst>
              <a:ext uri="{FF2B5EF4-FFF2-40B4-BE49-F238E27FC236}">
                <a16:creationId xmlns:a16="http://schemas.microsoft.com/office/drawing/2014/main" id="{CFDD6C66-5374-9632-C46C-8E4441955CE5}"/>
              </a:ext>
            </a:extLst>
          </p:cNvPr>
          <p:cNvPicPr>
            <a:picLocks noChangeAspect="1"/>
          </p:cNvPicPr>
          <p:nvPr/>
        </p:nvPicPr>
        <p:blipFill>
          <a:blip r:embed="rId7"/>
          <a:stretch>
            <a:fillRect/>
          </a:stretch>
        </p:blipFill>
        <p:spPr>
          <a:xfrm>
            <a:off x="967317" y="469246"/>
            <a:ext cx="3094566" cy="30361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p:cNvSpPr>
          <p:nvPr/>
        </p:nvSpPr>
        <p:spPr>
          <a:xfrm>
            <a:off x="0" y="0"/>
            <a:ext cx="9144000" cy="68580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9729788" y="2260282"/>
            <a:ext cx="9144000" cy="416966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a:lnSpc>
                <a:spcPts val="7200"/>
              </a:lnSpc>
              <a:spcBef>
                <a:spcPts val="0"/>
              </a:spcBef>
            </a:pPr>
            <a:endParaRPr lang="en-GB" altLang="en-US" sz="8001" dirty="0">
              <a:solidFill>
                <a:schemeClr val="bg1"/>
              </a:solidFill>
              <a:latin typeface="+mn-lt"/>
              <a:ea typeface="+mn-ea"/>
              <a:cs typeface="+mn-cs"/>
            </a:endParaRPr>
          </a:p>
        </p:txBody>
      </p:sp>
      <p:sp>
        <p:nvSpPr>
          <p:cNvPr id="8" name="TextBox 7"/>
          <p:cNvSpPr txBox="1">
            <a:spLocks/>
          </p:cNvSpPr>
          <p:nvPr/>
        </p:nvSpPr>
        <p:spPr>
          <a:xfrm>
            <a:off x="-58757" y="2983490"/>
            <a:ext cx="9144000" cy="1477328"/>
          </a:xfrm>
          <a:prstGeom prst="rect">
            <a:avLst/>
          </a:prstGeom>
          <a:noFill/>
        </p:spPr>
        <p:txBody>
          <a:bodyPr wrap="square" rtlCol="0">
            <a:spAutoFit/>
          </a:bodyPr>
          <a:lstStyle/>
          <a:p>
            <a:pPr algn="ctr">
              <a:lnSpc>
                <a:spcPct val="150000"/>
              </a:lnSpc>
            </a:pPr>
            <a:r>
              <a:rPr lang="en-GB" sz="3600" dirty="0">
                <a:solidFill>
                  <a:schemeClr val="bg1"/>
                </a:solidFill>
              </a:rPr>
              <a:t>Victoria Maitland – </a:t>
            </a:r>
            <a:r>
              <a:rPr lang="en-GB" sz="3600" dirty="0" err="1">
                <a:solidFill>
                  <a:schemeClr val="bg1"/>
                </a:solidFill>
              </a:rPr>
              <a:t>Laughology</a:t>
            </a:r>
            <a:r>
              <a:rPr lang="en-GB" sz="3600" dirty="0">
                <a:solidFill>
                  <a:schemeClr val="bg1"/>
                </a:solidFill>
              </a:rPr>
              <a:t> Facilitator</a:t>
            </a:r>
          </a:p>
          <a:p>
            <a:endParaRPr lang="en-US" sz="3600" dirty="0"/>
          </a:p>
        </p:txBody>
      </p:sp>
      <p:grpSp>
        <p:nvGrpSpPr>
          <p:cNvPr id="31" name="Group 30"/>
          <p:cNvGrpSpPr/>
          <p:nvPr/>
        </p:nvGrpSpPr>
        <p:grpSpPr>
          <a:xfrm>
            <a:off x="2073735" y="5996234"/>
            <a:ext cx="5368027" cy="1046440"/>
            <a:chOff x="1917097" y="5992455"/>
            <a:chExt cx="6661269" cy="1298544"/>
          </a:xfrm>
        </p:grpSpPr>
        <p:sp>
          <p:nvSpPr>
            <p:cNvPr id="4" name="TextBox 3"/>
            <p:cNvSpPr txBox="1">
              <a:spLocks/>
            </p:cNvSpPr>
            <p:nvPr/>
          </p:nvSpPr>
          <p:spPr>
            <a:xfrm>
              <a:off x="6127773" y="6024989"/>
              <a:ext cx="2450593" cy="649272"/>
            </a:xfrm>
            <a:prstGeom prst="rect">
              <a:avLst/>
            </a:prstGeom>
            <a:noFill/>
          </p:spPr>
          <p:txBody>
            <a:bodyPr wrap="square" rtlCol="0">
              <a:spAutoFit/>
            </a:bodyPr>
            <a:lstStyle/>
            <a:p>
              <a:r>
                <a:rPr lang="en-US" dirty="0">
                  <a:solidFill>
                    <a:schemeClr val="bg1"/>
                  </a:solidFill>
                </a:rPr>
                <a:t>@LAUGHOLOGY</a:t>
              </a:r>
            </a:p>
            <a:p>
              <a:endParaRPr lang="en-US" dirty="0"/>
            </a:p>
          </p:txBody>
        </p:sp>
        <p:sp>
          <p:nvSpPr>
            <p:cNvPr id="11" name="TextBox 10"/>
            <p:cNvSpPr txBox="1">
              <a:spLocks/>
            </p:cNvSpPr>
            <p:nvPr/>
          </p:nvSpPr>
          <p:spPr>
            <a:xfrm>
              <a:off x="1917097" y="6035316"/>
              <a:ext cx="1630782" cy="763850"/>
            </a:xfrm>
            <a:prstGeom prst="rect">
              <a:avLst/>
            </a:prstGeom>
            <a:noFill/>
          </p:spPr>
          <p:txBody>
            <a:bodyPr wrap="square" rtlCol="0">
              <a:spAutoFit/>
            </a:bodyPr>
            <a:lstStyle/>
            <a:p>
              <a:r>
                <a:rPr lang="en-GB" dirty="0">
                  <a:solidFill>
                    <a:schemeClr val="bg1"/>
                  </a:solidFill>
                </a:rPr>
                <a:t>Laughology</a:t>
              </a:r>
              <a:r>
                <a:rPr lang="en-GB" sz="2000" dirty="0">
                  <a:solidFill>
                    <a:schemeClr val="bg1"/>
                  </a:solidFill>
                </a:rPr>
                <a:t>	</a:t>
              </a:r>
            </a:p>
          </p:txBody>
        </p:sp>
        <p:sp>
          <p:nvSpPr>
            <p:cNvPr id="7" name="TextBox 6"/>
            <p:cNvSpPr txBox="1">
              <a:spLocks/>
            </p:cNvSpPr>
            <p:nvPr/>
          </p:nvSpPr>
          <p:spPr>
            <a:xfrm>
              <a:off x="3708586" y="5992455"/>
              <a:ext cx="2471481" cy="1298544"/>
            </a:xfrm>
            <a:prstGeom prst="rect">
              <a:avLst/>
            </a:prstGeom>
            <a:noFill/>
          </p:spPr>
          <p:txBody>
            <a:bodyPr wrap="square" rtlCol="0">
              <a:spAutoFit/>
            </a:bodyPr>
            <a:lstStyle/>
            <a:p>
              <a:pPr algn="ctr"/>
              <a:r>
                <a:rPr lang="en-GB" sz="1600" dirty="0">
                  <a:solidFill>
                    <a:schemeClr val="bg1"/>
                  </a:solidFill>
                </a:rPr>
                <a:t>Laughology learning </a:t>
              </a:r>
            </a:p>
            <a:p>
              <a:pPr algn="ctr"/>
              <a:r>
                <a:rPr lang="en-GB" sz="1600" dirty="0">
                  <a:solidFill>
                    <a:schemeClr val="bg1"/>
                  </a:solidFill>
                </a:rPr>
                <a:t>and development </a:t>
              </a:r>
              <a:r>
                <a:rPr lang="en-GB" dirty="0"/>
                <a:t>	</a:t>
              </a:r>
            </a:p>
          </p:txBody>
        </p:sp>
      </p:gr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336" y="5551492"/>
            <a:ext cx="1785353" cy="334963"/>
          </a:xfrm>
          <a:prstGeom prst="rect">
            <a:avLst/>
          </a:prstGeom>
        </p:spPr>
      </p:pic>
      <p:pic>
        <p:nvPicPr>
          <p:cNvPr id="40" name="Picture 39" descr="A close up of a logo  Description automatically generat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3617" y="5341941"/>
            <a:ext cx="857251" cy="857251"/>
          </a:xfrm>
          <a:prstGeom prst="rect">
            <a:avLst/>
          </a:prstGeom>
        </p:spPr>
      </p:pic>
      <p:pic>
        <p:nvPicPr>
          <p:cNvPr id="42" name="Picture 41" descr="A close up of a logo  Description automatically generat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00255" y="5627699"/>
            <a:ext cx="1457324" cy="294727"/>
          </a:xfrm>
          <a:prstGeom prst="rect">
            <a:avLst/>
          </a:prstGeom>
        </p:spPr>
      </p:pic>
      <p:pic>
        <p:nvPicPr>
          <p:cNvPr id="15" name="Picture 14" descr="A picture containing drawing  Description automatically generat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5678" y="189227"/>
            <a:ext cx="3470579" cy="2534581"/>
          </a:xfrm>
          <a:prstGeom prst="rect">
            <a:avLst/>
          </a:prstGeom>
        </p:spPr>
      </p:pic>
      <p:pic>
        <p:nvPicPr>
          <p:cNvPr id="16" name="Google Shape;258;p73" descr="Icon&#10;&#10;Description automatically generated">
            <a:extLst>
              <a:ext uri="{FF2B5EF4-FFF2-40B4-BE49-F238E27FC236}">
                <a16:creationId xmlns:a16="http://schemas.microsoft.com/office/drawing/2014/main" id="{2095DE91-BBE0-484A-8D49-912E60A89CF4}"/>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11044" y="298321"/>
            <a:ext cx="761451" cy="752012"/>
          </a:xfrm>
          <a:prstGeom prst="rect">
            <a:avLst/>
          </a:prstGeom>
          <a:noFill/>
          <a:ln>
            <a:noFill/>
          </a:ln>
        </p:spPr>
      </p:pic>
    </p:spTree>
    <p:extLst>
      <p:ext uri="{BB962C8B-B14F-4D97-AF65-F5344CB8AC3E}">
        <p14:creationId xmlns:p14="http://schemas.microsoft.com/office/powerpoint/2010/main" val="60213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75"/>
          <p:cNvSpPr/>
          <p:nvPr/>
        </p:nvSpPr>
        <p:spPr>
          <a:xfrm>
            <a:off x="0" y="0"/>
            <a:ext cx="9144000" cy="6858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00A0E4"/>
              </a:solidFill>
              <a:latin typeface="Arial"/>
              <a:ea typeface="Arial"/>
              <a:cs typeface="Arial"/>
              <a:sym typeface="Arial"/>
            </a:endParaRPr>
          </a:p>
        </p:txBody>
      </p:sp>
      <p:sp>
        <p:nvSpPr>
          <p:cNvPr id="301" name="Google Shape;301;p75"/>
          <p:cNvSpPr/>
          <p:nvPr/>
        </p:nvSpPr>
        <p:spPr>
          <a:xfrm>
            <a:off x="11691203" y="2148575"/>
            <a:ext cx="9144000" cy="5484813"/>
          </a:xfrm>
          <a:prstGeom prst="rect">
            <a:avLst/>
          </a:prstGeom>
          <a:solidFill>
            <a:srgbClr val="F2F2F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303" name="Google Shape;303;p75"/>
          <p:cNvSpPr txBox="1">
            <a:spLocks noGrp="1"/>
          </p:cNvSpPr>
          <p:nvPr>
            <p:ph type="body" idx="1"/>
          </p:nvPr>
        </p:nvSpPr>
        <p:spPr>
          <a:xfrm>
            <a:off x="12605603" y="-3107330"/>
            <a:ext cx="8229600" cy="4525963"/>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360"/>
              </a:spcBef>
              <a:spcAft>
                <a:spcPts val="0"/>
              </a:spcAft>
              <a:buClr>
                <a:schemeClr val="dk1"/>
              </a:buClr>
              <a:buSzPts val="1800"/>
              <a:buNone/>
            </a:pPr>
            <a:endParaRPr/>
          </a:p>
        </p:txBody>
      </p:sp>
      <p:sp>
        <p:nvSpPr>
          <p:cNvPr id="304" name="Google Shape;304;p75"/>
          <p:cNvSpPr/>
          <p:nvPr/>
        </p:nvSpPr>
        <p:spPr>
          <a:xfrm>
            <a:off x="7010400" y="2430638"/>
            <a:ext cx="1379362" cy="137936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05" name="Google Shape;305;p75"/>
          <p:cNvGrpSpPr/>
          <p:nvPr/>
        </p:nvGrpSpPr>
        <p:grpSpPr>
          <a:xfrm>
            <a:off x="3054913" y="1151936"/>
            <a:ext cx="5454087" cy="4968500"/>
            <a:chOff x="152400" y="1302225"/>
            <a:chExt cx="5854097" cy="5332896"/>
          </a:xfrm>
        </p:grpSpPr>
        <p:cxnSp>
          <p:nvCxnSpPr>
            <p:cNvPr id="306" name="Google Shape;306;p75"/>
            <p:cNvCxnSpPr/>
            <p:nvPr/>
          </p:nvCxnSpPr>
          <p:spPr>
            <a:xfrm>
              <a:off x="152400" y="1524000"/>
              <a:ext cx="0" cy="0"/>
            </a:xfrm>
            <a:prstGeom prst="straightConnector1">
              <a:avLst/>
            </a:prstGeom>
            <a:noFill/>
            <a:ln w="19050" cap="flat" cmpd="sng">
              <a:solidFill>
                <a:srgbClr val="FFFFFF"/>
              </a:solidFill>
              <a:prstDash val="solid"/>
              <a:round/>
              <a:headEnd type="none" w="sm" len="sm"/>
              <a:tailEnd type="none" w="sm" len="sm"/>
            </a:ln>
          </p:spPr>
        </p:cxnSp>
        <p:pic>
          <p:nvPicPr>
            <p:cNvPr id="307" name="Google Shape;307;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1266" y="1302225"/>
              <a:ext cx="3964195" cy="5332896"/>
            </a:xfrm>
            <a:prstGeom prst="rect">
              <a:avLst/>
            </a:prstGeom>
            <a:noFill/>
            <a:ln>
              <a:noFill/>
            </a:ln>
          </p:spPr>
        </p:pic>
        <p:pic>
          <p:nvPicPr>
            <p:cNvPr id="308" name="Google Shape;308;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221138" y="2532908"/>
              <a:ext cx="1785359" cy="1785359"/>
            </a:xfrm>
            <a:prstGeom prst="rect">
              <a:avLst/>
            </a:prstGeom>
            <a:noFill/>
            <a:ln>
              <a:noFill/>
            </a:ln>
          </p:spPr>
        </p:pic>
        <p:sp>
          <p:nvSpPr>
            <p:cNvPr id="309" name="Google Shape;309;p75"/>
            <p:cNvSpPr txBox="1"/>
            <p:nvPr/>
          </p:nvSpPr>
          <p:spPr>
            <a:xfrm>
              <a:off x="4448015" y="2955717"/>
              <a:ext cx="1363850" cy="12205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262626"/>
                  </a:solidFill>
                  <a:latin typeface="Calibri"/>
                  <a:ea typeface="Calibri"/>
                  <a:cs typeface="Calibri"/>
                  <a:sym typeface="Calibri"/>
                </a:rPr>
                <a:t>Beliefs/</a:t>
              </a:r>
              <a:endParaRPr sz="1500" b="0"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262626"/>
                  </a:solidFill>
                  <a:latin typeface="Calibri"/>
                  <a:ea typeface="Calibri"/>
                  <a:cs typeface="Calibri"/>
                  <a:sym typeface="Calibri"/>
                </a:rPr>
                <a:t>values/</a:t>
              </a:r>
              <a:endParaRPr sz="1500" b="0" i="0" u="none" strike="noStrike" cap="none">
                <a:solidFill>
                  <a:srgbClr val="26262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GB" sz="1500" b="0" i="0" u="none" strike="noStrike" cap="none">
                  <a:solidFill>
                    <a:srgbClr val="262626"/>
                  </a:solidFill>
                  <a:latin typeface="Calibri"/>
                  <a:ea typeface="Calibri"/>
                  <a:cs typeface="Calibri"/>
                  <a:sym typeface="Calibri"/>
                </a:rPr>
                <a:t>memories</a:t>
              </a:r>
              <a:endParaRPr sz="1500" b="0" i="0" u="none" strike="noStrike" cap="none">
                <a:solidFill>
                  <a:srgbClr val="26262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262626"/>
                </a:solidFill>
                <a:latin typeface="Calibri"/>
                <a:ea typeface="Calibri"/>
                <a:cs typeface="Calibri"/>
                <a:sym typeface="Calibri"/>
              </a:endParaRPr>
            </a:p>
          </p:txBody>
        </p:sp>
        <p:pic>
          <p:nvPicPr>
            <p:cNvPr id="310" name="Google Shape;310;p7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88107" y="3681936"/>
              <a:ext cx="658272" cy="381000"/>
            </a:xfrm>
            <a:prstGeom prst="rect">
              <a:avLst/>
            </a:prstGeom>
            <a:noFill/>
            <a:ln>
              <a:noFill/>
            </a:ln>
          </p:spPr>
        </p:pic>
      </p:grpSp>
      <p:sp>
        <p:nvSpPr>
          <p:cNvPr id="311" name="Google Shape;311;p75"/>
          <p:cNvSpPr txBox="1"/>
          <p:nvPr/>
        </p:nvSpPr>
        <p:spPr>
          <a:xfrm>
            <a:off x="546434" y="674320"/>
            <a:ext cx="4103003" cy="1615339"/>
          </a:xfrm>
          <a:prstGeom prst="rect">
            <a:avLst/>
          </a:prstGeom>
          <a:noFill/>
          <a:ln>
            <a:noFill/>
          </a:ln>
        </p:spPr>
        <p:txBody>
          <a:bodyPr spcFirstLastPara="1" wrap="square" lIns="91425" tIns="45700" rIns="91425" bIns="45700" anchor="ctr" anchorCtr="0">
            <a:noAutofit/>
          </a:bodyPr>
          <a:lstStyle/>
          <a:p>
            <a:pPr marL="0" lvl="0" indent="0">
              <a:buClr>
                <a:schemeClr val="lt1"/>
              </a:buClr>
              <a:buSzPts val="3600"/>
              <a:buFont typeface="Arial"/>
              <a:buNone/>
            </a:pPr>
            <a:r>
              <a:rPr lang="en-GB" sz="5400" dirty="0">
                <a:solidFill>
                  <a:schemeClr val="bg1">
                    <a:lumMod val="50000"/>
                  </a:schemeClr>
                </a:solidFill>
                <a:latin typeface="Calibri"/>
                <a:cs typeface="Calibri"/>
                <a:sym typeface="Calibri"/>
              </a:rPr>
              <a:t>THOUGHT PROCESS </a:t>
            </a:r>
            <a:endParaRPr sz="5400" dirty="0">
              <a:solidFill>
                <a:schemeClr val="bg1">
                  <a:lumMod val="50000"/>
                </a:schemeClr>
              </a:solidFill>
              <a:latin typeface="Calibri"/>
              <a:cs typeface="Calibri"/>
            </a:endParaRPr>
          </a:p>
        </p:txBody>
      </p:sp>
      <p:pic>
        <p:nvPicPr>
          <p:cNvPr id="312" name="Google Shape;312;p75" descr="Icon&#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14899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7" descr="A picture containing building, floor, drawing  Description automatically generated"/>
          <p:cNvPicPr preferRelativeResize="0"/>
          <p:nvPr/>
        </p:nvPicPr>
        <p:blipFill rotWithShape="1">
          <a:blip r:embed="rId3">
            <a:alphaModFix amt="35000"/>
          </a:blip>
          <a:srcRect/>
          <a:stretch/>
        </p:blipFill>
        <p:spPr>
          <a:xfrm>
            <a:off x="0" y="4052878"/>
            <a:ext cx="9144000" cy="4058955"/>
          </a:xfrm>
          <a:prstGeom prst="rect">
            <a:avLst/>
          </a:prstGeom>
          <a:noFill/>
          <a:ln>
            <a:noFill/>
          </a:ln>
        </p:spPr>
      </p:pic>
      <p:pic>
        <p:nvPicPr>
          <p:cNvPr id="132" name="Google Shape;132;p7" descr="A picture containing building, floor, drawing  Description automatically generated"/>
          <p:cNvPicPr preferRelativeResize="0"/>
          <p:nvPr/>
        </p:nvPicPr>
        <p:blipFill rotWithShape="1">
          <a:blip r:embed="rId3">
            <a:alphaModFix amt="35000"/>
          </a:blip>
          <a:srcRect/>
          <a:stretch/>
        </p:blipFill>
        <p:spPr>
          <a:xfrm>
            <a:off x="0" y="0"/>
            <a:ext cx="9144000" cy="4058955"/>
          </a:xfrm>
          <a:prstGeom prst="rect">
            <a:avLst/>
          </a:prstGeom>
          <a:noFill/>
          <a:ln>
            <a:noFill/>
          </a:ln>
        </p:spPr>
      </p:pic>
      <p:sp>
        <p:nvSpPr>
          <p:cNvPr id="133" name="Google Shape;133;p7"/>
          <p:cNvSpPr txBox="1"/>
          <p:nvPr/>
        </p:nvSpPr>
        <p:spPr>
          <a:xfrm>
            <a:off x="10043160" y="2550229"/>
            <a:ext cx="184731" cy="3000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Arial"/>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4" name="Google Shape;134;p7"/>
          <p:cNvSpPr txBox="1"/>
          <p:nvPr/>
        </p:nvSpPr>
        <p:spPr>
          <a:xfrm>
            <a:off x="0" y="1128718"/>
            <a:ext cx="9144000" cy="1417638"/>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srgbClr val="595959"/>
              </a:buClr>
              <a:buSzPts val="4800"/>
              <a:buFont typeface="Calibri"/>
              <a:buNone/>
              <a:tabLst/>
              <a:defRPr/>
            </a:pPr>
            <a:r>
              <a:rPr kumimoji="0" lang="en-GB" sz="4800" b="0" i="0" u="none" strike="noStrike" kern="0" cap="none" spc="0" normalizeH="0" baseline="0" noProof="0">
                <a:ln>
                  <a:noFill/>
                </a:ln>
                <a:solidFill>
                  <a:srgbClr val="595959"/>
                </a:solidFill>
                <a:effectLst/>
                <a:uLnTx/>
                <a:uFillTx/>
                <a:latin typeface="Calibri"/>
                <a:ea typeface="Calibri"/>
                <a:cs typeface="Calibri"/>
                <a:sym typeface="Calibri"/>
              </a:rPr>
              <a:t>BELIEF AND RESILIENCE</a:t>
            </a:r>
            <a:endParaRPr kumimoji="0" sz="4800" b="0" i="0" u="none" strike="noStrike" kern="0" cap="none" spc="0" normalizeH="0" baseline="0" noProof="0">
              <a:ln>
                <a:noFill/>
              </a:ln>
              <a:solidFill>
                <a:srgbClr val="595959"/>
              </a:solidFill>
              <a:effectLst/>
              <a:uLnTx/>
              <a:uFillTx/>
              <a:latin typeface="Calibri"/>
              <a:ea typeface="Calibri"/>
              <a:cs typeface="Calibri"/>
              <a:sym typeface="Calibri"/>
            </a:endParaRPr>
          </a:p>
        </p:txBody>
      </p:sp>
      <p:pic>
        <p:nvPicPr>
          <p:cNvPr id="135" name="Google Shape;135;p7" descr="Free Cartoon Images Of Spiders, Download Free Clip Art, Free Clip ..."/>
          <p:cNvPicPr preferRelativeResize="0"/>
          <p:nvPr/>
        </p:nvPicPr>
        <p:blipFill rotWithShape="1">
          <a:blip r:embed="rId4">
            <a:alphaModFix/>
          </a:blip>
          <a:srcRect/>
          <a:stretch/>
        </p:blipFill>
        <p:spPr>
          <a:xfrm>
            <a:off x="617311" y="3231922"/>
            <a:ext cx="3096482" cy="2068450"/>
          </a:xfrm>
          <a:prstGeom prst="rect">
            <a:avLst/>
          </a:prstGeom>
          <a:noFill/>
          <a:ln>
            <a:noFill/>
          </a:ln>
        </p:spPr>
      </p:pic>
      <p:pic>
        <p:nvPicPr>
          <p:cNvPr id="136" name="Google Shape;136;p7" descr="Wolf Spiders - The Australian Museum"/>
          <p:cNvPicPr preferRelativeResize="0"/>
          <p:nvPr/>
        </p:nvPicPr>
        <p:blipFill rotWithShape="1">
          <a:blip r:embed="rId5">
            <a:alphaModFix/>
          </a:blip>
          <a:srcRect/>
          <a:stretch/>
        </p:blipFill>
        <p:spPr>
          <a:xfrm>
            <a:off x="5220436" y="2910386"/>
            <a:ext cx="3458026" cy="2593519"/>
          </a:xfrm>
          <a:prstGeom prst="rect">
            <a:avLst/>
          </a:prstGeom>
          <a:noFill/>
          <a:ln>
            <a:noFill/>
          </a:ln>
        </p:spPr>
      </p:pic>
      <p:pic>
        <p:nvPicPr>
          <p:cNvPr id="137" name="Google Shape;137;p7" descr="Icon&#10;&#10;Description automatically generated"/>
          <p:cNvPicPr preferRelativeResize="0"/>
          <p:nvPr/>
        </p:nvPicPr>
        <p:blipFill rotWithShape="1">
          <a:blip r:embed="rId6">
            <a:alphaModFix/>
          </a:blip>
          <a:srcRect/>
          <a:stretch/>
        </p:blipFill>
        <p:spPr>
          <a:xfrm>
            <a:off x="8111040" y="298314"/>
            <a:ext cx="761451" cy="7520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500"/>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8" descr="A picture containing building, floor, drawing  Description automatically generated"/>
          <p:cNvPicPr preferRelativeResize="0"/>
          <p:nvPr/>
        </p:nvPicPr>
        <p:blipFill rotWithShape="1">
          <a:blip r:embed="rId3">
            <a:alphaModFix amt="35000"/>
          </a:blip>
          <a:srcRect/>
          <a:stretch/>
        </p:blipFill>
        <p:spPr>
          <a:xfrm>
            <a:off x="0" y="4052878"/>
            <a:ext cx="9144000" cy="4058955"/>
          </a:xfrm>
          <a:prstGeom prst="rect">
            <a:avLst/>
          </a:prstGeom>
          <a:noFill/>
          <a:ln>
            <a:noFill/>
          </a:ln>
        </p:spPr>
      </p:pic>
      <p:pic>
        <p:nvPicPr>
          <p:cNvPr id="144" name="Google Shape;144;p8" descr="A picture containing building, floor, drawing  Description automatically generated"/>
          <p:cNvPicPr preferRelativeResize="0"/>
          <p:nvPr/>
        </p:nvPicPr>
        <p:blipFill rotWithShape="1">
          <a:blip r:embed="rId3">
            <a:alphaModFix amt="35000"/>
          </a:blip>
          <a:srcRect/>
          <a:stretch/>
        </p:blipFill>
        <p:spPr>
          <a:xfrm>
            <a:off x="0" y="0"/>
            <a:ext cx="9144000" cy="4058955"/>
          </a:xfrm>
          <a:prstGeom prst="rect">
            <a:avLst/>
          </a:prstGeom>
          <a:noFill/>
          <a:ln>
            <a:noFill/>
          </a:ln>
        </p:spPr>
      </p:pic>
      <p:sp>
        <p:nvSpPr>
          <p:cNvPr id="145" name="Google Shape;145;p8"/>
          <p:cNvSpPr txBox="1"/>
          <p:nvPr/>
        </p:nvSpPr>
        <p:spPr>
          <a:xfrm>
            <a:off x="10043160" y="2550229"/>
            <a:ext cx="184731" cy="30008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50"/>
              <a:buFont typeface="Arial"/>
              <a:buNone/>
              <a:tabLst/>
              <a:defRPr/>
            </a:pPr>
            <a:endParaRPr kumimoji="0" sz="135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6" name="Google Shape;146;p8"/>
          <p:cNvSpPr txBox="1"/>
          <p:nvPr/>
        </p:nvSpPr>
        <p:spPr>
          <a:xfrm>
            <a:off x="-1644161" y="1031361"/>
            <a:ext cx="9144000" cy="1417638"/>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100000"/>
              </a:lnSpc>
              <a:spcBef>
                <a:spcPts val="0"/>
              </a:spcBef>
              <a:spcAft>
                <a:spcPts val="0"/>
              </a:spcAft>
              <a:buClr>
                <a:srgbClr val="595959"/>
              </a:buClr>
              <a:buSzPts val="3500"/>
              <a:buFont typeface="Calibri"/>
              <a:buNone/>
              <a:tabLst/>
              <a:defRPr/>
            </a:pPr>
            <a:r>
              <a:rPr kumimoji="0" lang="en-GB" sz="3500" b="0" i="0" u="none" strike="noStrike" kern="0" cap="none" spc="0" normalizeH="0" baseline="0" noProof="0">
                <a:ln>
                  <a:noFill/>
                </a:ln>
                <a:solidFill>
                  <a:srgbClr val="595959"/>
                </a:solidFill>
                <a:effectLst/>
                <a:uLnTx/>
                <a:uFillTx/>
                <a:latin typeface="Calibri"/>
                <a:ea typeface="Calibri"/>
                <a:cs typeface="Calibri"/>
                <a:sym typeface="Calibri"/>
              </a:rPr>
              <a:t>BELIEF AND RESILIENCE</a:t>
            </a:r>
            <a:endParaRPr kumimoji="0" sz="3500" b="0" i="0" u="none" strike="noStrike" kern="0" cap="none" spc="0" normalizeH="0" baseline="0" noProof="0">
              <a:ln>
                <a:noFill/>
              </a:ln>
              <a:solidFill>
                <a:srgbClr val="595959"/>
              </a:solidFill>
              <a:effectLst/>
              <a:uLnTx/>
              <a:uFillTx/>
              <a:latin typeface="Calibri"/>
              <a:ea typeface="Calibri"/>
              <a:cs typeface="Calibri"/>
              <a:sym typeface="Calibri"/>
            </a:endParaRPr>
          </a:p>
        </p:txBody>
      </p:sp>
      <p:pic>
        <p:nvPicPr>
          <p:cNvPr id="147" name="Google Shape;147;p8"/>
          <p:cNvPicPr preferRelativeResize="0"/>
          <p:nvPr/>
        </p:nvPicPr>
        <p:blipFill rotWithShape="1">
          <a:blip r:embed="rId4">
            <a:alphaModFix/>
          </a:blip>
          <a:srcRect/>
          <a:stretch/>
        </p:blipFill>
        <p:spPr>
          <a:xfrm>
            <a:off x="553382" y="2850311"/>
            <a:ext cx="3795880" cy="2965847"/>
          </a:xfrm>
          <a:prstGeom prst="rect">
            <a:avLst/>
          </a:prstGeom>
          <a:noFill/>
          <a:ln>
            <a:noFill/>
          </a:ln>
        </p:spPr>
      </p:pic>
      <p:pic>
        <p:nvPicPr>
          <p:cNvPr id="148" name="Google Shape;148;p8" descr="Funny Cat Videos - Home | Facebook"/>
          <p:cNvPicPr preferRelativeResize="0"/>
          <p:nvPr/>
        </p:nvPicPr>
        <p:blipFill rotWithShape="1">
          <a:blip r:embed="rId5">
            <a:alphaModFix/>
          </a:blip>
          <a:srcRect/>
          <a:stretch/>
        </p:blipFill>
        <p:spPr>
          <a:xfrm>
            <a:off x="5168988" y="2822813"/>
            <a:ext cx="3013876" cy="3013876"/>
          </a:xfrm>
          <a:prstGeom prst="rect">
            <a:avLst/>
          </a:prstGeom>
          <a:noFill/>
          <a:ln>
            <a:noFill/>
          </a:ln>
        </p:spPr>
      </p:pic>
      <p:pic>
        <p:nvPicPr>
          <p:cNvPr id="149" name="Google Shape;149;p8" descr="Icon&#10;&#10;Description automatically generated"/>
          <p:cNvPicPr preferRelativeResize="0"/>
          <p:nvPr/>
        </p:nvPicPr>
        <p:blipFill rotWithShape="1">
          <a:blip r:embed="rId6">
            <a:alphaModFix/>
          </a:blip>
          <a:srcRect/>
          <a:stretch/>
        </p:blipFill>
        <p:spPr>
          <a:xfrm>
            <a:off x="8111040" y="298314"/>
            <a:ext cx="761451" cy="7520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500"/>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
          <a:extLst>
            <a:ext uri="{FF2B5EF4-FFF2-40B4-BE49-F238E27FC236}">
              <a16:creationId xmlns:a16="http://schemas.microsoft.com/office/drawing/2014/main" id="{828C03FE-87B3-1A21-BA5F-259DBFF5EBFC}"/>
            </a:ext>
          </a:extLst>
        </p:cNvPr>
        <p:cNvGrpSpPr/>
        <p:nvPr/>
      </p:nvGrpSpPr>
      <p:grpSpPr>
        <a:xfrm>
          <a:off x="0" y="0"/>
          <a:ext cx="0" cy="0"/>
          <a:chOff x="0" y="0"/>
          <a:chExt cx="0" cy="0"/>
        </a:xfrm>
      </p:grpSpPr>
      <p:sp>
        <p:nvSpPr>
          <p:cNvPr id="601" name="Google Shape;601;p18">
            <a:extLst>
              <a:ext uri="{FF2B5EF4-FFF2-40B4-BE49-F238E27FC236}">
                <a16:creationId xmlns:a16="http://schemas.microsoft.com/office/drawing/2014/main" id="{69246BF8-9707-A6EF-1963-318A118CBF3D}"/>
              </a:ext>
            </a:extLst>
          </p:cNvPr>
          <p:cNvSpPr/>
          <p:nvPr/>
        </p:nvSpPr>
        <p:spPr>
          <a:xfrm>
            <a:off x="-1" y="1414463"/>
            <a:ext cx="9144001" cy="5628947"/>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2" name="Google Shape;602;p18">
            <a:extLst>
              <a:ext uri="{FF2B5EF4-FFF2-40B4-BE49-F238E27FC236}">
                <a16:creationId xmlns:a16="http://schemas.microsoft.com/office/drawing/2014/main" id="{79BE93F8-719C-1F44-6B88-B2D21331B164}"/>
              </a:ext>
            </a:extLst>
          </p:cNvPr>
          <p:cNvSpPr txBox="1"/>
          <p:nvPr/>
        </p:nvSpPr>
        <p:spPr>
          <a:xfrm>
            <a:off x="684212" y="1850891"/>
            <a:ext cx="2650490" cy="3921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dirty="0">
                <a:solidFill>
                  <a:srgbClr val="FFFFFF"/>
                </a:solidFill>
                <a:latin typeface="Calibri"/>
                <a:ea typeface="Calibri"/>
                <a:cs typeface="Calibri"/>
                <a:sym typeface="Calibri"/>
              </a:rPr>
              <a:t>FAST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000000"/>
              </a:buClr>
              <a:buSzPts val="2400"/>
              <a:buFont typeface="Arial"/>
              <a:buNone/>
            </a:pPr>
            <a:r>
              <a:rPr lang="en-GB" sz="2400" b="0" i="0" u="none" strike="noStrike" cap="none" dirty="0">
                <a:solidFill>
                  <a:srgbClr val="D8117D"/>
                </a:solidFill>
                <a:latin typeface="Calibri"/>
                <a:ea typeface="Calibri"/>
                <a:cs typeface="Calibri"/>
                <a:sym typeface="Calibri"/>
              </a:rPr>
              <a:t>EMOTIONAL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Automatic</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Intuitive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Instinctive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Primary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Rapid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Can feel simple</a:t>
            </a:r>
            <a:endParaRPr sz="3200" b="0" i="0" u="none" strike="noStrike" cap="none" dirty="0">
              <a:solidFill>
                <a:srgbClr val="3F3F3F"/>
              </a:solidFill>
              <a:latin typeface="Calibri"/>
              <a:ea typeface="Calibri"/>
              <a:cs typeface="Calibri"/>
              <a:sym typeface="Calibri"/>
            </a:endParaRPr>
          </a:p>
        </p:txBody>
      </p:sp>
      <p:sp>
        <p:nvSpPr>
          <p:cNvPr id="603" name="Google Shape;603;p18">
            <a:extLst>
              <a:ext uri="{FF2B5EF4-FFF2-40B4-BE49-F238E27FC236}">
                <a16:creationId xmlns:a16="http://schemas.microsoft.com/office/drawing/2014/main" id="{89559DE2-572B-F46B-C118-6FB726FE191D}"/>
              </a:ext>
            </a:extLst>
          </p:cNvPr>
          <p:cNvSpPr txBox="1"/>
          <p:nvPr/>
        </p:nvSpPr>
        <p:spPr>
          <a:xfrm>
            <a:off x="6258270" y="1850891"/>
            <a:ext cx="2650490" cy="3921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dirty="0">
                <a:solidFill>
                  <a:srgbClr val="FFFFFF"/>
                </a:solidFill>
                <a:latin typeface="Calibri"/>
                <a:ea typeface="Calibri"/>
                <a:cs typeface="Calibri"/>
                <a:sym typeface="Calibri"/>
              </a:rPr>
              <a:t>SLOW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000000"/>
              </a:buClr>
              <a:buSzPts val="2400"/>
              <a:buFont typeface="Arial"/>
              <a:buNone/>
            </a:pPr>
            <a:r>
              <a:rPr lang="en-GB" sz="2400" b="0" i="0" u="none" strike="noStrike" cap="none" dirty="0">
                <a:solidFill>
                  <a:srgbClr val="009FE2"/>
                </a:solidFill>
                <a:latin typeface="Calibri"/>
                <a:ea typeface="Calibri"/>
                <a:cs typeface="Calibri"/>
                <a:sym typeface="Calibri"/>
              </a:rPr>
              <a:t>RATIONAL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Considered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Effortful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Focused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Secondary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Slower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Can feel difficult</a:t>
            </a:r>
            <a:endParaRPr sz="1400" b="0" i="0" u="none" strike="noStrike" cap="none" dirty="0">
              <a:solidFill>
                <a:srgbClr val="000000"/>
              </a:solidFill>
              <a:latin typeface="Arial"/>
              <a:ea typeface="Arial"/>
              <a:cs typeface="Arial"/>
              <a:sym typeface="Arial"/>
            </a:endParaRPr>
          </a:p>
        </p:txBody>
      </p:sp>
      <p:pic>
        <p:nvPicPr>
          <p:cNvPr id="604" name="Google Shape;604;p18">
            <a:extLst>
              <a:ext uri="{FF2B5EF4-FFF2-40B4-BE49-F238E27FC236}">
                <a16:creationId xmlns:a16="http://schemas.microsoft.com/office/drawing/2014/main" id="{EE675CD0-B7FA-949A-D054-7BE1F818186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9512" y="6437120"/>
            <a:ext cx="3225800" cy="3886200"/>
          </a:xfrm>
          <a:prstGeom prst="rect">
            <a:avLst/>
          </a:prstGeom>
          <a:noFill/>
          <a:ln>
            <a:noFill/>
          </a:ln>
        </p:spPr>
      </p:pic>
      <p:cxnSp>
        <p:nvCxnSpPr>
          <p:cNvPr id="605" name="Google Shape;605;p18">
            <a:extLst>
              <a:ext uri="{FF2B5EF4-FFF2-40B4-BE49-F238E27FC236}">
                <a16:creationId xmlns:a16="http://schemas.microsoft.com/office/drawing/2014/main" id="{826B786F-9098-D620-5DD8-62599218B415}"/>
              </a:ext>
            </a:extLst>
          </p:cNvPr>
          <p:cNvCxnSpPr/>
          <p:nvPr/>
        </p:nvCxnSpPr>
        <p:spPr>
          <a:xfrm>
            <a:off x="6363766" y="3005273"/>
            <a:ext cx="2354349" cy="0"/>
          </a:xfrm>
          <a:prstGeom prst="straightConnector1">
            <a:avLst/>
          </a:prstGeom>
          <a:noFill/>
          <a:ln w="9525" cap="flat" cmpd="sng">
            <a:solidFill>
              <a:srgbClr val="009FE2"/>
            </a:solidFill>
            <a:prstDash val="solid"/>
            <a:round/>
            <a:headEnd type="none" w="sm" len="sm"/>
            <a:tailEnd type="none" w="sm" len="sm"/>
          </a:ln>
        </p:spPr>
      </p:cxnSp>
      <p:cxnSp>
        <p:nvCxnSpPr>
          <p:cNvPr id="606" name="Google Shape;606;p18">
            <a:extLst>
              <a:ext uri="{FF2B5EF4-FFF2-40B4-BE49-F238E27FC236}">
                <a16:creationId xmlns:a16="http://schemas.microsoft.com/office/drawing/2014/main" id="{5201EFED-1BAF-01EE-E53A-F9E32DE3CF10}"/>
              </a:ext>
            </a:extLst>
          </p:cNvPr>
          <p:cNvCxnSpPr/>
          <p:nvPr/>
        </p:nvCxnSpPr>
        <p:spPr>
          <a:xfrm>
            <a:off x="790484" y="3005273"/>
            <a:ext cx="2190711" cy="0"/>
          </a:xfrm>
          <a:prstGeom prst="straightConnector1">
            <a:avLst/>
          </a:prstGeom>
          <a:noFill/>
          <a:ln w="9525" cap="flat" cmpd="sng">
            <a:solidFill>
              <a:srgbClr val="D8117D"/>
            </a:solidFill>
            <a:prstDash val="solid"/>
            <a:round/>
            <a:headEnd type="none" w="sm" len="sm"/>
            <a:tailEnd type="none" w="sm" len="sm"/>
          </a:ln>
        </p:spPr>
      </p:cxnSp>
      <p:cxnSp>
        <p:nvCxnSpPr>
          <p:cNvPr id="607" name="Google Shape;607;p18">
            <a:extLst>
              <a:ext uri="{FF2B5EF4-FFF2-40B4-BE49-F238E27FC236}">
                <a16:creationId xmlns:a16="http://schemas.microsoft.com/office/drawing/2014/main" id="{1FE5B1DF-952E-015D-41FE-BCABD9C83A61}"/>
              </a:ext>
            </a:extLst>
          </p:cNvPr>
          <p:cNvCxnSpPr/>
          <p:nvPr/>
        </p:nvCxnSpPr>
        <p:spPr>
          <a:xfrm>
            <a:off x="6363766" y="2516738"/>
            <a:ext cx="2354349" cy="0"/>
          </a:xfrm>
          <a:prstGeom prst="straightConnector1">
            <a:avLst/>
          </a:prstGeom>
          <a:noFill/>
          <a:ln w="9525" cap="flat" cmpd="sng">
            <a:solidFill>
              <a:srgbClr val="009FE2"/>
            </a:solidFill>
            <a:prstDash val="solid"/>
            <a:round/>
            <a:headEnd type="none" w="sm" len="sm"/>
            <a:tailEnd type="none" w="sm" len="sm"/>
          </a:ln>
        </p:spPr>
      </p:cxnSp>
      <p:cxnSp>
        <p:nvCxnSpPr>
          <p:cNvPr id="608" name="Google Shape;608;p18">
            <a:extLst>
              <a:ext uri="{FF2B5EF4-FFF2-40B4-BE49-F238E27FC236}">
                <a16:creationId xmlns:a16="http://schemas.microsoft.com/office/drawing/2014/main" id="{8E89C3C9-A97F-D6D8-C6B1-0D9E22038006}"/>
              </a:ext>
            </a:extLst>
          </p:cNvPr>
          <p:cNvCxnSpPr/>
          <p:nvPr/>
        </p:nvCxnSpPr>
        <p:spPr>
          <a:xfrm>
            <a:off x="790484" y="2516738"/>
            <a:ext cx="2190711" cy="0"/>
          </a:xfrm>
          <a:prstGeom prst="straightConnector1">
            <a:avLst/>
          </a:prstGeom>
          <a:noFill/>
          <a:ln w="9525" cap="flat" cmpd="sng">
            <a:solidFill>
              <a:srgbClr val="D8117D"/>
            </a:solidFill>
            <a:prstDash val="solid"/>
            <a:round/>
            <a:headEnd type="none" w="sm" len="sm"/>
            <a:tailEnd type="none" w="sm" len="sm"/>
          </a:ln>
        </p:spPr>
      </p:cxnSp>
      <p:sp>
        <p:nvSpPr>
          <p:cNvPr id="2" name="TextBox 1">
            <a:extLst>
              <a:ext uri="{FF2B5EF4-FFF2-40B4-BE49-F238E27FC236}">
                <a16:creationId xmlns:a16="http://schemas.microsoft.com/office/drawing/2014/main" id="{9700B809-633C-DD8D-F8A8-E8E5C155155B}"/>
              </a:ext>
            </a:extLst>
          </p:cNvPr>
          <p:cNvSpPr txBox="1"/>
          <p:nvPr/>
        </p:nvSpPr>
        <p:spPr>
          <a:xfrm>
            <a:off x="399600" y="360000"/>
            <a:ext cx="8048149" cy="923330"/>
          </a:xfrm>
          <a:prstGeom prst="rect">
            <a:avLst/>
          </a:prstGeom>
          <a:noFill/>
        </p:spPr>
        <p:txBody>
          <a:bodyPr wrap="square" rtlCol="0">
            <a:spAutoFit/>
          </a:bodyPr>
          <a:lstStyle/>
          <a:p>
            <a:pPr>
              <a:buClr>
                <a:schemeClr val="lt1"/>
              </a:buClr>
              <a:buSzPts val="3600"/>
            </a:pPr>
            <a:r>
              <a:rPr lang="en-US" sz="5400" dirty="0">
                <a:solidFill>
                  <a:schemeClr val="tx1">
                    <a:lumMod val="65000"/>
                    <a:lumOff val="35000"/>
                  </a:schemeClr>
                </a:solidFill>
                <a:latin typeface="Calibri"/>
                <a:cs typeface="Calibri"/>
              </a:rPr>
              <a:t>FAST AND SLOW THINKING</a:t>
            </a:r>
          </a:p>
        </p:txBody>
      </p:sp>
      <p:pic>
        <p:nvPicPr>
          <p:cNvPr id="3" name="Picture 2" descr="Icon&#10;&#10;Description automatically generated">
            <a:extLst>
              <a:ext uri="{FF2B5EF4-FFF2-40B4-BE49-F238E27FC236}">
                <a16:creationId xmlns:a16="http://schemas.microsoft.com/office/drawing/2014/main" id="{BDCCC678-A44D-C82E-CCD3-3858742842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1040" y="298314"/>
            <a:ext cx="761451" cy="752012"/>
          </a:xfrm>
          <a:prstGeom prst="rect">
            <a:avLst/>
          </a:prstGeom>
        </p:spPr>
      </p:pic>
    </p:spTree>
    <p:extLst>
      <p:ext uri="{BB962C8B-B14F-4D97-AF65-F5344CB8AC3E}">
        <p14:creationId xmlns:p14="http://schemas.microsoft.com/office/powerpoint/2010/main" val="296181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F1FA-51FF-084A-C5B6-DC915962B33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D0E53D-27C8-4027-8072-596E77FCA599}"/>
              </a:ext>
            </a:extLst>
          </p:cNvPr>
          <p:cNvSpPr>
            <a:spLocks noGrp="1"/>
          </p:cNvSpPr>
          <p:nvPr>
            <p:ph type="body" idx="1"/>
          </p:nvPr>
        </p:nvSpPr>
        <p:spPr>
          <a:xfrm>
            <a:off x="0" y="20320"/>
            <a:ext cx="6207760" cy="1362710"/>
          </a:xfrm>
          <a:noFill/>
          <a:ln>
            <a:noFill/>
          </a:ln>
        </p:spPr>
        <p:style>
          <a:lnRef idx="2">
            <a:schemeClr val="dk1"/>
          </a:lnRef>
          <a:fillRef idx="1">
            <a:schemeClr val="lt1"/>
          </a:fillRef>
          <a:effectRef idx="0">
            <a:schemeClr val="dk1"/>
          </a:effectRef>
          <a:fontRef idx="minor">
            <a:schemeClr val="dk1"/>
          </a:fontRef>
        </p:style>
        <p:txBody>
          <a:bodyPr anchor="ctr">
            <a:normAutofit/>
          </a:bodyPr>
          <a:lstStyle/>
          <a:p>
            <a:pPr lvl="1"/>
            <a:r>
              <a:rPr lang="en-US" sz="2400" dirty="0">
                <a:solidFill>
                  <a:schemeClr val="tx1"/>
                </a:solidFill>
              </a:rPr>
              <a:t>HOW WE COMMUNICATE</a:t>
            </a:r>
          </a:p>
        </p:txBody>
      </p:sp>
      <p:cxnSp>
        <p:nvCxnSpPr>
          <p:cNvPr id="24" name="Straight Connector 23">
            <a:extLst>
              <a:ext uri="{FF2B5EF4-FFF2-40B4-BE49-F238E27FC236}">
                <a16:creationId xmlns:a16="http://schemas.microsoft.com/office/drawing/2014/main" id="{EF17AB35-D191-0B08-38AE-5B054C3C2F36}"/>
              </a:ext>
            </a:extLst>
          </p:cNvPr>
          <p:cNvCxnSpPr/>
          <p:nvPr/>
        </p:nvCxnSpPr>
        <p:spPr>
          <a:xfrm flipH="1">
            <a:off x="0" y="1383030"/>
            <a:ext cx="9154160" cy="0"/>
          </a:xfrm>
          <a:prstGeom prst="line">
            <a:avLst/>
          </a:prstGeom>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6DF69052-50B8-F474-EDA6-9FE53D6963E6}"/>
              </a:ext>
            </a:extLst>
          </p:cNvPr>
          <p:cNvSpPr txBox="1"/>
          <p:nvPr/>
        </p:nvSpPr>
        <p:spPr>
          <a:xfrm>
            <a:off x="10342880" y="2257306"/>
            <a:ext cx="184666"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4DFB8E7F-2022-3E1A-F1EB-9EE7D001EE06}"/>
              </a:ext>
            </a:extLst>
          </p:cNvPr>
          <p:cNvSpPr txBox="1"/>
          <p:nvPr/>
        </p:nvSpPr>
        <p:spPr>
          <a:xfrm>
            <a:off x="246062" y="733812"/>
            <a:ext cx="8599488" cy="3785652"/>
          </a:xfrm>
          <a:prstGeom prst="rect">
            <a:avLst/>
          </a:prstGeom>
          <a:noFill/>
        </p:spPr>
        <p:txBody>
          <a:bodyPr wrap="square" rtlCol="0">
            <a:spAutoFit/>
          </a:bodyPr>
          <a:lstStyle/>
          <a:p>
            <a:r>
              <a:rPr lang="en-US" sz="24000" spc="-1000" dirty="0">
                <a:solidFill>
                  <a:srgbClr val="FF6600"/>
                </a:solidFill>
              </a:rPr>
              <a:t>2%</a:t>
            </a:r>
          </a:p>
        </p:txBody>
      </p:sp>
      <p:sp>
        <p:nvSpPr>
          <p:cNvPr id="19" name="TextBox 18">
            <a:extLst>
              <a:ext uri="{FF2B5EF4-FFF2-40B4-BE49-F238E27FC236}">
                <a16:creationId xmlns:a16="http://schemas.microsoft.com/office/drawing/2014/main" id="{57E2F779-0F7D-84EF-3526-15CBA7285499}"/>
              </a:ext>
            </a:extLst>
          </p:cNvPr>
          <p:cNvSpPr txBox="1"/>
          <p:nvPr/>
        </p:nvSpPr>
        <p:spPr>
          <a:xfrm>
            <a:off x="277812" y="3901440"/>
            <a:ext cx="8535988" cy="3123932"/>
          </a:xfrm>
          <a:prstGeom prst="rect">
            <a:avLst/>
          </a:prstGeom>
          <a:noFill/>
        </p:spPr>
        <p:txBody>
          <a:bodyPr wrap="square" numCol="1" rtlCol="0">
            <a:spAutoFit/>
          </a:bodyPr>
          <a:lstStyle/>
          <a:p>
            <a:r>
              <a:rPr lang="en-GB" sz="2900" dirty="0">
                <a:solidFill>
                  <a:srgbClr val="4F5D6F"/>
                </a:solidFill>
                <a:latin typeface="Arial" charset="0"/>
                <a:cs typeface="Arial" charset="0"/>
              </a:rPr>
              <a:t>Less than 2% of people have had any formal education on how to listen</a:t>
            </a:r>
          </a:p>
          <a:p>
            <a:endParaRPr lang="en-GB" sz="2000" dirty="0">
              <a:solidFill>
                <a:srgbClr val="4F5D6F"/>
              </a:solidFill>
              <a:latin typeface="Arial" charset="0"/>
              <a:cs typeface="Arial" charset="0"/>
            </a:endParaRPr>
          </a:p>
          <a:p>
            <a:r>
              <a:rPr lang="en-GB" sz="2900" dirty="0">
                <a:solidFill>
                  <a:srgbClr val="4F5D6F"/>
                </a:solidFill>
                <a:latin typeface="Arial" charset="0"/>
                <a:cs typeface="Arial" charset="0"/>
              </a:rPr>
              <a:t>We listen to people at a rate of 125 – 250 words per minute but think at 1000 – 3000 words per minute</a:t>
            </a:r>
          </a:p>
          <a:p>
            <a:endParaRPr lang="en-GB" sz="3200" dirty="0">
              <a:solidFill>
                <a:srgbClr val="4F5D6F"/>
              </a:solidFill>
              <a:latin typeface="Arial" charset="0"/>
              <a:cs typeface="Arial" charset="0"/>
            </a:endParaRPr>
          </a:p>
        </p:txBody>
      </p:sp>
      <p:pic>
        <p:nvPicPr>
          <p:cNvPr id="2" name="Google Shape;258;p73" descr="Icon&#10;&#10;Description automatically generated">
            <a:extLst>
              <a:ext uri="{FF2B5EF4-FFF2-40B4-BE49-F238E27FC236}">
                <a16:creationId xmlns:a16="http://schemas.microsoft.com/office/drawing/2014/main" id="{AE658BC3-50D0-0C2C-2448-62CAD0FF79C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4" y="298321"/>
            <a:ext cx="761451" cy="752012"/>
          </a:xfrm>
          <a:prstGeom prst="rect">
            <a:avLst/>
          </a:prstGeom>
          <a:noFill/>
          <a:ln>
            <a:noFill/>
          </a:ln>
        </p:spPr>
      </p:pic>
    </p:spTree>
    <p:extLst>
      <p:ext uri="{BB962C8B-B14F-4D97-AF65-F5344CB8AC3E}">
        <p14:creationId xmlns:p14="http://schemas.microsoft.com/office/powerpoint/2010/main" val="129193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1129"/>
        <p:cNvGrpSpPr/>
        <p:nvPr/>
      </p:nvGrpSpPr>
      <p:grpSpPr>
        <a:xfrm>
          <a:off x="0" y="0"/>
          <a:ext cx="0" cy="0"/>
          <a:chOff x="0" y="0"/>
          <a:chExt cx="0" cy="0"/>
        </a:xfrm>
      </p:grpSpPr>
      <p:pic>
        <p:nvPicPr>
          <p:cNvPr id="1131" name="Google Shape;1131;p92" descr="Icon&#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
        <p:nvSpPr>
          <p:cNvPr id="5" name="TextBox 4">
            <a:extLst>
              <a:ext uri="{FF2B5EF4-FFF2-40B4-BE49-F238E27FC236}">
                <a16:creationId xmlns:a16="http://schemas.microsoft.com/office/drawing/2014/main" id="{BDBA617A-D6D9-274F-A6F3-1DB2ADB08B7C}"/>
              </a:ext>
            </a:extLst>
          </p:cNvPr>
          <p:cNvSpPr txBox="1"/>
          <p:nvPr/>
        </p:nvSpPr>
        <p:spPr>
          <a:xfrm>
            <a:off x="771524" y="1486811"/>
            <a:ext cx="7172325" cy="2585323"/>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4800"/>
              <a:buFont typeface="Calibri"/>
              <a:buNone/>
            </a:pPr>
            <a:r>
              <a:rPr lang="en-GB" sz="5400" b="0" i="0" u="none" strike="noStrike" cap="none" dirty="0">
                <a:solidFill>
                  <a:schemeClr val="tx1">
                    <a:lumMod val="65000"/>
                    <a:lumOff val="35000"/>
                  </a:schemeClr>
                </a:solidFill>
                <a:latin typeface="Calibri" panose="020F0502020204030204" pitchFamily="34" charset="0"/>
                <a:ea typeface="Calibri"/>
                <a:cs typeface="Calibri" panose="020F0502020204030204" pitchFamily="34" charset="0"/>
                <a:sym typeface="Calibri"/>
              </a:rPr>
              <a:t>WHAT IS </a:t>
            </a:r>
            <a:r>
              <a:rPr lang="en-GB" sz="5400" b="0" i="0" u="none" strike="noStrike" cap="none" dirty="0">
                <a:solidFill>
                  <a:schemeClr val="bg1"/>
                </a:solidFill>
                <a:latin typeface="Calibri" panose="020F0502020204030204" pitchFamily="34" charset="0"/>
                <a:ea typeface="Calibri"/>
                <a:cs typeface="Calibri" panose="020F0502020204030204" pitchFamily="34" charset="0"/>
                <a:sym typeface="Calibri"/>
              </a:rPr>
              <a:t>LAUGHTER?</a:t>
            </a:r>
            <a:endParaRPr lang="en-GB" sz="5400" b="0" i="0" u="none" strike="noStrike" cap="none" dirty="0">
              <a:solidFill>
                <a:schemeClr val="bg1"/>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chemeClr val="lt1"/>
              </a:buClr>
              <a:buSzPts val="5400"/>
              <a:buFont typeface="Calibri"/>
              <a:buNone/>
            </a:pPr>
            <a:endParaRPr lang="en-GB" sz="5400" b="0" i="0" u="none" strike="noStrike" cap="none" dirty="0">
              <a:solidFill>
                <a:schemeClr val="bg1"/>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5400"/>
              <a:buFont typeface="Calibri"/>
              <a:buNone/>
            </a:pPr>
            <a:r>
              <a:rPr lang="en-GB" sz="5400" b="0" i="0" u="none" strike="noStrike" cap="none" dirty="0">
                <a:solidFill>
                  <a:schemeClr val="tx1">
                    <a:lumMod val="65000"/>
                    <a:lumOff val="35000"/>
                  </a:schemeClr>
                </a:solidFill>
                <a:latin typeface="Calibri" panose="020F0502020204030204" pitchFamily="34" charset="0"/>
                <a:ea typeface="Calibri"/>
                <a:cs typeface="Calibri" panose="020F0502020204030204" pitchFamily="34" charset="0"/>
                <a:sym typeface="Calibri"/>
              </a:rPr>
              <a:t>WHAT IS </a:t>
            </a:r>
            <a:r>
              <a:rPr lang="en-GB" sz="5400" b="0" i="0" u="none" strike="noStrike" cap="none" dirty="0">
                <a:solidFill>
                  <a:schemeClr val="bg1"/>
                </a:solidFill>
                <a:latin typeface="Calibri" panose="020F0502020204030204" pitchFamily="34" charset="0"/>
                <a:ea typeface="Calibri"/>
                <a:cs typeface="Calibri" panose="020F0502020204030204" pitchFamily="34" charset="0"/>
                <a:sym typeface="Calibri"/>
              </a:rPr>
              <a:t>HUMOUR?</a:t>
            </a:r>
          </a:p>
        </p:txBody>
      </p:sp>
      <p:pic>
        <p:nvPicPr>
          <p:cNvPr id="6" name="Google Shape;636;p20">
            <a:extLst>
              <a:ext uri="{FF2B5EF4-FFF2-40B4-BE49-F238E27FC236}">
                <a16:creationId xmlns:a16="http://schemas.microsoft.com/office/drawing/2014/main" id="{2BF1B60B-5E39-8848-8EEB-5FC0756D6DD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89468" y="3941862"/>
            <a:ext cx="2043113" cy="2617824"/>
          </a:xfrm>
          <a:prstGeom prst="rect">
            <a:avLst/>
          </a:prstGeom>
          <a:noFill/>
          <a:ln>
            <a:noFill/>
          </a:ln>
        </p:spPr>
      </p:pic>
    </p:spTree>
    <p:extLst>
      <p:ext uri="{BB962C8B-B14F-4D97-AF65-F5344CB8AC3E}">
        <p14:creationId xmlns:p14="http://schemas.microsoft.com/office/powerpoint/2010/main" val="17274368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86C7E493912439F4E10E053C5DCBA" ma:contentTypeVersion="18" ma:contentTypeDescription="Create a new document." ma:contentTypeScope="" ma:versionID="fb5e13749978c39bdfa65ba71dafb1b8">
  <xsd:schema xmlns:xsd="http://www.w3.org/2001/XMLSchema" xmlns:xs="http://www.w3.org/2001/XMLSchema" xmlns:p="http://schemas.microsoft.com/office/2006/metadata/properties" xmlns:ns2="4fbd2a41-4bde-482e-9ab9-7edea6d2ebe6" xmlns:ns3="f0602087-12d3-4876-8be0-7af9afdcc8e3" targetNamespace="http://schemas.microsoft.com/office/2006/metadata/properties" ma:root="true" ma:fieldsID="4a853a4da6115094c1f35fe4958d8e32" ns2:_="" ns3:_="">
    <xsd:import namespace="4fbd2a41-4bde-482e-9ab9-7edea6d2ebe6"/>
    <xsd:import namespace="f0602087-12d3-4876-8be0-7af9afdcc8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d2a41-4bde-482e-9ab9-7edea6d2e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d49725-1e10-42c2-9fcb-69b21a91e8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602087-12d3-4876-8be0-7af9afdcc8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4a6ab7-8bb5-4484-80a3-c0561d2e8bed}" ma:internalName="TaxCatchAll" ma:showField="CatchAllData" ma:web="f0602087-12d3-4876-8be0-7af9afdcc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602087-12d3-4876-8be0-7af9afdcc8e3" xsi:nil="true"/>
    <lcf76f155ced4ddcb4097134ff3c332f xmlns="4fbd2a41-4bde-482e-9ab9-7edea6d2eb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F06D89-5BAA-4FCF-AFDB-A8AC58E3B473}"/>
</file>

<file path=customXml/itemProps2.xml><?xml version="1.0" encoding="utf-8"?>
<ds:datastoreItem xmlns:ds="http://schemas.openxmlformats.org/officeDocument/2006/customXml" ds:itemID="{B9BD5D7F-E464-4FB4-B7F1-8CD9AA74C519}"/>
</file>

<file path=customXml/itemProps3.xml><?xml version="1.0" encoding="utf-8"?>
<ds:datastoreItem xmlns:ds="http://schemas.openxmlformats.org/officeDocument/2006/customXml" ds:itemID="{9FB72610-954A-49AC-8D1C-B26C6EE656E6}"/>
</file>

<file path=docProps/app.xml><?xml version="1.0" encoding="utf-8"?>
<Properties xmlns="http://schemas.openxmlformats.org/officeDocument/2006/extended-properties" xmlns:vt="http://schemas.openxmlformats.org/officeDocument/2006/docPropsVTypes">
  <TotalTime>8747</TotalTime>
  <Words>1010</Words>
  <Application>Microsoft Macintosh PowerPoint</Application>
  <PresentationFormat>On-screen Show (4:3)</PresentationFormat>
  <Paragraphs>233</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Frutiger LT Pro 45 Light</vt:lpstr>
      <vt:lpstr>Frutiger LT Pro 55 Roman</vt:lpstr>
      <vt:lpstr>Chalkduster</vt:lpstr>
      <vt:lpstr>Times New Roman</vt:lpstr>
      <vt:lpstr>MS PGothic</vt:lpstr>
      <vt:lpstr>Calibri</vt:lpstr>
      <vt:lpstr>Lucida Grande</vt:lpstr>
      <vt:lpstr>Candara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EGO STATES </vt:lpstr>
      <vt:lpstr>EGO STATES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iam molyneux</dc:creator>
  <cp:lastModifiedBy>Vicky Maitland</cp:lastModifiedBy>
  <cp:revision>111</cp:revision>
  <dcterms:created xsi:type="dcterms:W3CDTF">2015-06-19T08:04:07Z</dcterms:created>
  <dcterms:modified xsi:type="dcterms:W3CDTF">2025-06-18T13:50:48Z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0x010100F6686C7E493912439F4E10E053C5DCBA</vt:lpwstr>
  </property>
</Properties>
</file>