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48" r:id="rId2"/>
    <p:sldId id="417" r:id="rId3"/>
    <p:sldId id="595" r:id="rId4"/>
    <p:sldId id="580" r:id="rId5"/>
    <p:sldId id="579" r:id="rId6"/>
    <p:sldId id="581" r:id="rId7"/>
    <p:sldId id="582" r:id="rId8"/>
    <p:sldId id="583" r:id="rId9"/>
    <p:sldId id="584" r:id="rId10"/>
    <p:sldId id="587" r:id="rId11"/>
    <p:sldId id="586" r:id="rId12"/>
    <p:sldId id="588" r:id="rId13"/>
    <p:sldId id="570" r:id="rId14"/>
    <p:sldId id="589" r:id="rId15"/>
    <p:sldId id="593" r:id="rId16"/>
    <p:sldId id="558" r:id="rId17"/>
    <p:sldId id="532" r:id="rId18"/>
    <p:sldId id="590" r:id="rId19"/>
    <p:sldId id="591" r:id="rId20"/>
    <p:sldId id="594" r:id="rId21"/>
    <p:sldId id="592" r:id="rId22"/>
    <p:sldId id="565" r:id="rId23"/>
    <p:sldId id="445" r:id="rId24"/>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F4E157-5601-42E6-B31E-B5C44FCE1A55}" v="6" dt="2025-02-26T12:26:52.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Mellor" userId="d7834881-9d4c-4e38-ae60-2b52c213d692" providerId="ADAL" clId="{CDF4E157-5601-42E6-B31E-B5C44FCE1A55}"/>
    <pc:docChg chg="undo custSel modSld">
      <pc:chgData name="Andy Mellor" userId="d7834881-9d4c-4e38-ae60-2b52c213d692" providerId="ADAL" clId="{CDF4E157-5601-42E6-B31E-B5C44FCE1A55}" dt="2025-02-26T12:59:59.683" v="283" actId="255"/>
      <pc:docMkLst>
        <pc:docMk/>
      </pc:docMkLst>
      <pc:sldChg chg="modSp mod">
        <pc:chgData name="Andy Mellor" userId="d7834881-9d4c-4e38-ae60-2b52c213d692" providerId="ADAL" clId="{CDF4E157-5601-42E6-B31E-B5C44FCE1A55}" dt="2025-02-26T12:19:04.958" v="5" actId="27636"/>
        <pc:sldMkLst>
          <pc:docMk/>
          <pc:sldMk cId="1207166791" sldId="417"/>
        </pc:sldMkLst>
        <pc:spChg chg="mod">
          <ac:chgData name="Andy Mellor" userId="d7834881-9d4c-4e38-ae60-2b52c213d692" providerId="ADAL" clId="{CDF4E157-5601-42E6-B31E-B5C44FCE1A55}" dt="2025-02-26T12:19:04.958" v="5" actId="27636"/>
          <ac:spMkLst>
            <pc:docMk/>
            <pc:sldMk cId="1207166791" sldId="417"/>
            <ac:spMk id="2" creationId="{58EA1D1B-BD30-46C0-A055-11B9F593091B}"/>
          </ac:spMkLst>
        </pc:spChg>
      </pc:sldChg>
      <pc:sldChg chg="addSp delSp modSp mod">
        <pc:chgData name="Andy Mellor" userId="d7834881-9d4c-4e38-ae60-2b52c213d692" providerId="ADAL" clId="{CDF4E157-5601-42E6-B31E-B5C44FCE1A55}" dt="2025-02-26T12:59:59.683" v="283" actId="255"/>
        <pc:sldMkLst>
          <pc:docMk/>
          <pc:sldMk cId="1385706633" sldId="445"/>
        </pc:sldMkLst>
        <pc:spChg chg="add mod">
          <ac:chgData name="Andy Mellor" userId="d7834881-9d4c-4e38-ae60-2b52c213d692" providerId="ADAL" clId="{CDF4E157-5601-42E6-B31E-B5C44FCE1A55}" dt="2025-02-26T12:59:59.683" v="283" actId="255"/>
          <ac:spMkLst>
            <pc:docMk/>
            <pc:sldMk cId="1385706633" sldId="445"/>
            <ac:spMk id="2" creationId="{25AA3551-EB36-CB36-46E1-BB5013F70598}"/>
          </ac:spMkLst>
        </pc:spChg>
        <pc:picChg chg="add del">
          <ac:chgData name="Andy Mellor" userId="d7834881-9d4c-4e38-ae60-2b52c213d692" providerId="ADAL" clId="{CDF4E157-5601-42E6-B31E-B5C44FCE1A55}" dt="2025-02-26T12:26:39.354" v="165" actId="478"/>
          <ac:picMkLst>
            <pc:docMk/>
            <pc:sldMk cId="1385706633" sldId="445"/>
            <ac:picMk id="5122" creationId="{16A5FE48-35A9-8A45-07C2-FB8998BB3730}"/>
          </ac:picMkLst>
        </pc:picChg>
      </pc:sldChg>
      <pc:sldChg chg="modSp mod">
        <pc:chgData name="Andy Mellor" userId="d7834881-9d4c-4e38-ae60-2b52c213d692" providerId="ADAL" clId="{CDF4E157-5601-42E6-B31E-B5C44FCE1A55}" dt="2025-02-26T12:26:32.934" v="164" actId="20577"/>
        <pc:sldMkLst>
          <pc:docMk/>
          <pc:sldMk cId="3078884303" sldId="565"/>
        </pc:sldMkLst>
        <pc:spChg chg="mod">
          <ac:chgData name="Andy Mellor" userId="d7834881-9d4c-4e38-ae60-2b52c213d692" providerId="ADAL" clId="{CDF4E157-5601-42E6-B31E-B5C44FCE1A55}" dt="2025-02-26T12:26:32.934" v="164" actId="20577"/>
          <ac:spMkLst>
            <pc:docMk/>
            <pc:sldMk cId="3078884303" sldId="565"/>
            <ac:spMk id="4" creationId="{1822F8B2-9B27-6FAC-9DA7-76D43261F7D8}"/>
          </ac:spMkLst>
        </pc:spChg>
      </pc:sldChg>
      <pc:sldChg chg="modSp mod">
        <pc:chgData name="Andy Mellor" userId="d7834881-9d4c-4e38-ae60-2b52c213d692" providerId="ADAL" clId="{CDF4E157-5601-42E6-B31E-B5C44FCE1A55}" dt="2025-02-26T12:21:36.414" v="6" actId="1036"/>
        <pc:sldMkLst>
          <pc:docMk/>
          <pc:sldMk cId="1255523671" sldId="570"/>
        </pc:sldMkLst>
        <pc:picChg chg="mod">
          <ac:chgData name="Andy Mellor" userId="d7834881-9d4c-4e38-ae60-2b52c213d692" providerId="ADAL" clId="{CDF4E157-5601-42E6-B31E-B5C44FCE1A55}" dt="2025-02-26T12:21:36.414" v="6" actId="1036"/>
          <ac:picMkLst>
            <pc:docMk/>
            <pc:sldMk cId="1255523671" sldId="570"/>
            <ac:picMk id="5" creationId="{F3F7677C-13E1-E420-9121-7CBB32B706A8}"/>
          </ac:picMkLst>
        </pc:picChg>
      </pc:sldChg>
      <pc:sldChg chg="modSp mod">
        <pc:chgData name="Andy Mellor" userId="d7834881-9d4c-4e38-ae60-2b52c213d692" providerId="ADAL" clId="{CDF4E157-5601-42E6-B31E-B5C44FCE1A55}" dt="2025-02-26T12:25:34.142" v="102" actId="1076"/>
        <pc:sldMkLst>
          <pc:docMk/>
          <pc:sldMk cId="4130296083" sldId="592"/>
        </pc:sldMkLst>
        <pc:spChg chg="mod">
          <ac:chgData name="Andy Mellor" userId="d7834881-9d4c-4e38-ae60-2b52c213d692" providerId="ADAL" clId="{CDF4E157-5601-42E6-B31E-B5C44FCE1A55}" dt="2025-02-26T12:25:34.142" v="102" actId="1076"/>
          <ac:spMkLst>
            <pc:docMk/>
            <pc:sldMk cId="4130296083" sldId="592"/>
            <ac:spMk id="2" creationId="{AAE672DA-AE27-E64F-C24B-BEE7C55E5721}"/>
          </ac:spMkLst>
        </pc:spChg>
        <pc:spChg chg="mod">
          <ac:chgData name="Andy Mellor" userId="d7834881-9d4c-4e38-ae60-2b52c213d692" providerId="ADAL" clId="{CDF4E157-5601-42E6-B31E-B5C44FCE1A55}" dt="2025-02-26T12:25:30.395" v="101" actId="14100"/>
          <ac:spMkLst>
            <pc:docMk/>
            <pc:sldMk cId="4130296083" sldId="592"/>
            <ac:spMk id="4" creationId="{11EB5A55-BE36-8F98-5244-A934AC5CBF28}"/>
          </ac:spMkLst>
        </pc:spChg>
      </pc:sldChg>
      <pc:sldChg chg="addSp delSp modSp mod">
        <pc:chgData name="Andy Mellor" userId="d7834881-9d4c-4e38-ae60-2b52c213d692" providerId="ADAL" clId="{CDF4E157-5601-42E6-B31E-B5C44FCE1A55}" dt="2025-02-26T12:24:57.319" v="79"/>
        <pc:sldMkLst>
          <pc:docMk/>
          <pc:sldMk cId="4148001920" sldId="594"/>
        </pc:sldMkLst>
        <pc:spChg chg="mod">
          <ac:chgData name="Andy Mellor" userId="d7834881-9d4c-4e38-ae60-2b52c213d692" providerId="ADAL" clId="{CDF4E157-5601-42E6-B31E-B5C44FCE1A55}" dt="2025-02-26T12:24:41.168" v="76" actId="1076"/>
          <ac:spMkLst>
            <pc:docMk/>
            <pc:sldMk cId="4148001920" sldId="594"/>
            <ac:spMk id="2" creationId="{B7523147-AC0B-EBBC-070D-460AA980733D}"/>
          </ac:spMkLst>
        </pc:spChg>
        <pc:spChg chg="add del mod">
          <ac:chgData name="Andy Mellor" userId="d7834881-9d4c-4e38-ae60-2b52c213d692" providerId="ADAL" clId="{CDF4E157-5601-42E6-B31E-B5C44FCE1A55}" dt="2025-02-26T12:22:53.576" v="9" actId="21"/>
          <ac:spMkLst>
            <pc:docMk/>
            <pc:sldMk cId="4148001920" sldId="594"/>
            <ac:spMk id="3" creationId="{F61164FD-464D-9D8E-3D65-4A0FB08C08B2}"/>
          </ac:spMkLst>
        </pc:spChg>
        <pc:picChg chg="add mod">
          <ac:chgData name="Andy Mellor" userId="d7834881-9d4c-4e38-ae60-2b52c213d692" providerId="ADAL" clId="{CDF4E157-5601-42E6-B31E-B5C44FCE1A55}" dt="2025-02-26T12:24:57.319" v="79"/>
          <ac:picMkLst>
            <pc:docMk/>
            <pc:sldMk cId="4148001920" sldId="594"/>
            <ac:picMk id="4" creationId="{4900A6F5-68F2-802D-2EBE-EDABD8A29107}"/>
          </ac:picMkLst>
        </pc:picChg>
        <pc:picChg chg="del">
          <ac:chgData name="Andy Mellor" userId="d7834881-9d4c-4e38-ae60-2b52c213d692" providerId="ADAL" clId="{CDF4E157-5601-42E6-B31E-B5C44FCE1A55}" dt="2025-02-26T12:22:50.072" v="8" actId="478"/>
          <ac:picMkLst>
            <pc:docMk/>
            <pc:sldMk cId="4148001920" sldId="594"/>
            <ac:picMk id="5" creationId="{6F25A726-670A-99F6-46EA-96E9F2DADBEF}"/>
          </ac:picMkLst>
        </pc:picChg>
        <pc:picChg chg="mod">
          <ac:chgData name="Andy Mellor" userId="d7834881-9d4c-4e38-ae60-2b52c213d692" providerId="ADAL" clId="{CDF4E157-5601-42E6-B31E-B5C44FCE1A55}" dt="2025-02-26T12:24:49.223" v="78" actId="1076"/>
          <ac:picMkLst>
            <pc:docMk/>
            <pc:sldMk cId="4148001920" sldId="594"/>
            <ac:picMk id="12" creationId="{C509D335-0B07-8281-4E43-C81CC25AD6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B01CA66A-8CDA-4C04-91E8-EA270E20510F}" type="datetimeFigureOut">
              <a:rPr lang="en-GB" smtClean="0"/>
              <a:t>26/02/2025</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F32D1B8-076E-4BEC-B5E3-19768B3E6311}" type="slidenum">
              <a:rPr lang="en-GB" smtClean="0"/>
              <a:t>‹#›</a:t>
            </a:fld>
            <a:endParaRPr lang="en-GB"/>
          </a:p>
        </p:txBody>
      </p:sp>
    </p:spTree>
    <p:extLst>
      <p:ext uri="{BB962C8B-B14F-4D97-AF65-F5344CB8AC3E}">
        <p14:creationId xmlns:p14="http://schemas.microsoft.com/office/powerpoint/2010/main" val="272789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pPr defTabSz="966064">
              <a:defRPr/>
            </a:pPr>
            <a:r>
              <a:rPr lang="en-GB" dirty="0"/>
              <a:t>Going to leave a copy of this presentation as a scaffold for further discussion and to aid next steps.</a:t>
            </a:r>
          </a:p>
          <a:p>
            <a:pPr defTabSz="966064">
              <a:defRPr/>
            </a:pPr>
            <a:endParaRPr lang="en-GB" dirty="0"/>
          </a:p>
          <a:p>
            <a:pPr defTabSz="966064">
              <a:defRPr/>
            </a:pPr>
            <a:r>
              <a:rPr lang="en-GB" dirty="0"/>
              <a:t>At the end of the presentation there are further slides that I’m not going to cover today but demonstrate the range of support available to staff and pupils with SAS.</a:t>
            </a:r>
          </a:p>
          <a:p>
            <a:endParaRPr lang="en-GB" dirty="0"/>
          </a:p>
        </p:txBody>
      </p:sp>
      <p:sp>
        <p:nvSpPr>
          <p:cNvPr id="4" name="Slide Number Placeholder 3"/>
          <p:cNvSpPr>
            <a:spLocks noGrp="1"/>
          </p:cNvSpPr>
          <p:nvPr>
            <p:ph type="sldNum" sz="quarter" idx="5"/>
          </p:nvPr>
        </p:nvSpPr>
        <p:spPr/>
        <p:txBody>
          <a:bodyPr/>
          <a:lstStyle/>
          <a:p>
            <a:fld id="{ADE7A768-8FAA-40E0-81C9-B1958BDAAE5A}" type="slidenum">
              <a:rPr lang="en-GB" smtClean="0"/>
              <a:t>2</a:t>
            </a:fld>
            <a:endParaRPr lang="en-GB"/>
          </a:p>
        </p:txBody>
      </p:sp>
    </p:spTree>
    <p:extLst>
      <p:ext uri="{BB962C8B-B14F-4D97-AF65-F5344CB8AC3E}">
        <p14:creationId xmlns:p14="http://schemas.microsoft.com/office/powerpoint/2010/main" val="287611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41E73E-EED6-46B6-879B-53B27874788F}" type="slidenum">
              <a:rPr lang="en-GB" smtClean="0"/>
              <a:t>5</a:t>
            </a:fld>
            <a:endParaRPr lang="en-GB"/>
          </a:p>
        </p:txBody>
      </p:sp>
    </p:spTree>
    <p:extLst>
      <p:ext uri="{BB962C8B-B14F-4D97-AF65-F5344CB8AC3E}">
        <p14:creationId xmlns:p14="http://schemas.microsoft.com/office/powerpoint/2010/main" val="65351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41E73E-EED6-46B6-879B-53B27874788F}" type="slidenum">
              <a:rPr lang="en-GB" smtClean="0"/>
              <a:t>17</a:t>
            </a:fld>
            <a:endParaRPr lang="en-GB"/>
          </a:p>
        </p:txBody>
      </p:sp>
    </p:spTree>
    <p:extLst>
      <p:ext uri="{BB962C8B-B14F-4D97-AF65-F5344CB8AC3E}">
        <p14:creationId xmlns:p14="http://schemas.microsoft.com/office/powerpoint/2010/main" val="30641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7A768-8FAA-40E0-81C9-B1958BDAAE5A}" type="slidenum">
              <a:rPr lang="en-GB" smtClean="0"/>
              <a:t>23</a:t>
            </a:fld>
            <a:endParaRPr lang="en-GB"/>
          </a:p>
        </p:txBody>
      </p:sp>
    </p:spTree>
    <p:extLst>
      <p:ext uri="{BB962C8B-B14F-4D97-AF65-F5344CB8AC3E}">
        <p14:creationId xmlns:p14="http://schemas.microsoft.com/office/powerpoint/2010/main" val="293595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78E8-7E79-1FA1-5723-847318913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A0B064-0DB3-92D1-C6C0-E301202BEC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E2C8C4-3F78-3DB3-BDAD-512172A1A125}"/>
              </a:ext>
            </a:extLst>
          </p:cNvPr>
          <p:cNvSpPr>
            <a:spLocks noGrp="1"/>
          </p:cNvSpPr>
          <p:nvPr>
            <p:ph type="dt" sz="half" idx="10"/>
          </p:nvPr>
        </p:nvSpPr>
        <p:spPr/>
        <p:txBody>
          <a:bodyPr/>
          <a:lstStyle/>
          <a:p>
            <a:fld id="{030C46D4-CE5F-46FF-BAB8-CAB228B6257A}" type="datetimeFigureOut">
              <a:rPr lang="en-GB" smtClean="0"/>
              <a:t>26/02/2025</a:t>
            </a:fld>
            <a:endParaRPr lang="en-GB"/>
          </a:p>
        </p:txBody>
      </p:sp>
      <p:sp>
        <p:nvSpPr>
          <p:cNvPr id="5" name="Footer Placeholder 4">
            <a:extLst>
              <a:ext uri="{FF2B5EF4-FFF2-40B4-BE49-F238E27FC236}">
                <a16:creationId xmlns:a16="http://schemas.microsoft.com/office/drawing/2014/main" id="{6356C738-3223-B11D-0ACA-FA89B3E206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E32CC9-B5C8-75E9-5490-6AE559F5910D}"/>
              </a:ext>
            </a:extLst>
          </p:cNvPr>
          <p:cNvSpPr>
            <a:spLocks noGrp="1"/>
          </p:cNvSpPr>
          <p:nvPr>
            <p:ph type="sldNum" sz="quarter" idx="12"/>
          </p:nvPr>
        </p:nvSpPr>
        <p:spPr/>
        <p:txBody>
          <a:bodyPr/>
          <a:lstStyle/>
          <a:p>
            <a:fld id="{59036AB3-EE2F-4518-A5F8-496E17B449FA}" type="slidenum">
              <a:rPr lang="en-GB" smtClean="0"/>
              <a:t>‹#›</a:t>
            </a:fld>
            <a:endParaRPr lang="en-GB"/>
          </a:p>
        </p:txBody>
      </p:sp>
    </p:spTree>
    <p:extLst>
      <p:ext uri="{BB962C8B-B14F-4D97-AF65-F5344CB8AC3E}">
        <p14:creationId xmlns:p14="http://schemas.microsoft.com/office/powerpoint/2010/main" val="169088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37097-C672-31EC-9EA4-FD336E726E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7044C1-1EEE-3DEE-9C6C-6F88AD6F4B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D4920E-AD56-3B3F-F9C7-4E81787FD171}"/>
              </a:ext>
            </a:extLst>
          </p:cNvPr>
          <p:cNvSpPr>
            <a:spLocks noGrp="1"/>
          </p:cNvSpPr>
          <p:nvPr>
            <p:ph type="dt" sz="half" idx="10"/>
          </p:nvPr>
        </p:nvSpPr>
        <p:spPr/>
        <p:txBody>
          <a:bodyPr/>
          <a:lstStyle/>
          <a:p>
            <a:fld id="{030C46D4-CE5F-46FF-BAB8-CAB228B6257A}" type="datetimeFigureOut">
              <a:rPr lang="en-GB" smtClean="0"/>
              <a:t>26/02/2025</a:t>
            </a:fld>
            <a:endParaRPr lang="en-GB"/>
          </a:p>
        </p:txBody>
      </p:sp>
      <p:sp>
        <p:nvSpPr>
          <p:cNvPr id="5" name="Footer Placeholder 4">
            <a:extLst>
              <a:ext uri="{FF2B5EF4-FFF2-40B4-BE49-F238E27FC236}">
                <a16:creationId xmlns:a16="http://schemas.microsoft.com/office/drawing/2014/main" id="{B5CBE3A7-5B2B-BE44-F2D7-A37B1DB4A1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8FA2BB-4F5E-186B-F056-7CC212B72098}"/>
              </a:ext>
            </a:extLst>
          </p:cNvPr>
          <p:cNvSpPr>
            <a:spLocks noGrp="1"/>
          </p:cNvSpPr>
          <p:nvPr>
            <p:ph type="sldNum" sz="quarter" idx="12"/>
          </p:nvPr>
        </p:nvSpPr>
        <p:spPr/>
        <p:txBody>
          <a:bodyPr/>
          <a:lstStyle/>
          <a:p>
            <a:fld id="{59036AB3-EE2F-4518-A5F8-496E17B449FA}" type="slidenum">
              <a:rPr lang="en-GB" smtClean="0"/>
              <a:t>‹#›</a:t>
            </a:fld>
            <a:endParaRPr lang="en-GB"/>
          </a:p>
        </p:txBody>
      </p:sp>
    </p:spTree>
    <p:extLst>
      <p:ext uri="{BB962C8B-B14F-4D97-AF65-F5344CB8AC3E}">
        <p14:creationId xmlns:p14="http://schemas.microsoft.com/office/powerpoint/2010/main" val="1206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C75C4-3DC4-5629-C143-7004C55419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8EA84E-F2DA-8A09-8CA6-A73217ECD9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57A79-179A-48A0-0FCA-50912D62F950}"/>
              </a:ext>
            </a:extLst>
          </p:cNvPr>
          <p:cNvSpPr>
            <a:spLocks noGrp="1"/>
          </p:cNvSpPr>
          <p:nvPr>
            <p:ph type="dt" sz="half" idx="10"/>
          </p:nvPr>
        </p:nvSpPr>
        <p:spPr/>
        <p:txBody>
          <a:bodyPr/>
          <a:lstStyle/>
          <a:p>
            <a:fld id="{030C46D4-CE5F-46FF-BAB8-CAB228B6257A}" type="datetimeFigureOut">
              <a:rPr lang="en-GB" smtClean="0"/>
              <a:t>26/02/2025</a:t>
            </a:fld>
            <a:endParaRPr lang="en-GB"/>
          </a:p>
        </p:txBody>
      </p:sp>
      <p:sp>
        <p:nvSpPr>
          <p:cNvPr id="5" name="Footer Placeholder 4">
            <a:extLst>
              <a:ext uri="{FF2B5EF4-FFF2-40B4-BE49-F238E27FC236}">
                <a16:creationId xmlns:a16="http://schemas.microsoft.com/office/drawing/2014/main" id="{220228CA-AA77-AB1D-FD46-8849633B16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712E48-CDF1-AF4C-45EA-17EF89E8E12B}"/>
              </a:ext>
            </a:extLst>
          </p:cNvPr>
          <p:cNvSpPr>
            <a:spLocks noGrp="1"/>
          </p:cNvSpPr>
          <p:nvPr>
            <p:ph type="sldNum" sz="quarter" idx="12"/>
          </p:nvPr>
        </p:nvSpPr>
        <p:spPr/>
        <p:txBody>
          <a:bodyPr/>
          <a:lstStyle/>
          <a:p>
            <a:fld id="{59036AB3-EE2F-4518-A5F8-496E17B449FA}" type="slidenum">
              <a:rPr lang="en-GB" smtClean="0"/>
              <a:t>‹#›</a:t>
            </a:fld>
            <a:endParaRPr lang="en-GB"/>
          </a:p>
        </p:txBody>
      </p:sp>
    </p:spTree>
    <p:extLst>
      <p:ext uri="{BB962C8B-B14F-4D97-AF65-F5344CB8AC3E}">
        <p14:creationId xmlns:p14="http://schemas.microsoft.com/office/powerpoint/2010/main" val="349808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2/26/2025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9" name="Group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Oval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5751389" cy="1369074"/>
          </a:xfrm>
          <a:prstGeom prst="rect">
            <a:avLst/>
          </a:prstGeom>
        </p:spPr>
        <p:txBody>
          <a:bodyPr lIns="0" rIns="0" anchor="ctr">
            <a:normAutofit/>
          </a:bodyPr>
          <a:lstStyle>
            <a:lvl1pPr>
              <a:defRPr sz="4000" cap="all" baseline="0"/>
            </a:lvl1pPr>
          </a:lstStyle>
          <a:p>
            <a:r>
              <a:rPr lang="en-US" dirty="0"/>
              <a:t>Title Goes Here</a:t>
            </a:r>
          </a:p>
        </p:txBody>
      </p:sp>
      <p:sp>
        <p:nvSpPr>
          <p:cNvPr id="21" name="Picture Placeholder 20">
            <a:extLst>
              <a:ext uri="{FF2B5EF4-FFF2-40B4-BE49-F238E27FC236}">
                <a16:creationId xmlns:a16="http://schemas.microsoft.com/office/drawing/2014/main" id="{384D173E-9054-4C40-98EA-A6EAC4D8511B}"/>
              </a:ext>
            </a:extLst>
          </p:cNvPr>
          <p:cNvSpPr>
            <a:spLocks noGrp="1"/>
          </p:cNvSpPr>
          <p:nvPr>
            <p:ph type="pic" sz="quarter" idx="13"/>
          </p:nvPr>
        </p:nvSpPr>
        <p:spPr>
          <a:xfrm>
            <a:off x="7921641" y="0"/>
            <a:ext cx="4270360" cy="6858001"/>
          </a:xfrm>
          <a:custGeom>
            <a:avLst/>
            <a:gdLst>
              <a:gd name="connsiteX0" fmla="*/ 1904091 w 4305219"/>
              <a:gd name="connsiteY0" fmla="*/ 0 h 6913983"/>
              <a:gd name="connsiteX1" fmla="*/ 4305219 w 4305219"/>
              <a:gd name="connsiteY1" fmla="*/ 0 h 6913983"/>
              <a:gd name="connsiteX2" fmla="*/ 4305219 w 4305219"/>
              <a:gd name="connsiteY2" fmla="*/ 6913983 h 6913983"/>
              <a:gd name="connsiteX3" fmla="*/ 1818156 w 4305219"/>
              <a:gd name="connsiteY3" fmla="*/ 6913983 h 6913983"/>
              <a:gd name="connsiteX4" fmla="*/ 1507580 w 4305219"/>
              <a:gd name="connsiteY4" fmla="*/ 6681739 h 6913983"/>
              <a:gd name="connsiteX5" fmla="*/ 0 w 4305219"/>
              <a:gd name="connsiteY5" fmla="*/ 3484983 h 6913983"/>
              <a:gd name="connsiteX6" fmla="*/ 1826504 w 4305219"/>
              <a:gd name="connsiteY6" fmla="*/ 49741 h 69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219" h="6913983">
                <a:moveTo>
                  <a:pt x="1904091" y="0"/>
                </a:moveTo>
                <a:lnTo>
                  <a:pt x="4305219" y="0"/>
                </a:lnTo>
                <a:lnTo>
                  <a:pt x="4305219" y="6913983"/>
                </a:lnTo>
                <a:lnTo>
                  <a:pt x="1818156" y="6913983"/>
                </a:lnTo>
                <a:lnTo>
                  <a:pt x="1507580" y="6681739"/>
                </a:lnTo>
                <a:cubicBezTo>
                  <a:pt x="586863" y="5921896"/>
                  <a:pt x="0" y="4771974"/>
                  <a:pt x="0" y="3484983"/>
                </a:cubicBezTo>
                <a:cubicBezTo>
                  <a:pt x="0" y="2054993"/>
                  <a:pt x="724522" y="794225"/>
                  <a:pt x="1826504" y="49741"/>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a:noAutofit/>
          </a:bodyPr>
          <a:lstStyle/>
          <a:p>
            <a:r>
              <a:rPr lang="en-US" dirty="0"/>
              <a:t>Click icon to add picture</a:t>
            </a:r>
          </a:p>
        </p:txBody>
      </p:sp>
      <p:sp>
        <p:nvSpPr>
          <p:cNvPr id="18" name="Content Placeholder 2">
            <a:extLst>
              <a:ext uri="{FF2B5EF4-FFF2-40B4-BE49-F238E27FC236}">
                <a16:creationId xmlns:a16="http://schemas.microsoft.com/office/drawing/2014/main" id="{881322FE-E286-E344-B332-CF37E6CAD2DC}"/>
              </a:ext>
            </a:extLst>
          </p:cNvPr>
          <p:cNvSpPr>
            <a:spLocks noGrp="1"/>
          </p:cNvSpPr>
          <p:nvPr>
            <p:ph sz="half" idx="1"/>
          </p:nvPr>
        </p:nvSpPr>
        <p:spPr>
          <a:xfrm>
            <a:off x="1097278" y="2322728"/>
            <a:ext cx="5751389" cy="4032225"/>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235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B0D8-1A17-9C1D-A0C1-C72494894D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20BF94-50C0-274D-5284-66B4C501A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584426-A8FD-CCF5-77AF-DA42B7EFC00F}"/>
              </a:ext>
            </a:extLst>
          </p:cNvPr>
          <p:cNvSpPr>
            <a:spLocks noGrp="1"/>
          </p:cNvSpPr>
          <p:nvPr>
            <p:ph type="dt" sz="half" idx="10"/>
          </p:nvPr>
        </p:nvSpPr>
        <p:spPr/>
        <p:txBody>
          <a:bodyPr/>
          <a:lstStyle/>
          <a:p>
            <a:fld id="{030C46D4-CE5F-46FF-BAB8-CAB228B6257A}" type="datetimeFigureOut">
              <a:rPr lang="en-GB" smtClean="0"/>
              <a:t>26/02/2025</a:t>
            </a:fld>
            <a:endParaRPr lang="en-GB"/>
          </a:p>
        </p:txBody>
      </p:sp>
      <p:sp>
        <p:nvSpPr>
          <p:cNvPr id="5" name="Footer Placeholder 4">
            <a:extLst>
              <a:ext uri="{FF2B5EF4-FFF2-40B4-BE49-F238E27FC236}">
                <a16:creationId xmlns:a16="http://schemas.microsoft.com/office/drawing/2014/main" id="{3C9D04E6-5C5B-2B41-1125-BDB3C0122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9F96D9-0CCA-462C-D340-33C4F1EAF7B9}"/>
              </a:ext>
            </a:extLst>
          </p:cNvPr>
          <p:cNvSpPr>
            <a:spLocks noGrp="1"/>
          </p:cNvSpPr>
          <p:nvPr>
            <p:ph type="sldNum" sz="quarter" idx="12"/>
          </p:nvPr>
        </p:nvSpPr>
        <p:spPr/>
        <p:txBody>
          <a:bodyPr/>
          <a:lstStyle/>
          <a:p>
            <a:fld id="{59036AB3-EE2F-4518-A5F8-496E17B449FA}" type="slidenum">
              <a:rPr lang="en-GB" smtClean="0"/>
              <a:t>‹#›</a:t>
            </a:fld>
            <a:endParaRPr lang="en-GB"/>
          </a:p>
        </p:txBody>
      </p:sp>
    </p:spTree>
    <p:extLst>
      <p:ext uri="{BB962C8B-B14F-4D97-AF65-F5344CB8AC3E}">
        <p14:creationId xmlns:p14="http://schemas.microsoft.com/office/powerpoint/2010/main" val="229466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F380-8B16-4458-EC08-BF47D8D459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65D50C-6A86-479A-C2DE-5B66B18DE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CADF34-BBFB-B781-5D43-CC3157EA3F6B}"/>
              </a:ext>
            </a:extLst>
          </p:cNvPr>
          <p:cNvSpPr>
            <a:spLocks noGrp="1"/>
          </p:cNvSpPr>
          <p:nvPr>
            <p:ph type="dt" sz="half" idx="10"/>
          </p:nvPr>
        </p:nvSpPr>
        <p:spPr/>
        <p:txBody>
          <a:bodyPr/>
          <a:lstStyle/>
          <a:p>
            <a:fld id="{030C46D4-CE5F-46FF-BAB8-CAB228B6257A}" type="datetimeFigureOut">
              <a:rPr lang="en-GB" smtClean="0"/>
              <a:t>26/02/2025</a:t>
            </a:fld>
            <a:endParaRPr lang="en-GB"/>
          </a:p>
        </p:txBody>
      </p:sp>
      <p:sp>
        <p:nvSpPr>
          <p:cNvPr id="5" name="Footer Placeholder 4">
            <a:extLst>
              <a:ext uri="{FF2B5EF4-FFF2-40B4-BE49-F238E27FC236}">
                <a16:creationId xmlns:a16="http://schemas.microsoft.com/office/drawing/2014/main" id="{4676FC16-BD8C-8638-DEB0-B61CEC1146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A1931F-0B32-3106-E980-12892221E25F}"/>
              </a:ext>
            </a:extLst>
          </p:cNvPr>
          <p:cNvSpPr>
            <a:spLocks noGrp="1"/>
          </p:cNvSpPr>
          <p:nvPr>
            <p:ph type="sldNum" sz="quarter" idx="12"/>
          </p:nvPr>
        </p:nvSpPr>
        <p:spPr/>
        <p:txBody>
          <a:bodyPr/>
          <a:lstStyle/>
          <a:p>
            <a:fld id="{59036AB3-EE2F-4518-A5F8-496E17B449FA}" type="slidenum">
              <a:rPr lang="en-GB" smtClean="0"/>
              <a:t>‹#›</a:t>
            </a:fld>
            <a:endParaRPr lang="en-GB"/>
          </a:p>
        </p:txBody>
      </p:sp>
    </p:spTree>
    <p:extLst>
      <p:ext uri="{BB962C8B-B14F-4D97-AF65-F5344CB8AC3E}">
        <p14:creationId xmlns:p14="http://schemas.microsoft.com/office/powerpoint/2010/main" val="306236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418A-961D-37EF-0EB4-6C33ABC58A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61DC36-E931-D230-DC2B-B4AA275B11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A3D032-CDDD-FF40-B4E7-1BE19605A1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CB4148-D2F7-0621-6925-262115FF9AD9}"/>
              </a:ext>
            </a:extLst>
          </p:cNvPr>
          <p:cNvSpPr>
            <a:spLocks noGrp="1"/>
          </p:cNvSpPr>
          <p:nvPr>
            <p:ph type="dt" sz="half" idx="10"/>
          </p:nvPr>
        </p:nvSpPr>
        <p:spPr/>
        <p:txBody>
          <a:bodyPr/>
          <a:lstStyle/>
          <a:p>
            <a:fld id="{030C46D4-CE5F-46FF-BAB8-CAB228B6257A}" type="datetimeFigureOut">
              <a:rPr lang="en-GB" smtClean="0"/>
              <a:t>26/02/2025</a:t>
            </a:fld>
            <a:endParaRPr lang="en-GB"/>
          </a:p>
        </p:txBody>
      </p:sp>
      <p:sp>
        <p:nvSpPr>
          <p:cNvPr id="6" name="Footer Placeholder 5">
            <a:extLst>
              <a:ext uri="{FF2B5EF4-FFF2-40B4-BE49-F238E27FC236}">
                <a16:creationId xmlns:a16="http://schemas.microsoft.com/office/drawing/2014/main" id="{62944558-3D41-807C-81E2-843395FDC9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D8C799-CB7E-DE81-354B-908494C220E4}"/>
              </a:ext>
            </a:extLst>
          </p:cNvPr>
          <p:cNvSpPr>
            <a:spLocks noGrp="1"/>
          </p:cNvSpPr>
          <p:nvPr>
            <p:ph type="sldNum" sz="quarter" idx="12"/>
          </p:nvPr>
        </p:nvSpPr>
        <p:spPr/>
        <p:txBody>
          <a:bodyPr/>
          <a:lstStyle/>
          <a:p>
            <a:fld id="{59036AB3-EE2F-4518-A5F8-496E17B449FA}" type="slidenum">
              <a:rPr lang="en-GB" smtClean="0"/>
              <a:t>‹#›</a:t>
            </a:fld>
            <a:endParaRPr lang="en-GB"/>
          </a:p>
        </p:txBody>
      </p:sp>
    </p:spTree>
    <p:extLst>
      <p:ext uri="{BB962C8B-B14F-4D97-AF65-F5344CB8AC3E}">
        <p14:creationId xmlns:p14="http://schemas.microsoft.com/office/powerpoint/2010/main" val="404364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EA50-7AA9-03C6-878D-A49CC16A27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58FE8E-FBB3-5E28-B247-DE40E421F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590C1E-5F6B-9E74-E0A1-766734A9EC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F12C1F-A069-BD06-DF70-0DC2824E1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55E23A-EFB6-4388-6512-DDBA1B38A9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8479E6-3676-6FB4-43BF-B4217A1481BD}"/>
              </a:ext>
            </a:extLst>
          </p:cNvPr>
          <p:cNvSpPr>
            <a:spLocks noGrp="1"/>
          </p:cNvSpPr>
          <p:nvPr>
            <p:ph type="dt" sz="half" idx="10"/>
          </p:nvPr>
        </p:nvSpPr>
        <p:spPr/>
        <p:txBody>
          <a:bodyPr/>
          <a:lstStyle/>
          <a:p>
            <a:fld id="{030C46D4-CE5F-46FF-BAB8-CAB228B6257A}" type="datetimeFigureOut">
              <a:rPr lang="en-GB" smtClean="0"/>
              <a:t>26/02/2025</a:t>
            </a:fld>
            <a:endParaRPr lang="en-GB"/>
          </a:p>
        </p:txBody>
      </p:sp>
      <p:sp>
        <p:nvSpPr>
          <p:cNvPr id="8" name="Footer Placeholder 7">
            <a:extLst>
              <a:ext uri="{FF2B5EF4-FFF2-40B4-BE49-F238E27FC236}">
                <a16:creationId xmlns:a16="http://schemas.microsoft.com/office/drawing/2014/main" id="{A8BEDCAB-0744-800C-A07F-CB4ECD457C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9FA384-4CE4-AD74-E724-37BE4928B407}"/>
              </a:ext>
            </a:extLst>
          </p:cNvPr>
          <p:cNvSpPr>
            <a:spLocks noGrp="1"/>
          </p:cNvSpPr>
          <p:nvPr>
            <p:ph type="sldNum" sz="quarter" idx="12"/>
          </p:nvPr>
        </p:nvSpPr>
        <p:spPr/>
        <p:txBody>
          <a:bodyPr/>
          <a:lstStyle/>
          <a:p>
            <a:fld id="{59036AB3-EE2F-4518-A5F8-496E17B449FA}" type="slidenum">
              <a:rPr lang="en-GB" smtClean="0"/>
              <a:t>‹#›</a:t>
            </a:fld>
            <a:endParaRPr lang="en-GB"/>
          </a:p>
        </p:txBody>
      </p:sp>
    </p:spTree>
    <p:extLst>
      <p:ext uri="{BB962C8B-B14F-4D97-AF65-F5344CB8AC3E}">
        <p14:creationId xmlns:p14="http://schemas.microsoft.com/office/powerpoint/2010/main" val="175468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82FC-6B8A-AF56-D82B-0CDCF34B7C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C76FB-AADD-3648-D823-F95485B52D44}"/>
              </a:ext>
            </a:extLst>
          </p:cNvPr>
          <p:cNvSpPr>
            <a:spLocks noGrp="1"/>
          </p:cNvSpPr>
          <p:nvPr>
            <p:ph type="dt" sz="half" idx="10"/>
          </p:nvPr>
        </p:nvSpPr>
        <p:spPr/>
        <p:txBody>
          <a:bodyPr/>
          <a:lstStyle/>
          <a:p>
            <a:fld id="{030C46D4-CE5F-46FF-BAB8-CAB228B6257A}" type="datetimeFigureOut">
              <a:rPr lang="en-GB" smtClean="0"/>
              <a:t>26/02/2025</a:t>
            </a:fld>
            <a:endParaRPr lang="en-GB"/>
          </a:p>
        </p:txBody>
      </p:sp>
      <p:sp>
        <p:nvSpPr>
          <p:cNvPr id="4" name="Footer Placeholder 3">
            <a:extLst>
              <a:ext uri="{FF2B5EF4-FFF2-40B4-BE49-F238E27FC236}">
                <a16:creationId xmlns:a16="http://schemas.microsoft.com/office/drawing/2014/main" id="{61FEF4FE-A6B2-89D4-25CE-E9E0A9441E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F23994-3739-EF8C-C929-AB028D260A35}"/>
              </a:ext>
            </a:extLst>
          </p:cNvPr>
          <p:cNvSpPr>
            <a:spLocks noGrp="1"/>
          </p:cNvSpPr>
          <p:nvPr>
            <p:ph type="sldNum" sz="quarter" idx="12"/>
          </p:nvPr>
        </p:nvSpPr>
        <p:spPr/>
        <p:txBody>
          <a:bodyPr/>
          <a:lstStyle/>
          <a:p>
            <a:fld id="{59036AB3-EE2F-4518-A5F8-496E17B449FA}" type="slidenum">
              <a:rPr lang="en-GB" smtClean="0"/>
              <a:t>‹#›</a:t>
            </a:fld>
            <a:endParaRPr lang="en-GB"/>
          </a:p>
        </p:txBody>
      </p:sp>
    </p:spTree>
    <p:extLst>
      <p:ext uri="{BB962C8B-B14F-4D97-AF65-F5344CB8AC3E}">
        <p14:creationId xmlns:p14="http://schemas.microsoft.com/office/powerpoint/2010/main" val="371023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4D8E7B-5225-96CC-8A9A-4D7514D001EB}"/>
              </a:ext>
            </a:extLst>
          </p:cNvPr>
          <p:cNvSpPr>
            <a:spLocks noGrp="1"/>
          </p:cNvSpPr>
          <p:nvPr>
            <p:ph type="dt" sz="half" idx="10"/>
          </p:nvPr>
        </p:nvSpPr>
        <p:spPr/>
        <p:txBody>
          <a:bodyPr/>
          <a:lstStyle/>
          <a:p>
            <a:fld id="{030C46D4-CE5F-46FF-BAB8-CAB228B6257A}" type="datetimeFigureOut">
              <a:rPr lang="en-GB" smtClean="0"/>
              <a:t>26/02/2025</a:t>
            </a:fld>
            <a:endParaRPr lang="en-GB"/>
          </a:p>
        </p:txBody>
      </p:sp>
      <p:sp>
        <p:nvSpPr>
          <p:cNvPr id="3" name="Footer Placeholder 2">
            <a:extLst>
              <a:ext uri="{FF2B5EF4-FFF2-40B4-BE49-F238E27FC236}">
                <a16:creationId xmlns:a16="http://schemas.microsoft.com/office/drawing/2014/main" id="{BE4C5A38-A246-3388-C650-0D9D5DA09F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993BDF-3681-715F-AB63-45E3DCDF52EC}"/>
              </a:ext>
            </a:extLst>
          </p:cNvPr>
          <p:cNvSpPr>
            <a:spLocks noGrp="1"/>
          </p:cNvSpPr>
          <p:nvPr>
            <p:ph type="sldNum" sz="quarter" idx="12"/>
          </p:nvPr>
        </p:nvSpPr>
        <p:spPr/>
        <p:txBody>
          <a:bodyPr/>
          <a:lstStyle/>
          <a:p>
            <a:fld id="{59036AB3-EE2F-4518-A5F8-496E17B449FA}" type="slidenum">
              <a:rPr lang="en-GB" smtClean="0"/>
              <a:t>‹#›</a:t>
            </a:fld>
            <a:endParaRPr lang="en-GB"/>
          </a:p>
        </p:txBody>
      </p:sp>
    </p:spTree>
    <p:extLst>
      <p:ext uri="{BB962C8B-B14F-4D97-AF65-F5344CB8AC3E}">
        <p14:creationId xmlns:p14="http://schemas.microsoft.com/office/powerpoint/2010/main" val="229115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B48C-7500-803F-1CCB-76B24DAD7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B10BC0-F21C-CD0F-45B7-552431FBE1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DEA781-100D-E58F-E911-7B04F92B6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9EAB86-A026-6400-5242-B0881FD517EB}"/>
              </a:ext>
            </a:extLst>
          </p:cNvPr>
          <p:cNvSpPr>
            <a:spLocks noGrp="1"/>
          </p:cNvSpPr>
          <p:nvPr>
            <p:ph type="dt" sz="half" idx="10"/>
          </p:nvPr>
        </p:nvSpPr>
        <p:spPr/>
        <p:txBody>
          <a:bodyPr/>
          <a:lstStyle/>
          <a:p>
            <a:fld id="{030C46D4-CE5F-46FF-BAB8-CAB228B6257A}" type="datetimeFigureOut">
              <a:rPr lang="en-GB" smtClean="0"/>
              <a:t>26/02/2025</a:t>
            </a:fld>
            <a:endParaRPr lang="en-GB"/>
          </a:p>
        </p:txBody>
      </p:sp>
      <p:sp>
        <p:nvSpPr>
          <p:cNvPr id="6" name="Footer Placeholder 5">
            <a:extLst>
              <a:ext uri="{FF2B5EF4-FFF2-40B4-BE49-F238E27FC236}">
                <a16:creationId xmlns:a16="http://schemas.microsoft.com/office/drawing/2014/main" id="{39066B0E-FC39-CC9D-3D72-42F9857C8B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D89D49-7704-9690-6EF3-60F990C0BE6D}"/>
              </a:ext>
            </a:extLst>
          </p:cNvPr>
          <p:cNvSpPr>
            <a:spLocks noGrp="1"/>
          </p:cNvSpPr>
          <p:nvPr>
            <p:ph type="sldNum" sz="quarter" idx="12"/>
          </p:nvPr>
        </p:nvSpPr>
        <p:spPr/>
        <p:txBody>
          <a:bodyPr/>
          <a:lstStyle/>
          <a:p>
            <a:fld id="{59036AB3-EE2F-4518-A5F8-496E17B449FA}" type="slidenum">
              <a:rPr lang="en-GB" smtClean="0"/>
              <a:t>‹#›</a:t>
            </a:fld>
            <a:endParaRPr lang="en-GB"/>
          </a:p>
        </p:txBody>
      </p:sp>
    </p:spTree>
    <p:extLst>
      <p:ext uri="{BB962C8B-B14F-4D97-AF65-F5344CB8AC3E}">
        <p14:creationId xmlns:p14="http://schemas.microsoft.com/office/powerpoint/2010/main" val="418076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60C0-F19E-8966-203B-225C15646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F86B6D-9F89-2B73-E00E-DC6CAB4A2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A77B62-D0D5-40FB-954C-AD61A2C29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8528D-3D0E-FB0F-BBA8-387C86092F29}"/>
              </a:ext>
            </a:extLst>
          </p:cNvPr>
          <p:cNvSpPr>
            <a:spLocks noGrp="1"/>
          </p:cNvSpPr>
          <p:nvPr>
            <p:ph type="dt" sz="half" idx="10"/>
          </p:nvPr>
        </p:nvSpPr>
        <p:spPr/>
        <p:txBody>
          <a:bodyPr/>
          <a:lstStyle/>
          <a:p>
            <a:fld id="{030C46D4-CE5F-46FF-BAB8-CAB228B6257A}" type="datetimeFigureOut">
              <a:rPr lang="en-GB" smtClean="0"/>
              <a:t>26/02/2025</a:t>
            </a:fld>
            <a:endParaRPr lang="en-GB"/>
          </a:p>
        </p:txBody>
      </p:sp>
      <p:sp>
        <p:nvSpPr>
          <p:cNvPr id="6" name="Footer Placeholder 5">
            <a:extLst>
              <a:ext uri="{FF2B5EF4-FFF2-40B4-BE49-F238E27FC236}">
                <a16:creationId xmlns:a16="http://schemas.microsoft.com/office/drawing/2014/main" id="{F247044B-E037-6088-40BD-FA3924CADC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2368DA-EF3F-7608-E7B6-4D7DCB533679}"/>
              </a:ext>
            </a:extLst>
          </p:cNvPr>
          <p:cNvSpPr>
            <a:spLocks noGrp="1"/>
          </p:cNvSpPr>
          <p:nvPr>
            <p:ph type="sldNum" sz="quarter" idx="12"/>
          </p:nvPr>
        </p:nvSpPr>
        <p:spPr/>
        <p:txBody>
          <a:bodyPr/>
          <a:lstStyle/>
          <a:p>
            <a:fld id="{59036AB3-EE2F-4518-A5F8-496E17B449FA}" type="slidenum">
              <a:rPr lang="en-GB" smtClean="0"/>
              <a:t>‹#›</a:t>
            </a:fld>
            <a:endParaRPr lang="en-GB"/>
          </a:p>
        </p:txBody>
      </p:sp>
    </p:spTree>
    <p:extLst>
      <p:ext uri="{BB962C8B-B14F-4D97-AF65-F5344CB8AC3E}">
        <p14:creationId xmlns:p14="http://schemas.microsoft.com/office/powerpoint/2010/main" val="306746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AEB948-D097-FC72-6D41-2E2BF94B1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FE535E-179E-2856-E50A-13F6E42350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DE8DC6-B3E4-D8E6-3F24-E4AFED4C7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C46D4-CE5F-46FF-BAB8-CAB228B6257A}" type="datetimeFigureOut">
              <a:rPr lang="en-GB" smtClean="0"/>
              <a:t>26/02/2025</a:t>
            </a:fld>
            <a:endParaRPr lang="en-GB"/>
          </a:p>
        </p:txBody>
      </p:sp>
      <p:sp>
        <p:nvSpPr>
          <p:cNvPr id="5" name="Footer Placeholder 4">
            <a:extLst>
              <a:ext uri="{FF2B5EF4-FFF2-40B4-BE49-F238E27FC236}">
                <a16:creationId xmlns:a16="http://schemas.microsoft.com/office/drawing/2014/main" id="{1DD66319-18D0-9925-AD00-B95E3A0C0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0C1B60-9288-1753-BAA7-275FFC8C55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36AB3-EE2F-4518-A5F8-496E17B449FA}" type="slidenum">
              <a:rPr lang="en-GB" smtClean="0"/>
              <a:t>‹#›</a:t>
            </a:fld>
            <a:endParaRPr lang="en-GB"/>
          </a:p>
        </p:txBody>
      </p:sp>
    </p:spTree>
    <p:extLst>
      <p:ext uri="{BB962C8B-B14F-4D97-AF65-F5344CB8AC3E}">
        <p14:creationId xmlns:p14="http://schemas.microsoft.com/office/powerpoint/2010/main" val="744000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1Evwgu369Jw?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f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schooladvice.co.uk/staff-absence-insurance/wellbeing-support"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schooladvice.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084C-512B-D80B-64C4-95F3CDC64B5D}"/>
              </a:ext>
            </a:extLst>
          </p:cNvPr>
          <p:cNvSpPr>
            <a:spLocks noGrp="1"/>
          </p:cNvSpPr>
          <p:nvPr>
            <p:ph type="title"/>
          </p:nvPr>
        </p:nvSpPr>
        <p:spPr/>
        <p:txBody>
          <a:bodyPr/>
          <a:lstStyle/>
          <a:p>
            <a:pPr algn="ctr"/>
            <a:r>
              <a:rPr lang="en-GB" dirty="0"/>
              <a:t>Supporting your Whole School in Riding the Ofsted Inspection Wave</a:t>
            </a:r>
          </a:p>
        </p:txBody>
      </p:sp>
      <p:sp>
        <p:nvSpPr>
          <p:cNvPr id="3" name="Content Placeholder 2">
            <a:extLst>
              <a:ext uri="{FF2B5EF4-FFF2-40B4-BE49-F238E27FC236}">
                <a16:creationId xmlns:a16="http://schemas.microsoft.com/office/drawing/2014/main" id="{B7A656AC-1027-0921-F031-F303D07FBD54}"/>
              </a:ext>
            </a:extLst>
          </p:cNvPr>
          <p:cNvSpPr>
            <a:spLocks noGrp="1"/>
          </p:cNvSpPr>
          <p:nvPr>
            <p:ph idx="1"/>
          </p:nvPr>
        </p:nvSpPr>
        <p:spPr>
          <a:xfrm>
            <a:off x="630096" y="1923393"/>
            <a:ext cx="6558980" cy="3626069"/>
          </a:xfrm>
          <a:solidFill>
            <a:srgbClr val="FFC000"/>
          </a:solidFill>
        </p:spPr>
        <p:txBody>
          <a:bodyPr>
            <a:noAutofit/>
          </a:bodyPr>
          <a:lstStyle/>
          <a:p>
            <a:pPr marL="0" indent="0" algn="ctr">
              <a:lnSpc>
                <a:spcPct val="170000"/>
              </a:lnSpc>
              <a:buNone/>
            </a:pPr>
            <a:r>
              <a:rPr lang="en-GB" sz="2000" b="1" i="0" dirty="0">
                <a:solidFill>
                  <a:srgbClr val="202124"/>
                </a:solidFill>
                <a:effectLst/>
                <a:latin typeface="Lucida Handwriting" panose="03010101010101010101" pitchFamily="66" charset="0"/>
              </a:rPr>
              <a:t>Exceptional organizations…</a:t>
            </a:r>
          </a:p>
          <a:p>
            <a:pPr marL="0" indent="0" algn="ctr">
              <a:lnSpc>
                <a:spcPct val="170000"/>
              </a:lnSpc>
              <a:buNone/>
            </a:pPr>
            <a:r>
              <a:rPr lang="en-GB" sz="2000" b="1" i="0" dirty="0">
                <a:solidFill>
                  <a:srgbClr val="202124"/>
                </a:solidFill>
                <a:effectLst/>
                <a:latin typeface="Lucida Handwriting" panose="03010101010101010101" pitchFamily="66" charset="0"/>
              </a:rPr>
              <a:t> “</a:t>
            </a:r>
            <a:r>
              <a:rPr lang="en-GB" sz="2000" b="1" i="0" dirty="0">
                <a:solidFill>
                  <a:srgbClr val="040C28"/>
                </a:solidFill>
                <a:effectLst/>
                <a:latin typeface="Lucida Handwriting" panose="03010101010101010101" pitchFamily="66" charset="0"/>
              </a:rPr>
              <a:t>prioritize the well-being of their people and, in return, their people give everything they've got to protect and advance the well-being of one another and the organization.”</a:t>
            </a:r>
            <a:endParaRPr lang="en-GB" sz="2000" b="1" dirty="0">
              <a:latin typeface="Lucida Handwriting" panose="03010101010101010101" pitchFamily="66" charset="0"/>
            </a:endParaRPr>
          </a:p>
        </p:txBody>
      </p:sp>
      <p:sp>
        <p:nvSpPr>
          <p:cNvPr id="4" name="TextBox 3">
            <a:extLst>
              <a:ext uri="{FF2B5EF4-FFF2-40B4-BE49-F238E27FC236}">
                <a16:creationId xmlns:a16="http://schemas.microsoft.com/office/drawing/2014/main" id="{7329D9CA-6687-7020-AAB4-A28366338CD7}"/>
              </a:ext>
            </a:extLst>
          </p:cNvPr>
          <p:cNvSpPr txBox="1"/>
          <p:nvPr/>
        </p:nvSpPr>
        <p:spPr>
          <a:xfrm>
            <a:off x="630096" y="6013569"/>
            <a:ext cx="6741861" cy="369332"/>
          </a:xfrm>
          <a:prstGeom prst="rect">
            <a:avLst/>
          </a:prstGeom>
          <a:noFill/>
        </p:spPr>
        <p:txBody>
          <a:bodyPr wrap="square" rtlCol="0">
            <a:spAutoFit/>
          </a:bodyPr>
          <a:lstStyle/>
          <a:p>
            <a:r>
              <a:rPr lang="en-GB" dirty="0"/>
              <a:t>Andy Mellor – National Wellbeing Director – Schools Advisory Service</a:t>
            </a:r>
          </a:p>
        </p:txBody>
      </p:sp>
      <p:pic>
        <p:nvPicPr>
          <p:cNvPr id="6" name="Picture 5" descr="A blue and pink logo&#10;&#10;Description automatically generated">
            <a:extLst>
              <a:ext uri="{FF2B5EF4-FFF2-40B4-BE49-F238E27FC236}">
                <a16:creationId xmlns:a16="http://schemas.microsoft.com/office/drawing/2014/main" id="{ED0A30F7-059A-6455-E60D-A6DEECBBF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083" y="5795404"/>
            <a:ext cx="2558926" cy="805662"/>
          </a:xfrm>
          <a:prstGeom prst="rect">
            <a:avLst/>
          </a:prstGeom>
        </p:spPr>
      </p:pic>
      <p:pic>
        <p:nvPicPr>
          <p:cNvPr id="1026" name="Picture 2" descr="Surfing Wave Clipart Images | Free Download | PNG ...">
            <a:extLst>
              <a:ext uri="{FF2B5EF4-FFF2-40B4-BE49-F238E27FC236}">
                <a16:creationId xmlns:a16="http://schemas.microsoft.com/office/drawing/2014/main" id="{CC39A823-024C-FF53-7720-B1F1476AA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96576" y="1690688"/>
            <a:ext cx="4041144" cy="379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76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979A-1D06-A454-4F21-1B305168130D}"/>
              </a:ext>
            </a:extLst>
          </p:cNvPr>
          <p:cNvSpPr>
            <a:spLocks noGrp="1"/>
          </p:cNvSpPr>
          <p:nvPr>
            <p:ph type="title"/>
          </p:nvPr>
        </p:nvSpPr>
        <p:spPr/>
        <p:txBody>
          <a:bodyPr>
            <a:normAutofit/>
          </a:bodyPr>
          <a:lstStyle/>
          <a:p>
            <a:r>
              <a:rPr lang="en-GB" dirty="0"/>
              <a:t>Cakes v Workload – What is wellbeing?</a:t>
            </a:r>
            <a:br>
              <a:rPr lang="en-GB" dirty="0"/>
            </a:br>
            <a:endParaRPr lang="en-GB" dirty="0"/>
          </a:p>
        </p:txBody>
      </p:sp>
      <p:sp>
        <p:nvSpPr>
          <p:cNvPr id="3" name="Content Placeholder 2">
            <a:extLst>
              <a:ext uri="{FF2B5EF4-FFF2-40B4-BE49-F238E27FC236}">
                <a16:creationId xmlns:a16="http://schemas.microsoft.com/office/drawing/2014/main" id="{846EAF16-82EF-8F49-A5A2-3B1209F1E351}"/>
              </a:ext>
            </a:extLst>
          </p:cNvPr>
          <p:cNvSpPr>
            <a:spLocks noGrp="1"/>
          </p:cNvSpPr>
          <p:nvPr>
            <p:ph idx="1"/>
          </p:nvPr>
        </p:nvSpPr>
        <p:spPr>
          <a:xfrm>
            <a:off x="838200" y="1401417"/>
            <a:ext cx="10515600" cy="5239226"/>
          </a:xfrm>
        </p:spPr>
        <p:txBody>
          <a:bodyPr>
            <a:normAutofit/>
          </a:bodyPr>
          <a:lstStyle/>
          <a:p>
            <a:pPr marL="0" indent="0">
              <a:buNone/>
            </a:pPr>
            <a:r>
              <a:rPr lang="en-GB" dirty="0"/>
              <a:t>How do we understand and define wellbeing as a school or a trust?</a:t>
            </a:r>
          </a:p>
          <a:p>
            <a:pPr marL="0" indent="0">
              <a:buNone/>
            </a:pPr>
            <a:endParaRPr lang="en-GB" dirty="0">
              <a:latin typeface="Lucida Handwriting" panose="03010101010101010101" pitchFamily="66" charset="0"/>
            </a:endParaRPr>
          </a:p>
          <a:p>
            <a:pPr marL="0" indent="0" algn="ctr">
              <a:buNone/>
            </a:pPr>
            <a:r>
              <a:rPr lang="en-GB" sz="2800" i="1" dirty="0"/>
              <a:t>“Wellbeing is the state of being well. It is a state of mental and physical health where an individual can </a:t>
            </a:r>
            <a:r>
              <a:rPr lang="en-GB" sz="2800" b="1" i="1" dirty="0"/>
              <a:t>thrive, flourish </a:t>
            </a:r>
            <a:r>
              <a:rPr lang="en-GB" sz="2800" i="1" dirty="0"/>
              <a:t>and be the </a:t>
            </a:r>
            <a:r>
              <a:rPr lang="en-GB" sz="2800" b="1" i="1" dirty="0"/>
              <a:t>best version of themselves </a:t>
            </a:r>
            <a:r>
              <a:rPr lang="en-GB" sz="2800" i="1" dirty="0"/>
              <a:t>both </a:t>
            </a:r>
            <a:r>
              <a:rPr lang="en-GB" sz="2800" b="1" i="1" dirty="0"/>
              <a:t>personally</a:t>
            </a:r>
            <a:r>
              <a:rPr lang="en-GB" sz="2800" i="1" dirty="0"/>
              <a:t> and </a:t>
            </a:r>
            <a:r>
              <a:rPr lang="en-GB" sz="2800" b="1" i="1" dirty="0"/>
              <a:t>professionally</a:t>
            </a:r>
            <a:r>
              <a:rPr lang="en-GB" sz="2800" i="1" dirty="0"/>
              <a:t>.”</a:t>
            </a:r>
          </a:p>
          <a:p>
            <a:pPr marL="0" indent="0" algn="ctr">
              <a:buNone/>
            </a:pPr>
            <a:endParaRPr lang="en-GB" dirty="0"/>
          </a:p>
          <a:p>
            <a:pPr marL="0" indent="0" algn="ctr">
              <a:buNone/>
            </a:pPr>
            <a:endParaRPr lang="en-GB" dirty="0"/>
          </a:p>
          <a:p>
            <a:pPr marL="0" indent="0">
              <a:buNone/>
            </a:pPr>
            <a:r>
              <a:rPr lang="en-GB" sz="2800" dirty="0"/>
              <a:t>Who is responsible for personal wellbeing?</a:t>
            </a:r>
          </a:p>
          <a:p>
            <a:pPr marL="0" indent="0">
              <a:buNone/>
            </a:pPr>
            <a:endParaRPr lang="en-GB" dirty="0"/>
          </a:p>
          <a:p>
            <a:pPr marL="0" indent="0">
              <a:buNone/>
            </a:pPr>
            <a:r>
              <a:rPr lang="en-GB" sz="2800" dirty="0"/>
              <a:t>Personal responsibility for: sleep, rest, nutrition, exercise</a:t>
            </a:r>
          </a:p>
          <a:p>
            <a:pPr marL="0" indent="0">
              <a:buNone/>
            </a:pPr>
            <a:endParaRPr lang="en-GB" dirty="0"/>
          </a:p>
        </p:txBody>
      </p:sp>
      <p:pic>
        <p:nvPicPr>
          <p:cNvPr id="2050" name="Picture 2" descr="Pointing Finger - Pointing Finger Clipart, HD Png Download ...">
            <a:extLst>
              <a:ext uri="{FF2B5EF4-FFF2-40B4-BE49-F238E27FC236}">
                <a16:creationId xmlns:a16="http://schemas.microsoft.com/office/drawing/2014/main" id="{5E53ECCB-FD9C-7240-AD25-B9524C9CB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828" y="4463032"/>
            <a:ext cx="1819471" cy="1049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53FA1A1-6699-5037-1327-C2287DFB5BF8}"/>
              </a:ext>
            </a:extLst>
          </p:cNvPr>
          <p:cNvPicPr>
            <a:picLocks noChangeAspect="1"/>
          </p:cNvPicPr>
          <p:nvPr/>
        </p:nvPicPr>
        <p:blipFill>
          <a:blip r:embed="rId3"/>
          <a:stretch>
            <a:fillRect/>
          </a:stretch>
        </p:blipFill>
        <p:spPr>
          <a:xfrm>
            <a:off x="9854675" y="5931852"/>
            <a:ext cx="2009868" cy="773817"/>
          </a:xfrm>
          <a:prstGeom prst="rect">
            <a:avLst/>
          </a:prstGeom>
        </p:spPr>
      </p:pic>
    </p:spTree>
    <p:extLst>
      <p:ext uri="{BB962C8B-B14F-4D97-AF65-F5344CB8AC3E}">
        <p14:creationId xmlns:p14="http://schemas.microsoft.com/office/powerpoint/2010/main" val="154646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11B456-E1DD-EC36-FC42-CF5B3C287568}"/>
              </a:ext>
            </a:extLst>
          </p:cNvPr>
          <p:cNvSpPr>
            <a:spLocks noGrp="1"/>
          </p:cNvSpPr>
          <p:nvPr>
            <p:ph type="title"/>
          </p:nvPr>
        </p:nvSpPr>
        <p:spPr>
          <a:xfrm>
            <a:off x="5864718" y="646210"/>
            <a:ext cx="5458838" cy="1325563"/>
          </a:xfrm>
        </p:spPr>
        <p:txBody>
          <a:bodyPr>
            <a:normAutofit/>
          </a:bodyPr>
          <a:lstStyle/>
          <a:p>
            <a:r>
              <a:rPr lang="en-GB" sz="3400" dirty="0"/>
              <a:t>Starting with an oxygen mask</a:t>
            </a:r>
            <a:br>
              <a:rPr lang="en-GB" sz="3400" dirty="0"/>
            </a:br>
            <a:endParaRPr lang="en-GB" sz="3400" dirty="0"/>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2A4FF20-0C72-AD6F-2055-A117B9CD9C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120" t="3166" r="12004" b="9163"/>
          <a:stretch/>
        </p:blipFill>
        <p:spPr bwMode="auto">
          <a:xfrm>
            <a:off x="528547" y="1037007"/>
            <a:ext cx="4777381" cy="388802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3" name="Content Placeholder 2">
            <a:extLst>
              <a:ext uri="{FF2B5EF4-FFF2-40B4-BE49-F238E27FC236}">
                <a16:creationId xmlns:a16="http://schemas.microsoft.com/office/drawing/2014/main" id="{3FFF3266-FAFB-9033-B570-DF3936D4229C}"/>
              </a:ext>
            </a:extLst>
          </p:cNvPr>
          <p:cNvSpPr>
            <a:spLocks noGrp="1"/>
          </p:cNvSpPr>
          <p:nvPr>
            <p:ph idx="1"/>
          </p:nvPr>
        </p:nvSpPr>
        <p:spPr>
          <a:xfrm>
            <a:off x="5909028" y="1479444"/>
            <a:ext cx="5774504" cy="4192520"/>
          </a:xfrm>
        </p:spPr>
        <p:txBody>
          <a:bodyPr>
            <a:normAutofit lnSpcReduction="10000"/>
          </a:bodyPr>
          <a:lstStyle/>
          <a:p>
            <a:pPr marL="0" indent="0">
              <a:buNone/>
            </a:pPr>
            <a:r>
              <a:rPr lang="en-GB" sz="2600" dirty="0"/>
              <a:t>SLT wellbeing as a counter intuitive concept</a:t>
            </a:r>
          </a:p>
          <a:p>
            <a:pPr marL="0" indent="0">
              <a:buNone/>
            </a:pPr>
            <a:endParaRPr lang="en-GB" sz="2600" dirty="0"/>
          </a:p>
          <a:p>
            <a:pPr marL="0" indent="0">
              <a:buNone/>
            </a:pPr>
            <a:r>
              <a:rPr lang="en-GB" sz="2600" dirty="0"/>
              <a:t>Understanding your wellbeing </a:t>
            </a:r>
          </a:p>
          <a:p>
            <a:pPr marL="0" indent="0">
              <a:buNone/>
            </a:pPr>
            <a:r>
              <a:rPr lang="en-GB" sz="2600" dirty="0"/>
              <a:t>- Be Well Lead Well</a:t>
            </a:r>
          </a:p>
          <a:p>
            <a:pPr>
              <a:buFontTx/>
              <a:buChar char="-"/>
            </a:pPr>
            <a:r>
              <a:rPr lang="en-GB" sz="2600" dirty="0"/>
              <a:t>Self care – small things consistently done</a:t>
            </a:r>
          </a:p>
          <a:p>
            <a:pPr>
              <a:buFontTx/>
              <a:buChar char="-"/>
            </a:pPr>
            <a:r>
              <a:rPr lang="en-GB" sz="2600" dirty="0"/>
              <a:t>How do you role model good wellbeing?</a:t>
            </a:r>
          </a:p>
          <a:p>
            <a:pPr marL="0" indent="0">
              <a:buNone/>
            </a:pPr>
            <a:r>
              <a:rPr lang="en-GB" sz="2600" dirty="0"/>
              <a:t>- How is it articulated in school?</a:t>
            </a:r>
          </a:p>
          <a:p>
            <a:pPr marL="0" indent="0">
              <a:buNone/>
            </a:pPr>
            <a:endParaRPr lang="en-GB" dirty="0"/>
          </a:p>
          <a:p>
            <a:pPr marL="0" indent="0">
              <a:buNone/>
            </a:pPr>
            <a:endParaRPr lang="en-GB" dirty="0"/>
          </a:p>
        </p:txBody>
      </p:sp>
      <p:pic>
        <p:nvPicPr>
          <p:cNvPr id="3074" name="Picture 2" descr="Olive Tree Drawing Vector Images (over ...">
            <a:extLst>
              <a:ext uri="{FF2B5EF4-FFF2-40B4-BE49-F238E27FC236}">
                <a16:creationId xmlns:a16="http://schemas.microsoft.com/office/drawing/2014/main" id="{97B90AF0-A111-9C13-4047-3D9D71B4C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6938" y="4525291"/>
            <a:ext cx="1326593" cy="1332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C48C9DD-237A-B4C1-85CC-C1A1DD40AE16}"/>
              </a:ext>
            </a:extLst>
          </p:cNvPr>
          <p:cNvPicPr>
            <a:picLocks noChangeAspect="1"/>
          </p:cNvPicPr>
          <p:nvPr/>
        </p:nvPicPr>
        <p:blipFill>
          <a:blip r:embed="rId4"/>
          <a:stretch>
            <a:fillRect/>
          </a:stretch>
        </p:blipFill>
        <p:spPr>
          <a:xfrm>
            <a:off x="9854675" y="5931852"/>
            <a:ext cx="2009868" cy="773817"/>
          </a:xfrm>
          <a:prstGeom prst="rect">
            <a:avLst/>
          </a:prstGeom>
        </p:spPr>
      </p:pic>
    </p:spTree>
    <p:extLst>
      <p:ext uri="{BB962C8B-B14F-4D97-AF65-F5344CB8AC3E}">
        <p14:creationId xmlns:p14="http://schemas.microsoft.com/office/powerpoint/2010/main" val="2742506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8D087A51-F5F0-AC65-939D-78C5752296A7}"/>
              </a:ext>
            </a:extLst>
          </p:cNvPr>
          <p:cNvGraphicFramePr>
            <a:graphicFrameLocks noChangeAspect="1"/>
          </p:cNvGraphicFramePr>
          <p:nvPr>
            <p:extLst>
              <p:ext uri="{D42A27DB-BD31-4B8C-83A1-F6EECF244321}">
                <p14:modId xmlns:p14="http://schemas.microsoft.com/office/powerpoint/2010/main" val="2688713317"/>
              </p:ext>
            </p:extLst>
          </p:nvPr>
        </p:nvGraphicFramePr>
        <p:xfrm>
          <a:off x="598287" y="-273126"/>
          <a:ext cx="10791957" cy="7626146"/>
        </p:xfrm>
        <a:graphic>
          <a:graphicData uri="http://schemas.openxmlformats.org/presentationml/2006/ole">
            <mc:AlternateContent xmlns:mc="http://schemas.openxmlformats.org/markup-compatibility/2006">
              <mc:Choice xmlns:v="urn:schemas-microsoft-com:vml" Requires="v">
                <p:oleObj name="Acrobat Document" r:id="rId2" imgW="4009761" imgH="2833511" progId="AcroExch.Document.DC">
                  <p:embed/>
                </p:oleObj>
              </mc:Choice>
              <mc:Fallback>
                <p:oleObj name="Acrobat Document" r:id="rId2" imgW="4009761" imgH="2833511" progId="AcroExch.Document.DC">
                  <p:embed/>
                  <p:pic>
                    <p:nvPicPr>
                      <p:cNvPr id="5" name="Object 4">
                        <a:extLst>
                          <a:ext uri="{FF2B5EF4-FFF2-40B4-BE49-F238E27FC236}">
                            <a16:creationId xmlns:a16="http://schemas.microsoft.com/office/drawing/2014/main" id="{8D087A51-F5F0-AC65-939D-78C5752296A7}"/>
                          </a:ext>
                        </a:extLst>
                      </p:cNvPr>
                      <p:cNvPicPr/>
                      <p:nvPr/>
                    </p:nvPicPr>
                    <p:blipFill>
                      <a:blip r:embed="rId3"/>
                      <a:stretch>
                        <a:fillRect/>
                      </a:stretch>
                    </p:blipFill>
                    <p:spPr>
                      <a:xfrm>
                        <a:off x="598287" y="-273126"/>
                        <a:ext cx="10791957" cy="7626146"/>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35FC9C34-FB17-CFD6-5093-CFC38522FF64}"/>
              </a:ext>
            </a:extLst>
          </p:cNvPr>
          <p:cNvPicPr>
            <a:picLocks noChangeAspect="1"/>
          </p:cNvPicPr>
          <p:nvPr/>
        </p:nvPicPr>
        <p:blipFill>
          <a:blip r:embed="rId4"/>
          <a:stretch>
            <a:fillRect/>
          </a:stretch>
        </p:blipFill>
        <p:spPr>
          <a:xfrm>
            <a:off x="9187613" y="6579203"/>
            <a:ext cx="2009868" cy="773817"/>
          </a:xfrm>
          <a:prstGeom prst="rect">
            <a:avLst/>
          </a:prstGeom>
        </p:spPr>
      </p:pic>
    </p:spTree>
    <p:extLst>
      <p:ext uri="{BB962C8B-B14F-4D97-AF65-F5344CB8AC3E}">
        <p14:creationId xmlns:p14="http://schemas.microsoft.com/office/powerpoint/2010/main" val="199684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E62B-1198-6E7F-209E-F0421D00A52C}"/>
              </a:ext>
            </a:extLst>
          </p:cNvPr>
          <p:cNvSpPr>
            <a:spLocks noGrp="1"/>
          </p:cNvSpPr>
          <p:nvPr>
            <p:ph type="title"/>
          </p:nvPr>
        </p:nvSpPr>
        <p:spPr>
          <a:xfrm>
            <a:off x="258028" y="419495"/>
            <a:ext cx="10515600" cy="506125"/>
          </a:xfrm>
        </p:spPr>
        <p:txBody>
          <a:bodyPr>
            <a:normAutofit fontScale="90000"/>
          </a:bodyPr>
          <a:lstStyle/>
          <a:p>
            <a:r>
              <a:rPr lang="en-GB" dirty="0"/>
              <a:t>Empathy and relationships</a:t>
            </a:r>
            <a:br>
              <a:rPr lang="en-GB" dirty="0"/>
            </a:br>
            <a:endParaRPr lang="en-GB" dirty="0"/>
          </a:p>
        </p:txBody>
      </p:sp>
      <p:sp>
        <p:nvSpPr>
          <p:cNvPr id="8" name="TextBox 7">
            <a:extLst>
              <a:ext uri="{FF2B5EF4-FFF2-40B4-BE49-F238E27FC236}">
                <a16:creationId xmlns:a16="http://schemas.microsoft.com/office/drawing/2014/main" id="{2A5994DB-362A-04D1-D0FC-5373A706B0A4}"/>
              </a:ext>
            </a:extLst>
          </p:cNvPr>
          <p:cNvSpPr txBox="1"/>
          <p:nvPr/>
        </p:nvSpPr>
        <p:spPr>
          <a:xfrm>
            <a:off x="523414" y="3966185"/>
            <a:ext cx="3487333" cy="1754326"/>
          </a:xfrm>
          <a:prstGeom prst="rect">
            <a:avLst/>
          </a:prstGeom>
          <a:noFill/>
        </p:spPr>
        <p:txBody>
          <a:bodyPr wrap="square" rtlCol="0">
            <a:spAutoFit/>
          </a:bodyPr>
          <a:lstStyle/>
          <a:p>
            <a:pPr algn="ctr"/>
            <a:r>
              <a:rPr lang="en-GB" dirty="0">
                <a:solidFill>
                  <a:schemeClr val="bg1"/>
                </a:solidFill>
              </a:rPr>
              <a:t>Empathy is about feeling genuine sorrow but being humble and vulnerable enough to know that you probably can’t say or do anything other than just be there. It’s about human connection.</a:t>
            </a:r>
          </a:p>
        </p:txBody>
      </p:sp>
      <p:sp>
        <p:nvSpPr>
          <p:cNvPr id="10" name="TextBox 9">
            <a:extLst>
              <a:ext uri="{FF2B5EF4-FFF2-40B4-BE49-F238E27FC236}">
                <a16:creationId xmlns:a16="http://schemas.microsoft.com/office/drawing/2014/main" id="{633A2638-468C-18C3-D171-0A2F518E0D63}"/>
              </a:ext>
            </a:extLst>
          </p:cNvPr>
          <p:cNvSpPr txBox="1"/>
          <p:nvPr/>
        </p:nvSpPr>
        <p:spPr>
          <a:xfrm>
            <a:off x="523414" y="6052438"/>
            <a:ext cx="3518865" cy="646331"/>
          </a:xfrm>
          <a:prstGeom prst="rect">
            <a:avLst/>
          </a:prstGeom>
          <a:solidFill>
            <a:srgbClr val="FFC000"/>
          </a:solidFill>
        </p:spPr>
        <p:txBody>
          <a:bodyPr wrap="square" rtlCol="0">
            <a:spAutoFit/>
          </a:bodyPr>
          <a:lstStyle/>
          <a:p>
            <a:pPr algn="ctr"/>
            <a:r>
              <a:rPr lang="en-GB" b="1" dirty="0"/>
              <a:t>Empathy is about human connection.</a:t>
            </a:r>
          </a:p>
        </p:txBody>
      </p:sp>
      <p:sp>
        <p:nvSpPr>
          <p:cNvPr id="11" name="TextBox 10">
            <a:extLst>
              <a:ext uri="{FF2B5EF4-FFF2-40B4-BE49-F238E27FC236}">
                <a16:creationId xmlns:a16="http://schemas.microsoft.com/office/drawing/2014/main" id="{052C02E3-3D37-B3CF-6E3E-23665304B674}"/>
              </a:ext>
            </a:extLst>
          </p:cNvPr>
          <p:cNvSpPr txBox="1"/>
          <p:nvPr/>
        </p:nvSpPr>
        <p:spPr>
          <a:xfrm>
            <a:off x="1005544" y="901787"/>
            <a:ext cx="2661219" cy="5632311"/>
          </a:xfrm>
          <a:prstGeom prst="rect">
            <a:avLst/>
          </a:prstGeom>
          <a:noFill/>
        </p:spPr>
        <p:txBody>
          <a:bodyPr wrap="square" rtlCol="0">
            <a:spAutoFit/>
          </a:bodyPr>
          <a:lstStyle/>
          <a:p>
            <a:pPr algn="ctr"/>
            <a:r>
              <a:rPr lang="en-GB" sz="2400" dirty="0"/>
              <a:t>Connection</a:t>
            </a:r>
          </a:p>
          <a:p>
            <a:pPr algn="ctr"/>
            <a:endParaRPr lang="en-GB" sz="2400" dirty="0"/>
          </a:p>
          <a:p>
            <a:pPr algn="ctr"/>
            <a:r>
              <a:rPr lang="en-GB" sz="2400" dirty="0"/>
              <a:t>Sharing the space</a:t>
            </a:r>
          </a:p>
          <a:p>
            <a:pPr algn="ctr"/>
            <a:endParaRPr lang="en-GB" sz="2400" dirty="0"/>
          </a:p>
          <a:p>
            <a:pPr algn="ctr"/>
            <a:r>
              <a:rPr lang="en-GB" sz="2400" dirty="0"/>
              <a:t>Listening/relating</a:t>
            </a:r>
          </a:p>
          <a:p>
            <a:pPr algn="ctr"/>
            <a:endParaRPr lang="en-GB" sz="2400" dirty="0"/>
          </a:p>
          <a:p>
            <a:pPr algn="ctr"/>
            <a:r>
              <a:rPr lang="en-GB" sz="2400" dirty="0"/>
              <a:t>Perspective taking</a:t>
            </a:r>
          </a:p>
          <a:p>
            <a:pPr algn="ctr"/>
            <a:endParaRPr lang="en-GB" sz="2400" dirty="0"/>
          </a:p>
          <a:p>
            <a:pPr algn="ctr"/>
            <a:r>
              <a:rPr lang="en-GB" sz="2400" dirty="0"/>
              <a:t>Staying out of judgement</a:t>
            </a:r>
          </a:p>
          <a:p>
            <a:pPr algn="ctr"/>
            <a:endParaRPr lang="en-GB" sz="2400" dirty="0"/>
          </a:p>
          <a:p>
            <a:pPr algn="ctr"/>
            <a:r>
              <a:rPr lang="en-GB" sz="2400" dirty="0"/>
              <a:t>Acknowledgement of their reality</a:t>
            </a:r>
          </a:p>
          <a:p>
            <a:pPr algn="ctr"/>
            <a:endParaRPr lang="en-GB" sz="2400" dirty="0"/>
          </a:p>
          <a:p>
            <a:pPr algn="ctr"/>
            <a:endParaRPr lang="en-GB" sz="2400" dirty="0"/>
          </a:p>
        </p:txBody>
      </p:sp>
      <p:pic>
        <p:nvPicPr>
          <p:cNvPr id="12" name="Picture 11" descr="A blue and pink logo&#10;&#10;Description automatically generated">
            <a:extLst>
              <a:ext uri="{FF2B5EF4-FFF2-40B4-BE49-F238E27FC236}">
                <a16:creationId xmlns:a16="http://schemas.microsoft.com/office/drawing/2014/main" id="{61E457B5-F01B-A237-8895-DC1F0A545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6090" y="6109717"/>
            <a:ext cx="1870935" cy="589052"/>
          </a:xfrm>
          <a:prstGeom prst="rect">
            <a:avLst/>
          </a:prstGeom>
        </p:spPr>
      </p:pic>
      <p:sp>
        <p:nvSpPr>
          <p:cNvPr id="4" name="TextBox 3">
            <a:extLst>
              <a:ext uri="{FF2B5EF4-FFF2-40B4-BE49-F238E27FC236}">
                <a16:creationId xmlns:a16="http://schemas.microsoft.com/office/drawing/2014/main" id="{DEE33C96-83E3-88C1-F7E1-EA6A61FA8D7C}"/>
              </a:ext>
            </a:extLst>
          </p:cNvPr>
          <p:cNvSpPr txBox="1"/>
          <p:nvPr/>
        </p:nvSpPr>
        <p:spPr>
          <a:xfrm>
            <a:off x="5911101" y="925620"/>
            <a:ext cx="5090456" cy="1754326"/>
          </a:xfrm>
          <a:prstGeom prst="rect">
            <a:avLst/>
          </a:prstGeom>
          <a:noFill/>
        </p:spPr>
        <p:txBody>
          <a:bodyPr wrap="square">
            <a:spAutoFit/>
          </a:bodyPr>
          <a:lstStyle/>
          <a:p>
            <a:pPr marL="0" indent="0" algn="ctr">
              <a:buNone/>
            </a:pPr>
            <a:r>
              <a:rPr lang="en-GB" sz="1800" b="1" dirty="0">
                <a:solidFill>
                  <a:srgbClr val="00B050"/>
                </a:solidFill>
              </a:rPr>
              <a:t>Giving or receiving empathy stimulates </a:t>
            </a:r>
            <a:r>
              <a:rPr lang="en-GB" b="1" dirty="0">
                <a:solidFill>
                  <a:srgbClr val="00B050"/>
                </a:solidFill>
              </a:rPr>
              <a:t>a naturally produced hormone called Oxytocin.</a:t>
            </a:r>
          </a:p>
          <a:p>
            <a:pPr marL="0" indent="0" algn="ctr">
              <a:buNone/>
            </a:pPr>
            <a:endParaRPr lang="en-GB" b="1" dirty="0">
              <a:solidFill>
                <a:srgbClr val="00B050"/>
              </a:solidFill>
            </a:endParaRPr>
          </a:p>
          <a:p>
            <a:pPr marL="0" indent="0" algn="ctr">
              <a:buNone/>
            </a:pPr>
            <a:r>
              <a:rPr lang="en-GB" sz="1800" b="1" dirty="0">
                <a:solidFill>
                  <a:srgbClr val="00B050"/>
                </a:solidFill>
              </a:rPr>
              <a:t>Oxytocin inhibits the production of cortisol.</a:t>
            </a:r>
          </a:p>
          <a:p>
            <a:pPr marL="0" indent="0" algn="ctr">
              <a:buNone/>
            </a:pPr>
            <a:endParaRPr lang="en-GB" b="1" dirty="0">
              <a:solidFill>
                <a:srgbClr val="00B050"/>
              </a:solidFill>
            </a:endParaRPr>
          </a:p>
          <a:p>
            <a:pPr marL="0" indent="0" algn="ctr">
              <a:buNone/>
            </a:pPr>
            <a:r>
              <a:rPr lang="en-GB" sz="1800" b="1" dirty="0">
                <a:solidFill>
                  <a:srgbClr val="00B050"/>
                </a:solidFill>
              </a:rPr>
              <a:t>Empathy helps to reduce stress</a:t>
            </a:r>
          </a:p>
        </p:txBody>
      </p:sp>
      <p:pic>
        <p:nvPicPr>
          <p:cNvPr id="5" name="Online Media 6" title="Brené Brown on Empathy">
            <a:hlinkClick r:id="" action="ppaction://media"/>
            <a:extLst>
              <a:ext uri="{FF2B5EF4-FFF2-40B4-BE49-F238E27FC236}">
                <a16:creationId xmlns:a16="http://schemas.microsoft.com/office/drawing/2014/main" id="{F3F7677C-13E1-E420-9121-7CBB32B706A8}"/>
              </a:ext>
            </a:extLst>
          </p:cNvPr>
          <p:cNvPicPr>
            <a:picLocks noRot="1" noChangeAspect="1"/>
          </p:cNvPicPr>
          <p:nvPr>
            <a:videoFile r:link="rId1"/>
          </p:nvPr>
        </p:nvPicPr>
        <p:blipFill>
          <a:blip r:embed="rId4"/>
          <a:stretch>
            <a:fillRect/>
          </a:stretch>
        </p:blipFill>
        <p:spPr>
          <a:xfrm>
            <a:off x="6063488" y="3007848"/>
            <a:ext cx="4938069" cy="2790009"/>
          </a:xfrm>
          <a:prstGeom prst="rect">
            <a:avLst/>
          </a:prstGeom>
        </p:spPr>
      </p:pic>
    </p:spTree>
    <p:extLst>
      <p:ext uri="{BB962C8B-B14F-4D97-AF65-F5344CB8AC3E}">
        <p14:creationId xmlns:p14="http://schemas.microsoft.com/office/powerpoint/2010/main" val="125552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Upward Curved Arrow Images – Browse 10,645 Stock Photos, Vectors, and Video  | Adobe Stock">
            <a:extLst>
              <a:ext uri="{FF2B5EF4-FFF2-40B4-BE49-F238E27FC236}">
                <a16:creationId xmlns:a16="http://schemas.microsoft.com/office/drawing/2014/main" id="{EB461405-06BD-51E9-B355-19D050B928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49" t="21821" r="12155" b="23534"/>
          <a:stretch/>
        </p:blipFill>
        <p:spPr bwMode="auto">
          <a:xfrm>
            <a:off x="5382161" y="4549370"/>
            <a:ext cx="2581921" cy="18737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FF488A-D761-4B0E-7E6B-A53FDC575A83}"/>
              </a:ext>
            </a:extLst>
          </p:cNvPr>
          <p:cNvSpPr>
            <a:spLocks noGrp="1"/>
          </p:cNvSpPr>
          <p:nvPr>
            <p:ph type="title"/>
          </p:nvPr>
        </p:nvSpPr>
        <p:spPr>
          <a:xfrm>
            <a:off x="470941" y="614365"/>
            <a:ext cx="10515600" cy="857388"/>
          </a:xfrm>
        </p:spPr>
        <p:txBody>
          <a:bodyPr>
            <a:normAutofit fontScale="90000"/>
          </a:bodyPr>
          <a:lstStyle/>
          <a:p>
            <a:r>
              <a:rPr lang="en-GB" dirty="0"/>
              <a:t>MAP your way to wellbeing</a:t>
            </a:r>
            <a:br>
              <a:rPr lang="en-GB" dirty="0"/>
            </a:br>
            <a:endParaRPr lang="en-GB" dirty="0"/>
          </a:p>
        </p:txBody>
      </p:sp>
      <p:sp>
        <p:nvSpPr>
          <p:cNvPr id="3" name="Content Placeholder 2">
            <a:extLst>
              <a:ext uri="{FF2B5EF4-FFF2-40B4-BE49-F238E27FC236}">
                <a16:creationId xmlns:a16="http://schemas.microsoft.com/office/drawing/2014/main" id="{39AC4232-6232-A1BA-EB94-7E41DDBCFE1A}"/>
              </a:ext>
            </a:extLst>
          </p:cNvPr>
          <p:cNvSpPr>
            <a:spLocks noGrp="1"/>
          </p:cNvSpPr>
          <p:nvPr>
            <p:ph idx="1"/>
          </p:nvPr>
        </p:nvSpPr>
        <p:spPr>
          <a:xfrm>
            <a:off x="470941" y="1677413"/>
            <a:ext cx="8912902" cy="4745728"/>
          </a:xfrm>
        </p:spPr>
        <p:txBody>
          <a:bodyPr>
            <a:normAutofit/>
          </a:bodyPr>
          <a:lstStyle/>
          <a:p>
            <a:pPr marL="0" indent="0">
              <a:buNone/>
            </a:pPr>
            <a:r>
              <a:rPr lang="en-GB" dirty="0"/>
              <a:t>Mastery, Autonomy, Purpose – staff and students</a:t>
            </a:r>
          </a:p>
          <a:p>
            <a:endParaRPr lang="en-GB" dirty="0"/>
          </a:p>
          <a:p>
            <a:pPr marL="0" indent="0">
              <a:buNone/>
            </a:pPr>
            <a:r>
              <a:rPr lang="en-GB" dirty="0"/>
              <a:t>“People who invest in their wellbeing, being the best version of themselves, perform better… it’s not rocket science.”</a:t>
            </a:r>
          </a:p>
          <a:p>
            <a:pPr marL="0" indent="0">
              <a:buNone/>
            </a:pPr>
            <a:endParaRPr lang="en-GB" dirty="0"/>
          </a:p>
          <a:p>
            <a:pPr marL="0" indent="0">
              <a:buNone/>
            </a:pPr>
            <a:r>
              <a:rPr lang="en-GB" dirty="0"/>
              <a:t>Began Sept 2012</a:t>
            </a:r>
          </a:p>
          <a:p>
            <a:pPr marL="0" indent="0">
              <a:buNone/>
            </a:pPr>
            <a:r>
              <a:rPr lang="en-GB" dirty="0"/>
              <a:t>Dec 2013 – Requires Improvement</a:t>
            </a:r>
          </a:p>
          <a:p>
            <a:pPr marL="0" indent="0">
              <a:buNone/>
            </a:pPr>
            <a:r>
              <a:rPr lang="en-GB" dirty="0"/>
              <a:t>March 2016 - Outstanding</a:t>
            </a:r>
          </a:p>
        </p:txBody>
      </p:sp>
      <p:pic>
        <p:nvPicPr>
          <p:cNvPr id="4098" name="Picture 2" descr="Eric Partaker on X: &quot;14 of the wisest things ever said about leadership: 1.  &quot;Train people well enough so they can leave, treat them well enough so they  don't want to.&quot; –Richard">
            <a:extLst>
              <a:ext uri="{FF2B5EF4-FFF2-40B4-BE49-F238E27FC236}">
                <a16:creationId xmlns:a16="http://schemas.microsoft.com/office/drawing/2014/main" id="{58996B54-810A-38A5-EBC1-78FA1AB88C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787" b="19563"/>
          <a:stretch/>
        </p:blipFill>
        <p:spPr bwMode="auto">
          <a:xfrm>
            <a:off x="9253104" y="242327"/>
            <a:ext cx="2688697" cy="16014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CEFE841-4A04-4231-8EC2-AA2DC17340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8771"/>
          <a:stretch/>
        </p:blipFill>
        <p:spPr bwMode="auto">
          <a:xfrm>
            <a:off x="8781873" y="3429000"/>
            <a:ext cx="3410127" cy="332740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BA2D415-21AA-14DA-FD0E-C67BD04F9F3F}"/>
              </a:ext>
            </a:extLst>
          </p:cNvPr>
          <p:cNvPicPr>
            <a:picLocks noChangeAspect="1"/>
          </p:cNvPicPr>
          <p:nvPr/>
        </p:nvPicPr>
        <p:blipFill>
          <a:blip r:embed="rId5"/>
          <a:stretch>
            <a:fillRect/>
          </a:stretch>
        </p:blipFill>
        <p:spPr>
          <a:xfrm>
            <a:off x="470941" y="5982583"/>
            <a:ext cx="2009868" cy="773817"/>
          </a:xfrm>
          <a:prstGeom prst="rect">
            <a:avLst/>
          </a:prstGeom>
        </p:spPr>
      </p:pic>
    </p:spTree>
    <p:extLst>
      <p:ext uri="{BB962C8B-B14F-4D97-AF65-F5344CB8AC3E}">
        <p14:creationId xmlns:p14="http://schemas.microsoft.com/office/powerpoint/2010/main" val="413690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25097B4B-14D5-86CF-88A8-771F71FB1F8E}"/>
              </a:ext>
            </a:extLst>
          </p:cNvPr>
          <p:cNvPicPr>
            <a:picLocks noChangeAspect="1"/>
          </p:cNvPicPr>
          <p:nvPr/>
        </p:nvPicPr>
        <p:blipFill rotWithShape="1">
          <a:blip r:embed="rId2"/>
          <a:srcRect l="14354" r="32987"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2CB071-5595-766E-0F10-3DF0D93AB8DF}"/>
              </a:ext>
            </a:extLst>
          </p:cNvPr>
          <p:cNvSpPr>
            <a:spLocks noGrp="1"/>
          </p:cNvSpPr>
          <p:nvPr>
            <p:ph type="title"/>
          </p:nvPr>
        </p:nvSpPr>
        <p:spPr>
          <a:xfrm>
            <a:off x="6115317" y="405685"/>
            <a:ext cx="5464968" cy="1559301"/>
          </a:xfrm>
        </p:spPr>
        <p:txBody>
          <a:bodyPr>
            <a:normAutofit/>
          </a:bodyPr>
          <a:lstStyle/>
          <a:p>
            <a:r>
              <a:rPr lang="en-GB" sz="4000" dirty="0"/>
              <a:t>How does that look in your context? (5 mins)</a:t>
            </a:r>
          </a:p>
        </p:txBody>
      </p:sp>
      <p:sp>
        <p:nvSpPr>
          <p:cNvPr id="3" name="Content Placeholder 2">
            <a:extLst>
              <a:ext uri="{FF2B5EF4-FFF2-40B4-BE49-F238E27FC236}">
                <a16:creationId xmlns:a16="http://schemas.microsoft.com/office/drawing/2014/main" id="{5CCA8FB2-7948-1CFB-2C31-697E94203A49}"/>
              </a:ext>
            </a:extLst>
          </p:cNvPr>
          <p:cNvSpPr>
            <a:spLocks noGrp="1"/>
          </p:cNvSpPr>
          <p:nvPr>
            <p:ph idx="1"/>
          </p:nvPr>
        </p:nvSpPr>
        <p:spPr>
          <a:xfrm>
            <a:off x="6095999" y="2893101"/>
            <a:ext cx="5588833" cy="3496878"/>
          </a:xfrm>
        </p:spPr>
        <p:txBody>
          <a:bodyPr anchor="ctr">
            <a:normAutofit fontScale="92500" lnSpcReduction="20000"/>
          </a:bodyPr>
          <a:lstStyle/>
          <a:p>
            <a:pPr marL="0" indent="0">
              <a:buNone/>
            </a:pPr>
            <a:r>
              <a:rPr lang="en-GB" sz="2000" b="1" dirty="0"/>
              <a:t>Mastery </a:t>
            </a:r>
          </a:p>
          <a:p>
            <a:pPr marL="0" indent="0">
              <a:buNone/>
            </a:pPr>
            <a:r>
              <a:rPr lang="en-GB" sz="2000" dirty="0"/>
              <a:t>The opportunity to continually improve leading to greater fulfilment and job satisfaction.</a:t>
            </a:r>
          </a:p>
          <a:p>
            <a:pPr marL="0" indent="0">
              <a:buNone/>
            </a:pPr>
            <a:endParaRPr lang="en-GB" sz="2000" dirty="0"/>
          </a:p>
          <a:p>
            <a:pPr marL="0" indent="0">
              <a:buNone/>
            </a:pPr>
            <a:r>
              <a:rPr lang="en-GB" sz="2000" b="1" dirty="0"/>
              <a:t>Autonomy</a:t>
            </a:r>
          </a:p>
          <a:p>
            <a:pPr marL="0" indent="0">
              <a:buNone/>
            </a:pPr>
            <a:r>
              <a:rPr lang="en-GB" sz="2000" dirty="0"/>
              <a:t>The opportunity, within a framework to utilise your skill and flair to determine how you do your job</a:t>
            </a:r>
          </a:p>
          <a:p>
            <a:pPr marL="0" indent="0">
              <a:buNone/>
            </a:pPr>
            <a:endParaRPr lang="en-GB" sz="2000" dirty="0"/>
          </a:p>
          <a:p>
            <a:pPr marL="0" indent="0">
              <a:buNone/>
            </a:pPr>
            <a:r>
              <a:rPr lang="en-GB" sz="2000" b="1" dirty="0"/>
              <a:t>Purpose</a:t>
            </a:r>
          </a:p>
          <a:p>
            <a:pPr marL="0" indent="0">
              <a:buNone/>
            </a:pPr>
            <a:r>
              <a:rPr lang="en-GB" sz="2000" dirty="0"/>
              <a:t>The extent to which all staff in school feel that they are helping to improve outcomes for young people.</a:t>
            </a:r>
          </a:p>
          <a:p>
            <a:pPr marL="0" indent="0">
              <a:buNone/>
            </a:pPr>
            <a:endParaRPr lang="en-GB" sz="2000" dirty="0"/>
          </a:p>
          <a:p>
            <a:pPr marL="0" indent="0">
              <a:buNone/>
            </a:pPr>
            <a:endParaRPr lang="en-GB" sz="2000" dirty="0"/>
          </a:p>
          <a:p>
            <a:pPr marL="0" indent="0">
              <a:buNone/>
            </a:pPr>
            <a:endParaRPr lang="en-GB" sz="2000" dirty="0"/>
          </a:p>
        </p:txBody>
      </p:sp>
      <p:pic>
        <p:nvPicPr>
          <p:cNvPr id="4" name="Picture 3">
            <a:extLst>
              <a:ext uri="{FF2B5EF4-FFF2-40B4-BE49-F238E27FC236}">
                <a16:creationId xmlns:a16="http://schemas.microsoft.com/office/drawing/2014/main" id="{1D3D79D8-9EA0-B573-7D7B-238FC91BD099}"/>
              </a:ext>
            </a:extLst>
          </p:cNvPr>
          <p:cNvPicPr>
            <a:picLocks noChangeAspect="1"/>
          </p:cNvPicPr>
          <p:nvPr/>
        </p:nvPicPr>
        <p:blipFill>
          <a:blip r:embed="rId3"/>
          <a:stretch>
            <a:fillRect/>
          </a:stretch>
        </p:blipFill>
        <p:spPr>
          <a:xfrm>
            <a:off x="10057909" y="6065406"/>
            <a:ext cx="2009868" cy="773817"/>
          </a:xfrm>
          <a:prstGeom prst="rect">
            <a:avLst/>
          </a:prstGeom>
        </p:spPr>
      </p:pic>
    </p:spTree>
    <p:extLst>
      <p:ext uri="{BB962C8B-B14F-4D97-AF65-F5344CB8AC3E}">
        <p14:creationId xmlns:p14="http://schemas.microsoft.com/office/powerpoint/2010/main" val="612166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42E7-BE73-18F9-0C82-0AA82C6EED42}"/>
              </a:ext>
            </a:extLst>
          </p:cNvPr>
          <p:cNvSpPr>
            <a:spLocks noGrp="1"/>
          </p:cNvSpPr>
          <p:nvPr>
            <p:ph type="title"/>
          </p:nvPr>
        </p:nvSpPr>
        <p:spPr>
          <a:xfrm>
            <a:off x="182579" y="-24303"/>
            <a:ext cx="6697905" cy="1454051"/>
          </a:xfrm>
        </p:spPr>
        <p:txBody>
          <a:bodyPr>
            <a:normAutofit/>
          </a:bodyPr>
          <a:lstStyle/>
          <a:p>
            <a:r>
              <a:rPr lang="en-GB" sz="3300" b="1" dirty="0">
                <a:solidFill>
                  <a:schemeClr val="tx2"/>
                </a:solidFill>
              </a:rPr>
              <a:t>The W word!</a:t>
            </a:r>
            <a:br>
              <a:rPr lang="en-GB" sz="3300" dirty="0">
                <a:solidFill>
                  <a:schemeClr val="tx2"/>
                </a:solidFill>
              </a:rPr>
            </a:br>
            <a:r>
              <a:rPr lang="en-GB" sz="3300" dirty="0">
                <a:solidFill>
                  <a:schemeClr val="tx2"/>
                </a:solidFill>
              </a:rPr>
              <a:t>Workload – Perspective &amp; pragmatism</a:t>
            </a:r>
          </a:p>
        </p:txBody>
      </p:sp>
      <p:sp>
        <p:nvSpPr>
          <p:cNvPr id="3" name="Content Placeholder 2">
            <a:extLst>
              <a:ext uri="{FF2B5EF4-FFF2-40B4-BE49-F238E27FC236}">
                <a16:creationId xmlns:a16="http://schemas.microsoft.com/office/drawing/2014/main" id="{8FD19CCD-FCFB-DDD2-0E53-094D2B7F41D3}"/>
              </a:ext>
            </a:extLst>
          </p:cNvPr>
          <p:cNvSpPr>
            <a:spLocks noGrp="1"/>
          </p:cNvSpPr>
          <p:nvPr>
            <p:ph idx="1"/>
          </p:nvPr>
        </p:nvSpPr>
        <p:spPr>
          <a:xfrm>
            <a:off x="341376" y="1421048"/>
            <a:ext cx="5617214" cy="4487868"/>
          </a:xfrm>
        </p:spPr>
        <p:txBody>
          <a:bodyPr anchor="t">
            <a:normAutofit/>
          </a:bodyPr>
          <a:lstStyle/>
          <a:p>
            <a:pPr marL="0" indent="0">
              <a:buNone/>
            </a:pPr>
            <a:r>
              <a:rPr lang="en-GB" sz="1800" dirty="0">
                <a:solidFill>
                  <a:schemeClr val="tx2"/>
                </a:solidFill>
              </a:rPr>
              <a:t>Basic Facts</a:t>
            </a:r>
          </a:p>
          <a:p>
            <a:pPr marL="514350" indent="-514350">
              <a:buAutoNum type="arabicParenR"/>
            </a:pPr>
            <a:r>
              <a:rPr lang="en-GB" sz="1800" dirty="0">
                <a:solidFill>
                  <a:schemeClr val="tx2"/>
                </a:solidFill>
              </a:rPr>
              <a:t>There’s too much to do in the time you’ve got.</a:t>
            </a:r>
          </a:p>
          <a:p>
            <a:pPr marL="514350" indent="-514350">
              <a:buAutoNum type="arabicParenR"/>
            </a:pPr>
            <a:r>
              <a:rPr lang="en-GB" sz="1800" dirty="0">
                <a:solidFill>
                  <a:schemeClr val="tx2"/>
                </a:solidFill>
              </a:rPr>
              <a:t>Doing that last piece of work is a fallacy. There is no last piece of work. I left work to do on my desk after 32 years of trying to get on top of it.</a:t>
            </a:r>
          </a:p>
          <a:p>
            <a:pPr marL="0" indent="0">
              <a:buNone/>
            </a:pPr>
            <a:r>
              <a:rPr lang="en-GB" sz="1800" dirty="0">
                <a:solidFill>
                  <a:schemeClr val="tx2"/>
                </a:solidFill>
              </a:rPr>
              <a:t>So</a:t>
            </a:r>
          </a:p>
          <a:p>
            <a:pPr marL="342900" indent="-342900">
              <a:buAutoNum type="arabicParenR"/>
            </a:pPr>
            <a:r>
              <a:rPr lang="en-GB" sz="1800" dirty="0">
                <a:solidFill>
                  <a:schemeClr val="tx2"/>
                </a:solidFill>
              </a:rPr>
              <a:t>Be content with the fact that you won’t get everything done.</a:t>
            </a:r>
          </a:p>
          <a:p>
            <a:pPr marL="342900" indent="-342900">
              <a:buAutoNum type="arabicParenR"/>
            </a:pPr>
            <a:r>
              <a:rPr lang="en-GB" sz="1800" dirty="0">
                <a:solidFill>
                  <a:schemeClr val="tx2"/>
                </a:solidFill>
              </a:rPr>
              <a:t>Prioritise what is important and has most impact.</a:t>
            </a:r>
          </a:p>
          <a:p>
            <a:pPr marL="342900" indent="-342900">
              <a:buAutoNum type="arabicParenR"/>
            </a:pPr>
            <a:r>
              <a:rPr lang="en-GB" sz="1800" dirty="0">
                <a:solidFill>
                  <a:schemeClr val="tx2"/>
                </a:solidFill>
              </a:rPr>
              <a:t>Most importantly, know when to stop.</a:t>
            </a:r>
          </a:p>
          <a:p>
            <a:pPr marL="342900" indent="-342900">
              <a:buAutoNum type="arabicParenR"/>
            </a:pPr>
            <a:endParaRPr lang="en-GB" sz="1800" dirty="0">
              <a:solidFill>
                <a:schemeClr val="tx2"/>
              </a:solidFill>
            </a:endParaRPr>
          </a:p>
          <a:p>
            <a:pPr marL="0" indent="0">
              <a:buNone/>
            </a:pPr>
            <a:r>
              <a:rPr lang="en-GB" sz="1800" dirty="0">
                <a:solidFill>
                  <a:schemeClr val="tx2"/>
                </a:solidFill>
              </a:rPr>
              <a:t>Trying to get the work done in the time you have, will just lead to stress, pressure, burnout and chronic fatigue.</a:t>
            </a:r>
          </a:p>
          <a:p>
            <a:pPr marL="0" indent="0">
              <a:buNone/>
            </a:pPr>
            <a:endParaRPr lang="en-GB" sz="1500" dirty="0">
              <a:solidFill>
                <a:schemeClr val="tx2"/>
              </a:solidFill>
            </a:endParaRPr>
          </a:p>
          <a:p>
            <a:pPr marL="0" indent="0">
              <a:buNone/>
            </a:pPr>
            <a:endParaRPr lang="en-GB" sz="1500" dirty="0">
              <a:solidFill>
                <a:schemeClr val="tx2"/>
              </a:solidFill>
            </a:endParaRPr>
          </a:p>
        </p:txBody>
      </p:sp>
      <p:grpSp>
        <p:nvGrpSpPr>
          <p:cNvPr id="2059" name="Group 205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060" name="Freeform: Shape 205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Freeform: Shape 206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Race-against-the-clock GIFs - Get the best GIF on GIPHY">
            <a:extLst>
              <a:ext uri="{FF2B5EF4-FFF2-40B4-BE49-F238E27FC236}">
                <a16:creationId xmlns:a16="http://schemas.microsoft.com/office/drawing/2014/main" id="{C461A311-2886-84AE-88D5-D7B1C49AA7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8392" y="1974990"/>
            <a:ext cx="4142232" cy="38315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pink logo&#10;&#10;Description automatically generated">
            <a:extLst>
              <a:ext uri="{FF2B5EF4-FFF2-40B4-BE49-F238E27FC236}">
                <a16:creationId xmlns:a16="http://schemas.microsoft.com/office/drawing/2014/main" id="{6E4B7F1B-FA95-60A5-8E27-38B698C36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6989" y="6176963"/>
            <a:ext cx="1870935" cy="589052"/>
          </a:xfrm>
          <a:prstGeom prst="rect">
            <a:avLst/>
          </a:prstGeom>
        </p:spPr>
      </p:pic>
      <p:sp>
        <p:nvSpPr>
          <p:cNvPr id="5" name="TextBox 4">
            <a:extLst>
              <a:ext uri="{FF2B5EF4-FFF2-40B4-BE49-F238E27FC236}">
                <a16:creationId xmlns:a16="http://schemas.microsoft.com/office/drawing/2014/main" id="{75E5D594-2A00-F0B0-7E80-C9044455F1FD}"/>
              </a:ext>
            </a:extLst>
          </p:cNvPr>
          <p:cNvSpPr txBox="1"/>
          <p:nvPr/>
        </p:nvSpPr>
        <p:spPr>
          <a:xfrm>
            <a:off x="341376" y="6117021"/>
            <a:ext cx="6109874" cy="369332"/>
          </a:xfrm>
          <a:prstGeom prst="rect">
            <a:avLst/>
          </a:prstGeom>
          <a:solidFill>
            <a:srgbClr val="FFC000"/>
          </a:solidFill>
        </p:spPr>
        <p:txBody>
          <a:bodyPr wrap="square" rtlCol="0">
            <a:spAutoFit/>
          </a:bodyPr>
          <a:lstStyle/>
          <a:p>
            <a:pPr marL="0" indent="0">
              <a:buNone/>
            </a:pPr>
            <a:r>
              <a:rPr lang="en-GB" sz="1800" b="1" dirty="0">
                <a:solidFill>
                  <a:schemeClr val="tx2"/>
                </a:solidFill>
              </a:rPr>
              <a:t>Working fresher leading to greater effectiveness.</a:t>
            </a:r>
          </a:p>
        </p:txBody>
      </p:sp>
    </p:spTree>
    <p:extLst>
      <p:ext uri="{BB962C8B-B14F-4D97-AF65-F5344CB8AC3E}">
        <p14:creationId xmlns:p14="http://schemas.microsoft.com/office/powerpoint/2010/main" val="178257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B83C9B-DDE3-F125-DE0F-A2E038303FF7}"/>
              </a:ext>
            </a:extLst>
          </p:cNvPr>
          <p:cNvSpPr>
            <a:spLocks noGrp="1"/>
          </p:cNvSpPr>
          <p:nvPr>
            <p:ph type="title"/>
          </p:nvPr>
        </p:nvSpPr>
        <p:spPr>
          <a:xfrm>
            <a:off x="572493" y="307748"/>
            <a:ext cx="11018520" cy="1030573"/>
          </a:xfrm>
        </p:spPr>
        <p:txBody>
          <a:bodyPr vert="horz" lIns="91440" tIns="45720" rIns="91440" bIns="45720" rtlCol="0" anchor="b">
            <a:normAutofit fontScale="90000"/>
          </a:bodyPr>
          <a:lstStyle/>
          <a:p>
            <a:r>
              <a:rPr lang="en-US" sz="5400" dirty="0"/>
              <a:t>Workplace wellbeing </a:t>
            </a:r>
            <a:br>
              <a:rPr lang="en-US" sz="5400" dirty="0"/>
            </a:br>
            <a:r>
              <a:rPr lang="en-US" sz="3600" dirty="0"/>
              <a:t>Ideas for a Wellbeing Focus group?</a:t>
            </a:r>
          </a:p>
        </p:txBody>
      </p:sp>
      <p:sp>
        <p:nvSpPr>
          <p:cNvPr id="5" name="Content Placeholder 4">
            <a:extLst>
              <a:ext uri="{FF2B5EF4-FFF2-40B4-BE49-F238E27FC236}">
                <a16:creationId xmlns:a16="http://schemas.microsoft.com/office/drawing/2014/main" id="{4A7BA168-9FB5-AFAA-96C9-6C4A171A09CA}"/>
              </a:ext>
            </a:extLst>
          </p:cNvPr>
          <p:cNvSpPr>
            <a:spLocks noGrp="1"/>
          </p:cNvSpPr>
          <p:nvPr>
            <p:ph sz="half" idx="1"/>
          </p:nvPr>
        </p:nvSpPr>
        <p:spPr>
          <a:xfrm>
            <a:off x="572493" y="1537528"/>
            <a:ext cx="6713552" cy="5012724"/>
          </a:xfrm>
        </p:spPr>
        <p:txBody>
          <a:bodyPr vert="horz" lIns="91440" tIns="45720" rIns="91440" bIns="45720" rtlCol="0" anchor="t">
            <a:normAutofit fontScale="92500" lnSpcReduction="10000"/>
          </a:bodyPr>
          <a:lstStyle/>
          <a:p>
            <a:pPr marL="0" indent="0">
              <a:buNone/>
            </a:pPr>
            <a:r>
              <a:rPr lang="en-US" sz="1800" b="1" dirty="0"/>
              <a:t>Quality and safety of the physical environment</a:t>
            </a:r>
          </a:p>
          <a:p>
            <a:pPr marL="0"/>
            <a:r>
              <a:rPr lang="en-US" sz="1800" dirty="0"/>
              <a:t>What is it like to work in this building?</a:t>
            </a:r>
          </a:p>
          <a:p>
            <a:pPr marL="0"/>
            <a:r>
              <a:rPr lang="en-US" sz="1800" dirty="0"/>
              <a:t>Is it safe, warm and free from factors that could damage health.</a:t>
            </a:r>
          </a:p>
          <a:p>
            <a:pPr marL="0"/>
            <a:endParaRPr lang="en-US" sz="1800" b="1" dirty="0"/>
          </a:p>
          <a:p>
            <a:pPr marL="0" indent="0">
              <a:buNone/>
            </a:pPr>
            <a:r>
              <a:rPr lang="en-US" sz="1800" b="1" dirty="0"/>
              <a:t>How workers feel about their work</a:t>
            </a:r>
          </a:p>
          <a:p>
            <a:pPr marL="0"/>
            <a:r>
              <a:rPr lang="en-US" sz="1800" dirty="0"/>
              <a:t>Do you feel engaged, valued and have freedom to make decisions?</a:t>
            </a:r>
          </a:p>
          <a:p>
            <a:pPr marL="0"/>
            <a:r>
              <a:rPr lang="en-US" sz="1800" dirty="0"/>
              <a:t>How empathetic are leaders and staff more widely?</a:t>
            </a:r>
          </a:p>
          <a:p>
            <a:pPr marL="0"/>
            <a:endParaRPr lang="en-US" sz="1800" b="1" dirty="0"/>
          </a:p>
          <a:p>
            <a:pPr marL="0" indent="0">
              <a:buNone/>
            </a:pPr>
            <a:r>
              <a:rPr lang="en-US" sz="1800" b="1" dirty="0"/>
              <a:t>Working environment</a:t>
            </a:r>
          </a:p>
          <a:p>
            <a:pPr marL="0"/>
            <a:r>
              <a:rPr lang="en-US" sz="1800" dirty="0"/>
              <a:t>Do you have all the tools and resources to do your job?</a:t>
            </a:r>
          </a:p>
          <a:p>
            <a:pPr marL="0"/>
            <a:endParaRPr lang="en-US" sz="1800" dirty="0"/>
          </a:p>
          <a:p>
            <a:pPr marL="0" indent="0">
              <a:buNone/>
            </a:pPr>
            <a:r>
              <a:rPr lang="en-US" sz="1800" b="1" dirty="0"/>
              <a:t>Climate at work and work </a:t>
            </a:r>
            <a:r>
              <a:rPr lang="en-US" sz="1800" b="1" dirty="0" err="1"/>
              <a:t>organisation</a:t>
            </a:r>
            <a:endParaRPr lang="en-US" sz="1800" b="1" dirty="0"/>
          </a:p>
          <a:p>
            <a:pPr marL="0"/>
            <a:r>
              <a:rPr lang="en-US" sz="1800" dirty="0"/>
              <a:t>How top down or bottom up is your </a:t>
            </a:r>
            <a:r>
              <a:rPr lang="en-US" sz="1800" dirty="0" err="1"/>
              <a:t>organisation</a:t>
            </a:r>
            <a:r>
              <a:rPr lang="en-US" sz="1800" dirty="0"/>
              <a:t>? </a:t>
            </a:r>
          </a:p>
          <a:p>
            <a:pPr marL="0"/>
            <a:r>
              <a:rPr lang="en-US" sz="1800" dirty="0"/>
              <a:t>Is there team coherence around a specified and agreed goal or goals?</a:t>
            </a:r>
          </a:p>
          <a:p>
            <a:pPr marL="0"/>
            <a:r>
              <a:rPr lang="en-US" sz="1800" dirty="0"/>
              <a:t>How are relationships at work?</a:t>
            </a:r>
            <a:endParaRPr lang="en-US" sz="1400" b="1" dirty="0"/>
          </a:p>
          <a:p>
            <a:pPr marL="0"/>
            <a:endParaRPr lang="en-US" sz="1400" dirty="0"/>
          </a:p>
        </p:txBody>
      </p:sp>
      <p:pic>
        <p:nvPicPr>
          <p:cNvPr id="7" name="Picture Placeholder 6" descr="Medium shot of a person holding a clipboard&#10;&#10;Description automatically generated">
            <a:extLst>
              <a:ext uri="{FF2B5EF4-FFF2-40B4-BE49-F238E27FC236}">
                <a16:creationId xmlns:a16="http://schemas.microsoft.com/office/drawing/2014/main" id="{29916F62-25CC-CCF0-3E48-154D4283CFF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7017" r="18767" b="2"/>
          <a:stretch/>
        </p:blipFill>
        <p:spPr>
          <a:xfrm>
            <a:off x="7675658" y="2093976"/>
            <a:ext cx="3941064" cy="4096512"/>
          </a:xfrm>
          <a:prstGeom prst="rect">
            <a:avLst/>
          </a:prstGeom>
        </p:spPr>
      </p:pic>
      <p:pic>
        <p:nvPicPr>
          <p:cNvPr id="2" name="Picture 1">
            <a:extLst>
              <a:ext uri="{FF2B5EF4-FFF2-40B4-BE49-F238E27FC236}">
                <a16:creationId xmlns:a16="http://schemas.microsoft.com/office/drawing/2014/main" id="{9D631554-7A3B-7558-2F1D-5D4CFDF76969}"/>
              </a:ext>
            </a:extLst>
          </p:cNvPr>
          <p:cNvPicPr>
            <a:picLocks noChangeAspect="1"/>
          </p:cNvPicPr>
          <p:nvPr/>
        </p:nvPicPr>
        <p:blipFill>
          <a:blip r:embed="rId4"/>
          <a:stretch>
            <a:fillRect/>
          </a:stretch>
        </p:blipFill>
        <p:spPr>
          <a:xfrm>
            <a:off x="9995861" y="170173"/>
            <a:ext cx="2009868" cy="773817"/>
          </a:xfrm>
          <a:prstGeom prst="rect">
            <a:avLst/>
          </a:prstGeom>
        </p:spPr>
      </p:pic>
    </p:spTree>
    <p:extLst>
      <p:ext uri="{BB962C8B-B14F-4D97-AF65-F5344CB8AC3E}">
        <p14:creationId xmlns:p14="http://schemas.microsoft.com/office/powerpoint/2010/main" val="255002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99E2740-0268-0297-0611-8FBB6CAAA9E1}"/>
              </a:ext>
            </a:extLst>
          </p:cNvPr>
          <p:cNvSpPr>
            <a:spLocks noGrp="1"/>
          </p:cNvSpPr>
          <p:nvPr>
            <p:ph type="title"/>
          </p:nvPr>
        </p:nvSpPr>
        <p:spPr>
          <a:xfrm>
            <a:off x="397781" y="173687"/>
            <a:ext cx="6427304" cy="1325563"/>
          </a:xfrm>
        </p:spPr>
        <p:txBody>
          <a:bodyPr vert="horz" lIns="91440" tIns="45720" rIns="91440" bIns="45720" rtlCol="0" anchor="ctr">
            <a:normAutofit/>
          </a:bodyPr>
          <a:lstStyle/>
          <a:p>
            <a:r>
              <a:rPr lang="en-US" sz="4400" dirty="0"/>
              <a:t>During the Inspection</a:t>
            </a:r>
          </a:p>
        </p:txBody>
      </p:sp>
      <p:sp>
        <p:nvSpPr>
          <p:cNvPr id="4" name="Content Placeholder 3">
            <a:extLst>
              <a:ext uri="{FF2B5EF4-FFF2-40B4-BE49-F238E27FC236}">
                <a16:creationId xmlns:a16="http://schemas.microsoft.com/office/drawing/2014/main" id="{A6BC38BF-5859-B65B-E2A0-6FBD7E7C8A73}"/>
              </a:ext>
            </a:extLst>
          </p:cNvPr>
          <p:cNvSpPr>
            <a:spLocks noGrp="1"/>
          </p:cNvSpPr>
          <p:nvPr>
            <p:ph sz="half" idx="1"/>
          </p:nvPr>
        </p:nvSpPr>
        <p:spPr>
          <a:xfrm>
            <a:off x="352087" y="1399978"/>
            <a:ext cx="6092856" cy="3583737"/>
          </a:xfrm>
        </p:spPr>
        <p:txBody>
          <a:bodyPr vert="horz" lIns="91440" tIns="45720" rIns="91440" bIns="45720" rtlCol="0">
            <a:normAutofit fontScale="85000" lnSpcReduction="20000"/>
          </a:bodyPr>
          <a:lstStyle/>
          <a:p>
            <a:r>
              <a:rPr lang="en-US" sz="2800" dirty="0"/>
              <a:t>Draw down on your acquired wellbeing and strategies</a:t>
            </a:r>
          </a:p>
          <a:p>
            <a:r>
              <a:rPr lang="en-US" sz="2800" dirty="0"/>
              <a:t>Check in on those who you might be concerned about and who are struggling</a:t>
            </a:r>
          </a:p>
          <a:p>
            <a:r>
              <a:rPr lang="en-US" sz="2800" dirty="0"/>
              <a:t>Give those who might need it, including yourself, time to vent</a:t>
            </a:r>
          </a:p>
          <a:p>
            <a:r>
              <a:rPr lang="en-US" sz="2800" dirty="0"/>
              <a:t>Lunch?</a:t>
            </a:r>
          </a:p>
          <a:p>
            <a:r>
              <a:rPr lang="en-US" sz="2800" dirty="0"/>
              <a:t>Ensure support staff know how best to support (cleaners, caretaker, and share their story)</a:t>
            </a:r>
          </a:p>
          <a:p>
            <a:r>
              <a:rPr lang="en-US" sz="2800" dirty="0"/>
              <a:t>Focus on your sphere of control</a:t>
            </a:r>
          </a:p>
          <a:p>
            <a:endParaRPr lang="en-US" dirty="0"/>
          </a:p>
        </p:txBody>
      </p:sp>
      <p:pic>
        <p:nvPicPr>
          <p:cNvPr id="6146" name="Picture 2" descr="Ofsted Inspection - February 2019 - St William of York Catholic Primary ...">
            <a:extLst>
              <a:ext uri="{FF2B5EF4-FFF2-40B4-BE49-F238E27FC236}">
                <a16:creationId xmlns:a16="http://schemas.microsoft.com/office/drawing/2014/main" id="{28C98CB3-357E-9352-5067-204BA3D77042}"/>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r="3" b="3"/>
          <a:stretch/>
        </p:blipFill>
        <p:spPr bwMode="auto">
          <a:xfrm>
            <a:off x="7753040" y="1206422"/>
            <a:ext cx="3636912" cy="363691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615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5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FA34CF5-0DF9-6B97-20AF-352195422946}"/>
              </a:ext>
            </a:extLst>
          </p:cNvPr>
          <p:cNvSpPr txBox="1"/>
          <p:nvPr/>
        </p:nvSpPr>
        <p:spPr>
          <a:xfrm>
            <a:off x="694842" y="5526809"/>
            <a:ext cx="5873298" cy="1015663"/>
          </a:xfrm>
          <a:prstGeom prst="rect">
            <a:avLst/>
          </a:prstGeom>
          <a:noFill/>
        </p:spPr>
        <p:txBody>
          <a:bodyPr wrap="square">
            <a:spAutoFit/>
          </a:bodyPr>
          <a:lstStyle/>
          <a:p>
            <a:pPr marL="0" indent="0" algn="ctr">
              <a:buNone/>
            </a:pPr>
            <a:r>
              <a:rPr lang="en-GB" sz="2000" dirty="0"/>
              <a:t>“Resilience is about planting the roots that will hold us fast in the storms of life.” </a:t>
            </a:r>
          </a:p>
          <a:p>
            <a:pPr marL="0" indent="0" algn="ctr">
              <a:buNone/>
            </a:pPr>
            <a:r>
              <a:rPr lang="en-GB" sz="2000" dirty="0"/>
              <a:t>Emma </a:t>
            </a:r>
            <a:r>
              <a:rPr lang="en-GB" sz="2000" dirty="0" err="1"/>
              <a:t>Coller</a:t>
            </a:r>
            <a:endParaRPr lang="en-GB" sz="2000" dirty="0"/>
          </a:p>
        </p:txBody>
      </p:sp>
      <p:pic>
        <p:nvPicPr>
          <p:cNvPr id="7" name="Picture 6">
            <a:extLst>
              <a:ext uri="{FF2B5EF4-FFF2-40B4-BE49-F238E27FC236}">
                <a16:creationId xmlns:a16="http://schemas.microsoft.com/office/drawing/2014/main" id="{3D83C42F-E831-340F-AFEE-497BAB3E6AE5}"/>
              </a:ext>
            </a:extLst>
          </p:cNvPr>
          <p:cNvPicPr>
            <a:picLocks noChangeAspect="1"/>
          </p:cNvPicPr>
          <p:nvPr/>
        </p:nvPicPr>
        <p:blipFill>
          <a:blip r:embed="rId3"/>
          <a:stretch>
            <a:fillRect/>
          </a:stretch>
        </p:blipFill>
        <p:spPr>
          <a:xfrm>
            <a:off x="9854675" y="5931852"/>
            <a:ext cx="2009868" cy="773817"/>
          </a:xfrm>
          <a:prstGeom prst="rect">
            <a:avLst/>
          </a:prstGeom>
        </p:spPr>
      </p:pic>
    </p:spTree>
    <p:extLst>
      <p:ext uri="{BB962C8B-B14F-4D97-AF65-F5344CB8AC3E}">
        <p14:creationId xmlns:p14="http://schemas.microsoft.com/office/powerpoint/2010/main" val="40358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E6EF-6E4C-AD9A-3E9A-CBF6AEF558EE}"/>
              </a:ext>
            </a:extLst>
          </p:cNvPr>
          <p:cNvSpPr>
            <a:spLocks noGrp="1"/>
          </p:cNvSpPr>
          <p:nvPr>
            <p:ph type="title"/>
          </p:nvPr>
        </p:nvSpPr>
        <p:spPr/>
        <p:txBody>
          <a:bodyPr/>
          <a:lstStyle/>
          <a:p>
            <a:r>
              <a:rPr lang="en-GB" dirty="0"/>
              <a:t>Sphere of control</a:t>
            </a:r>
          </a:p>
        </p:txBody>
      </p:sp>
      <p:sp>
        <p:nvSpPr>
          <p:cNvPr id="4" name="Content Placeholder 3">
            <a:extLst>
              <a:ext uri="{FF2B5EF4-FFF2-40B4-BE49-F238E27FC236}">
                <a16:creationId xmlns:a16="http://schemas.microsoft.com/office/drawing/2014/main" id="{9444DBE9-FA02-265B-99CC-9A74ED7BC6AE}"/>
              </a:ext>
            </a:extLst>
          </p:cNvPr>
          <p:cNvSpPr>
            <a:spLocks noGrp="1"/>
          </p:cNvSpPr>
          <p:nvPr>
            <p:ph sz="half" idx="1"/>
          </p:nvPr>
        </p:nvSpPr>
        <p:spPr>
          <a:xfrm>
            <a:off x="1014832" y="1858033"/>
            <a:ext cx="6053030" cy="4032225"/>
          </a:xfrm>
        </p:spPr>
        <p:txBody>
          <a:bodyPr>
            <a:normAutofit lnSpcReduction="10000"/>
          </a:bodyPr>
          <a:lstStyle/>
          <a:p>
            <a:pPr marL="514350" indent="-514350">
              <a:buAutoNum type="arabicParenR"/>
            </a:pPr>
            <a:r>
              <a:rPr lang="en-GB" sz="2800" dirty="0"/>
              <a:t>Be comfortable with the fact that there are some things that you just can’t control and let them go.</a:t>
            </a:r>
          </a:p>
          <a:p>
            <a:pPr marL="514350" indent="-514350">
              <a:buAutoNum type="arabicParenR"/>
            </a:pPr>
            <a:endParaRPr lang="en-GB" sz="2800" dirty="0"/>
          </a:p>
          <a:p>
            <a:pPr marL="514350" indent="-514350">
              <a:buAutoNum type="arabicParenR"/>
            </a:pPr>
            <a:r>
              <a:rPr lang="en-GB" sz="2800" dirty="0"/>
              <a:t>Control and plan for your controllables well in advance.</a:t>
            </a:r>
          </a:p>
          <a:p>
            <a:pPr marL="514350" indent="-514350">
              <a:buAutoNum type="arabicParenR"/>
            </a:pPr>
            <a:endParaRPr lang="en-GB" sz="2800" dirty="0"/>
          </a:p>
          <a:p>
            <a:pPr marL="514350" indent="-514350">
              <a:buAutoNum type="arabicParenR"/>
            </a:pPr>
            <a:r>
              <a:rPr lang="en-GB" sz="2800" dirty="0"/>
              <a:t>Create capacity for things you might be able to influence or support.</a:t>
            </a:r>
          </a:p>
          <a:p>
            <a:pPr marL="514350" indent="-514350">
              <a:buAutoNum type="arabicParenR"/>
            </a:pPr>
            <a:endParaRPr lang="en-GB" sz="3200" dirty="0"/>
          </a:p>
        </p:txBody>
      </p:sp>
      <p:pic>
        <p:nvPicPr>
          <p:cNvPr id="7172" name="Picture 4" descr="Agile Advice: Extending Your Sphere of Influence | by Chris Moss | Medium">
            <a:extLst>
              <a:ext uri="{FF2B5EF4-FFF2-40B4-BE49-F238E27FC236}">
                <a16:creationId xmlns:a16="http://schemas.microsoft.com/office/drawing/2014/main" id="{60A46EA4-616B-CACA-FCD3-A8A587E630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20" r="19521"/>
          <a:stretch/>
        </p:blipFill>
        <p:spPr bwMode="auto">
          <a:xfrm>
            <a:off x="7487586" y="1423253"/>
            <a:ext cx="3994879" cy="3822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97B6C5B-3163-CB07-8540-B0ED25E9DAAB}"/>
              </a:ext>
            </a:extLst>
          </p:cNvPr>
          <p:cNvPicPr>
            <a:picLocks noChangeAspect="1"/>
          </p:cNvPicPr>
          <p:nvPr/>
        </p:nvPicPr>
        <p:blipFill>
          <a:blip r:embed="rId3"/>
          <a:stretch>
            <a:fillRect/>
          </a:stretch>
        </p:blipFill>
        <p:spPr>
          <a:xfrm>
            <a:off x="9854675" y="5931852"/>
            <a:ext cx="2009868" cy="773817"/>
          </a:xfrm>
          <a:prstGeom prst="rect">
            <a:avLst/>
          </a:prstGeom>
        </p:spPr>
      </p:pic>
    </p:spTree>
    <p:extLst>
      <p:ext uri="{BB962C8B-B14F-4D97-AF65-F5344CB8AC3E}">
        <p14:creationId xmlns:p14="http://schemas.microsoft.com/office/powerpoint/2010/main" val="13238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624ACE-62CC-FDCF-2592-8402F8A8DE9A}"/>
              </a:ext>
            </a:extLst>
          </p:cNvPr>
          <p:cNvSpPr>
            <a:spLocks noGrp="1"/>
          </p:cNvSpPr>
          <p:nvPr>
            <p:ph type="title"/>
          </p:nvPr>
        </p:nvSpPr>
        <p:spPr>
          <a:xfrm>
            <a:off x="537355" y="0"/>
            <a:ext cx="3274423" cy="1369074"/>
          </a:xfrm>
        </p:spPr>
        <p:txBody>
          <a:bodyPr/>
          <a:lstStyle/>
          <a:p>
            <a:r>
              <a:rPr lang="en-GB" dirty="0"/>
              <a:t>Andy Mellor</a:t>
            </a:r>
          </a:p>
        </p:txBody>
      </p:sp>
      <p:sp>
        <p:nvSpPr>
          <p:cNvPr id="2" name="Content Placeholder 1">
            <a:extLst>
              <a:ext uri="{FF2B5EF4-FFF2-40B4-BE49-F238E27FC236}">
                <a16:creationId xmlns:a16="http://schemas.microsoft.com/office/drawing/2014/main" id="{58EA1D1B-BD30-46C0-A055-11B9F593091B}"/>
              </a:ext>
            </a:extLst>
          </p:cNvPr>
          <p:cNvSpPr>
            <a:spLocks noGrp="1"/>
          </p:cNvSpPr>
          <p:nvPr>
            <p:ph idx="1"/>
          </p:nvPr>
        </p:nvSpPr>
        <p:spPr>
          <a:xfrm>
            <a:off x="537356" y="1721343"/>
            <a:ext cx="7894044" cy="4729907"/>
          </a:xfrm>
        </p:spPr>
        <p:txBody>
          <a:bodyPr>
            <a:normAutofit/>
          </a:bodyPr>
          <a:lstStyle/>
          <a:p>
            <a:r>
              <a:rPr lang="en-GB" dirty="0"/>
              <a:t>17 years headteacher at St Nicholas C of E Primary School, Blackpool</a:t>
            </a:r>
          </a:p>
          <a:p>
            <a:endParaRPr lang="en-GB" dirty="0"/>
          </a:p>
          <a:p>
            <a:r>
              <a:rPr lang="en-GB" dirty="0"/>
              <a:t>National President – NAHT 2018-19. </a:t>
            </a:r>
          </a:p>
          <a:p>
            <a:pPr marL="0" indent="0">
              <a:buNone/>
            </a:pPr>
            <a:endParaRPr lang="en-GB" dirty="0"/>
          </a:p>
          <a:p>
            <a:r>
              <a:rPr lang="en-GB" dirty="0"/>
              <a:t>January 2020 became National Wellbeing Director for Schools Advisory Service   (4 days)</a:t>
            </a:r>
          </a:p>
          <a:p>
            <a:endParaRPr lang="en-GB" dirty="0"/>
          </a:p>
          <a:p>
            <a:pPr marL="0" indent="0">
              <a:buNone/>
            </a:pPr>
            <a:endParaRPr lang="en-GB" dirty="0"/>
          </a:p>
          <a:p>
            <a:endParaRPr lang="en-GB" dirty="0"/>
          </a:p>
          <a:p>
            <a:endParaRPr lang="en-GB" dirty="0"/>
          </a:p>
        </p:txBody>
      </p:sp>
      <p:pic>
        <p:nvPicPr>
          <p:cNvPr id="4" name="Picture 3">
            <a:extLst>
              <a:ext uri="{FF2B5EF4-FFF2-40B4-BE49-F238E27FC236}">
                <a16:creationId xmlns:a16="http://schemas.microsoft.com/office/drawing/2014/main" id="{45EA620F-9F47-F2EB-0C19-126E8D40CFE0}"/>
              </a:ext>
            </a:extLst>
          </p:cNvPr>
          <p:cNvPicPr>
            <a:picLocks noChangeAspect="1"/>
          </p:cNvPicPr>
          <p:nvPr/>
        </p:nvPicPr>
        <p:blipFill>
          <a:blip r:embed="rId3"/>
          <a:stretch>
            <a:fillRect/>
          </a:stretch>
        </p:blipFill>
        <p:spPr>
          <a:xfrm>
            <a:off x="9854675" y="5931852"/>
            <a:ext cx="2009868" cy="773817"/>
          </a:xfrm>
          <a:prstGeom prst="rect">
            <a:avLst/>
          </a:prstGeom>
        </p:spPr>
      </p:pic>
      <p:pic>
        <p:nvPicPr>
          <p:cNvPr id="5" name="Picture 4" descr="A person in a pink shirt&#10;&#10;Description automatically generated">
            <a:extLst>
              <a:ext uri="{FF2B5EF4-FFF2-40B4-BE49-F238E27FC236}">
                <a16:creationId xmlns:a16="http://schemas.microsoft.com/office/drawing/2014/main" id="{2011B67C-A7AF-E85B-E41F-620A5442F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127144" y="807007"/>
            <a:ext cx="4389641" cy="4204314"/>
          </a:xfrm>
          <a:prstGeom prst="rect">
            <a:avLst/>
          </a:prstGeom>
        </p:spPr>
      </p:pic>
    </p:spTree>
    <p:extLst>
      <p:ext uri="{BB962C8B-B14F-4D97-AF65-F5344CB8AC3E}">
        <p14:creationId xmlns:p14="http://schemas.microsoft.com/office/powerpoint/2010/main" val="120716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3147-AC0B-EBBC-070D-460AA980733D}"/>
              </a:ext>
            </a:extLst>
          </p:cNvPr>
          <p:cNvSpPr>
            <a:spLocks noGrp="1"/>
          </p:cNvSpPr>
          <p:nvPr>
            <p:ph type="title"/>
          </p:nvPr>
        </p:nvSpPr>
        <p:spPr>
          <a:xfrm>
            <a:off x="232193" y="1926708"/>
            <a:ext cx="4964509" cy="1369074"/>
          </a:xfrm>
        </p:spPr>
        <p:txBody>
          <a:bodyPr>
            <a:normAutofit fontScale="90000"/>
          </a:bodyPr>
          <a:lstStyle/>
          <a:p>
            <a:pPr algn="ctr"/>
            <a:r>
              <a:rPr lang="en-GB" dirty="0"/>
              <a:t>Can you think of examples from your recent experience?</a:t>
            </a:r>
          </a:p>
        </p:txBody>
      </p:sp>
      <p:pic>
        <p:nvPicPr>
          <p:cNvPr id="12" name="Picture 11" descr="A puzzle with text overlay&#10;&#10;Description automatically generated with medium confidence">
            <a:extLst>
              <a:ext uri="{FF2B5EF4-FFF2-40B4-BE49-F238E27FC236}">
                <a16:creationId xmlns:a16="http://schemas.microsoft.com/office/drawing/2014/main" id="{C509D335-0B07-8281-4E43-C81CC25AD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637" y="428909"/>
            <a:ext cx="5494839" cy="5733745"/>
          </a:xfrm>
          <a:prstGeom prst="rect">
            <a:avLst/>
          </a:prstGeom>
        </p:spPr>
      </p:pic>
      <p:pic>
        <p:nvPicPr>
          <p:cNvPr id="4" name="Picture 3">
            <a:extLst>
              <a:ext uri="{FF2B5EF4-FFF2-40B4-BE49-F238E27FC236}">
                <a16:creationId xmlns:a16="http://schemas.microsoft.com/office/drawing/2014/main" id="{4900A6F5-68F2-802D-2EBE-EDABD8A29107}"/>
              </a:ext>
            </a:extLst>
          </p:cNvPr>
          <p:cNvPicPr>
            <a:picLocks noChangeAspect="1"/>
          </p:cNvPicPr>
          <p:nvPr/>
        </p:nvPicPr>
        <p:blipFill>
          <a:blip r:embed="rId3"/>
          <a:stretch>
            <a:fillRect/>
          </a:stretch>
        </p:blipFill>
        <p:spPr>
          <a:xfrm>
            <a:off x="9854675" y="5931852"/>
            <a:ext cx="2009868" cy="773817"/>
          </a:xfrm>
          <a:prstGeom prst="rect">
            <a:avLst/>
          </a:prstGeom>
        </p:spPr>
      </p:pic>
    </p:spTree>
    <p:extLst>
      <p:ext uri="{BB962C8B-B14F-4D97-AF65-F5344CB8AC3E}">
        <p14:creationId xmlns:p14="http://schemas.microsoft.com/office/powerpoint/2010/main" val="4148001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72DA-AE27-E64F-C24B-BEE7C55E5721}"/>
              </a:ext>
            </a:extLst>
          </p:cNvPr>
          <p:cNvSpPr>
            <a:spLocks noGrp="1"/>
          </p:cNvSpPr>
          <p:nvPr>
            <p:ph type="title"/>
          </p:nvPr>
        </p:nvSpPr>
        <p:spPr>
          <a:xfrm>
            <a:off x="950571" y="421817"/>
            <a:ext cx="5751389" cy="1369074"/>
          </a:xfrm>
        </p:spPr>
        <p:txBody>
          <a:bodyPr/>
          <a:lstStyle/>
          <a:p>
            <a:r>
              <a:rPr lang="en-GB" dirty="0"/>
              <a:t>Post Ofsted</a:t>
            </a:r>
          </a:p>
        </p:txBody>
      </p:sp>
      <p:sp>
        <p:nvSpPr>
          <p:cNvPr id="4" name="Content Placeholder 3">
            <a:extLst>
              <a:ext uri="{FF2B5EF4-FFF2-40B4-BE49-F238E27FC236}">
                <a16:creationId xmlns:a16="http://schemas.microsoft.com/office/drawing/2014/main" id="{11EB5A55-BE36-8F98-5244-A934AC5CBF28}"/>
              </a:ext>
            </a:extLst>
          </p:cNvPr>
          <p:cNvSpPr>
            <a:spLocks noGrp="1"/>
          </p:cNvSpPr>
          <p:nvPr>
            <p:ph sz="half" idx="1"/>
          </p:nvPr>
        </p:nvSpPr>
        <p:spPr>
          <a:xfrm>
            <a:off x="803869" y="1790891"/>
            <a:ext cx="7445828" cy="4752316"/>
          </a:xfrm>
        </p:spPr>
        <p:txBody>
          <a:bodyPr>
            <a:normAutofit fontScale="92500" lnSpcReduction="20000"/>
          </a:bodyPr>
          <a:lstStyle/>
          <a:p>
            <a:r>
              <a:rPr lang="en-GB" sz="2800" dirty="0"/>
              <a:t>Debrief together</a:t>
            </a:r>
          </a:p>
          <a:p>
            <a:r>
              <a:rPr lang="en-GB" sz="2800" dirty="0"/>
              <a:t>Celebrate together</a:t>
            </a:r>
          </a:p>
          <a:p>
            <a:r>
              <a:rPr lang="en-GB" sz="2800" dirty="0"/>
              <a:t>Be aware of those needing picking up</a:t>
            </a:r>
          </a:p>
          <a:p>
            <a:r>
              <a:rPr lang="en-GB" sz="2800" dirty="0"/>
              <a:t>Be aware of the post Ofsted slump absence, lethargy, motivation</a:t>
            </a:r>
          </a:p>
          <a:p>
            <a:r>
              <a:rPr lang="en-GB" sz="2800" dirty="0"/>
              <a:t>Be prepared to wait a little before moving forward again</a:t>
            </a:r>
          </a:p>
          <a:p>
            <a:r>
              <a:rPr lang="en-GB" sz="2800" dirty="0"/>
              <a:t>Ensure your school has services to support health and wellbeing to draw on</a:t>
            </a:r>
          </a:p>
          <a:p>
            <a:pPr marL="0" indent="0">
              <a:buNone/>
            </a:pPr>
            <a:endParaRPr lang="en-GB" sz="2800" dirty="0"/>
          </a:p>
          <a:p>
            <a:pPr marL="0" indent="0">
              <a:buNone/>
            </a:pPr>
            <a:r>
              <a:rPr lang="en-GB" sz="2800" dirty="0">
                <a:hlinkClick r:id="rId2"/>
              </a:rPr>
              <a:t>https://schooladvice.co.uk/staff-absence-insurance/wellbeing-support</a:t>
            </a:r>
            <a:r>
              <a:rPr lang="en-GB" sz="2800" dirty="0"/>
              <a:t> </a:t>
            </a:r>
          </a:p>
          <a:p>
            <a:endParaRPr lang="en-GB" sz="2800" dirty="0"/>
          </a:p>
        </p:txBody>
      </p:sp>
      <p:pic>
        <p:nvPicPr>
          <p:cNvPr id="8194" name="Picture 2" descr="Man In Suit Walking Away Images – Browse 2,700 Stock Photos, Vectors, and  Video | Adobe Stock">
            <a:extLst>
              <a:ext uri="{FF2B5EF4-FFF2-40B4-BE49-F238E27FC236}">
                <a16:creationId xmlns:a16="http://schemas.microsoft.com/office/drawing/2014/main" id="{06CBFDF6-9BDF-D5C7-223F-13771A91C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835" y="0"/>
            <a:ext cx="4544833" cy="6817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D2FAD9-41D5-DC45-725D-445E7EB167C4}"/>
              </a:ext>
            </a:extLst>
          </p:cNvPr>
          <p:cNvPicPr>
            <a:picLocks noChangeAspect="1"/>
          </p:cNvPicPr>
          <p:nvPr/>
        </p:nvPicPr>
        <p:blipFill>
          <a:blip r:embed="rId4"/>
          <a:stretch>
            <a:fillRect/>
          </a:stretch>
        </p:blipFill>
        <p:spPr>
          <a:xfrm>
            <a:off x="9854675" y="5931852"/>
            <a:ext cx="2009868" cy="773817"/>
          </a:xfrm>
          <a:prstGeom prst="rect">
            <a:avLst/>
          </a:prstGeom>
        </p:spPr>
      </p:pic>
    </p:spTree>
    <p:extLst>
      <p:ext uri="{BB962C8B-B14F-4D97-AF65-F5344CB8AC3E}">
        <p14:creationId xmlns:p14="http://schemas.microsoft.com/office/powerpoint/2010/main" val="4130296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9682-3700-9C77-827A-DA484E1B8320}"/>
              </a:ext>
            </a:extLst>
          </p:cNvPr>
          <p:cNvSpPr>
            <a:spLocks noGrp="1"/>
          </p:cNvSpPr>
          <p:nvPr>
            <p:ph type="title"/>
          </p:nvPr>
        </p:nvSpPr>
        <p:spPr>
          <a:xfrm>
            <a:off x="578095" y="418729"/>
            <a:ext cx="5247290" cy="738460"/>
          </a:xfrm>
        </p:spPr>
        <p:txBody>
          <a:bodyPr/>
          <a:lstStyle/>
          <a:p>
            <a:r>
              <a:rPr lang="en-GB" dirty="0"/>
              <a:t>So what comes next?</a:t>
            </a:r>
          </a:p>
        </p:txBody>
      </p:sp>
      <p:sp>
        <p:nvSpPr>
          <p:cNvPr id="4" name="TextBox 3">
            <a:extLst>
              <a:ext uri="{FF2B5EF4-FFF2-40B4-BE49-F238E27FC236}">
                <a16:creationId xmlns:a16="http://schemas.microsoft.com/office/drawing/2014/main" id="{1822F8B2-9B27-6FAC-9DA7-76D43261F7D8}"/>
              </a:ext>
            </a:extLst>
          </p:cNvPr>
          <p:cNvSpPr txBox="1"/>
          <p:nvPr/>
        </p:nvSpPr>
        <p:spPr>
          <a:xfrm>
            <a:off x="327397" y="5572195"/>
            <a:ext cx="8935896" cy="1077218"/>
          </a:xfrm>
          <a:prstGeom prst="rect">
            <a:avLst/>
          </a:prstGeom>
          <a:solidFill>
            <a:srgbClr val="FFC000"/>
          </a:solidFill>
        </p:spPr>
        <p:txBody>
          <a:bodyPr wrap="square" rtlCol="0">
            <a:spAutoFit/>
          </a:bodyPr>
          <a:lstStyle/>
          <a:p>
            <a:pPr algn="ctr"/>
            <a:r>
              <a:rPr lang="en-GB" sz="3200" dirty="0"/>
              <a:t>Creating a plan to help improve day to day wellbeing for everyone in your school community.</a:t>
            </a:r>
          </a:p>
        </p:txBody>
      </p:sp>
      <p:pic>
        <p:nvPicPr>
          <p:cNvPr id="5" name="Picture 4" descr="A blue and pink logo&#10;&#10;Description automatically generated">
            <a:extLst>
              <a:ext uri="{FF2B5EF4-FFF2-40B4-BE49-F238E27FC236}">
                <a16:creationId xmlns:a16="http://schemas.microsoft.com/office/drawing/2014/main" id="{1ACA962A-DCBD-80A2-B208-A7FA1B0C6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6989" y="6176963"/>
            <a:ext cx="1870935" cy="589052"/>
          </a:xfrm>
          <a:prstGeom prst="rect">
            <a:avLst/>
          </a:prstGeom>
        </p:spPr>
      </p:pic>
      <p:pic>
        <p:nvPicPr>
          <p:cNvPr id="6" name="Picture 5" descr="Pin on Inspirational">
            <a:extLst>
              <a:ext uri="{FF2B5EF4-FFF2-40B4-BE49-F238E27FC236}">
                <a16:creationId xmlns:a16="http://schemas.microsoft.com/office/drawing/2014/main" id="{653958C0-8FF2-79AE-6906-E20F330C69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008" b="7508"/>
          <a:stretch/>
        </p:blipFill>
        <p:spPr bwMode="auto">
          <a:xfrm>
            <a:off x="7944879" y="144409"/>
            <a:ext cx="3994060" cy="48817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54F2C6F-72FF-C2AD-9AD3-B570A90B46E7}"/>
              </a:ext>
            </a:extLst>
          </p:cNvPr>
          <p:cNvSpPr txBox="1"/>
          <p:nvPr/>
        </p:nvSpPr>
        <p:spPr>
          <a:xfrm>
            <a:off x="569626" y="1888761"/>
            <a:ext cx="7037882" cy="2308324"/>
          </a:xfrm>
          <a:prstGeom prst="rect">
            <a:avLst/>
          </a:prstGeom>
          <a:noFill/>
        </p:spPr>
        <p:txBody>
          <a:bodyPr wrap="square" rtlCol="0">
            <a:spAutoFit/>
          </a:bodyPr>
          <a:lstStyle/>
          <a:p>
            <a:pPr algn="ctr"/>
            <a:r>
              <a:rPr lang="en-GB" sz="3600" dirty="0"/>
              <a:t>We can support SAS schools in creating this way forward.</a:t>
            </a:r>
          </a:p>
          <a:p>
            <a:pPr algn="ctr"/>
            <a:r>
              <a:rPr lang="en-GB" sz="3600" dirty="0"/>
              <a:t>Please do get in touch if we can support.</a:t>
            </a:r>
          </a:p>
        </p:txBody>
      </p:sp>
    </p:spTree>
    <p:extLst>
      <p:ext uri="{BB962C8B-B14F-4D97-AF65-F5344CB8AC3E}">
        <p14:creationId xmlns:p14="http://schemas.microsoft.com/office/powerpoint/2010/main" val="3078884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7F1280-35B4-414D-AD3B-5438E394C079}"/>
              </a:ext>
            </a:extLst>
          </p:cNvPr>
          <p:cNvSpPr>
            <a:spLocks noGrp="1"/>
          </p:cNvSpPr>
          <p:nvPr>
            <p:ph type="title"/>
          </p:nvPr>
        </p:nvSpPr>
        <p:spPr>
          <a:xfrm>
            <a:off x="4012443" y="4928180"/>
            <a:ext cx="3521122" cy="1286354"/>
          </a:xfrm>
        </p:spPr>
        <p:txBody>
          <a:bodyPr>
            <a:normAutofit/>
          </a:bodyPr>
          <a:lstStyle/>
          <a:p>
            <a:pPr algn="r"/>
            <a:r>
              <a:rPr lang="en-GB" sz="3800"/>
              <a:t>Further information</a:t>
            </a:r>
          </a:p>
        </p:txBody>
      </p:sp>
      <p:sp>
        <p:nvSpPr>
          <p:cNvPr id="5127" name="Rectangle 5126">
            <a:extLst>
              <a:ext uri="{FF2B5EF4-FFF2-40B4-BE49-F238E27FC236}">
                <a16:creationId xmlns:a16="http://schemas.microsoft.com/office/drawing/2014/main" id="{8DF8AE6E-38CD-4B2A-8E02-F099DD30E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mage result for twitter logo">
            <a:extLst>
              <a:ext uri="{FF2B5EF4-FFF2-40B4-BE49-F238E27FC236}">
                <a16:creationId xmlns:a16="http://schemas.microsoft.com/office/drawing/2014/main" id="{028E6E28-CD9B-37BD-3EA7-C0933A89AB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3405" y="742789"/>
            <a:ext cx="656539" cy="632042"/>
          </a:xfrm>
          <a:prstGeom prst="rect">
            <a:avLst/>
          </a:prstGeom>
          <a:noFill/>
          <a:extLst>
            <a:ext uri="{909E8E84-426E-40DD-AFC4-6F175D3DCCD1}">
              <a14:hiddenFill xmlns:a14="http://schemas.microsoft.com/office/drawing/2010/main">
                <a:solidFill>
                  <a:srgbClr val="FFFFFF"/>
                </a:solidFill>
              </a14:hiddenFill>
            </a:ext>
          </a:extLst>
        </p:spPr>
      </p:pic>
      <p:sp>
        <p:nvSpPr>
          <p:cNvPr id="5129" name="Right Triangle 5128">
            <a:extLst>
              <a:ext uri="{FF2B5EF4-FFF2-40B4-BE49-F238E27FC236}">
                <a16:creationId xmlns:a16="http://schemas.microsoft.com/office/drawing/2014/main" id="{23293907-0F26-4752-BCD0-3AC2C5026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1731"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1" name="Rectangle 5130">
            <a:extLst>
              <a:ext uri="{FF2B5EF4-FFF2-40B4-BE49-F238E27FC236}">
                <a16:creationId xmlns:a16="http://schemas.microsoft.com/office/drawing/2014/main" id="{1E32D174-F8A9-4FF0-8888-1B4F5E184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070" y="621519"/>
            <a:ext cx="4032504" cy="2203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3" name="Rectangle 5132">
            <a:extLst>
              <a:ext uri="{FF2B5EF4-FFF2-40B4-BE49-F238E27FC236}">
                <a16:creationId xmlns:a16="http://schemas.microsoft.com/office/drawing/2014/main" id="{769201C5-687E-46FB-BA72-23BA40BFE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07" y="2848090"/>
            <a:ext cx="2339075" cy="34160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Freeform: Shape 5134">
            <a:extLst>
              <a:ext uri="{FF2B5EF4-FFF2-40B4-BE49-F238E27FC236}">
                <a16:creationId xmlns:a16="http://schemas.microsoft.com/office/drawing/2014/main" id="{339141A8-FDFD-4ABE-A499-72C9669F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7" name="Rectangle 5136">
            <a:extLst>
              <a:ext uri="{FF2B5EF4-FFF2-40B4-BE49-F238E27FC236}">
                <a16:creationId xmlns:a16="http://schemas.microsoft.com/office/drawing/2014/main" id="{8A439E11-755A-4258-859D-56A6B6AFC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8372" y="1485831"/>
            <a:ext cx="1990938"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email logo">
            <a:extLst>
              <a:ext uri="{FF2B5EF4-FFF2-40B4-BE49-F238E27FC236}">
                <a16:creationId xmlns:a16="http://schemas.microsoft.com/office/drawing/2014/main" id="{2B497D82-5502-A25F-36A4-03451661EB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41063" y="1589964"/>
            <a:ext cx="1448149" cy="1162460"/>
          </a:xfrm>
          <a:prstGeom prst="rect">
            <a:avLst/>
          </a:prstGeom>
          <a:noFill/>
          <a:extLst>
            <a:ext uri="{909E8E84-426E-40DD-AFC4-6F175D3DCCD1}">
              <a14:hiddenFill xmlns:a14="http://schemas.microsoft.com/office/drawing/2010/main">
                <a:solidFill>
                  <a:srgbClr val="FFFFFF"/>
                </a:solidFill>
              </a14:hiddenFill>
            </a:ext>
          </a:extLst>
        </p:spPr>
      </p:pic>
      <p:sp>
        <p:nvSpPr>
          <p:cNvPr id="5139" name="Right Triangle 5138">
            <a:extLst>
              <a:ext uri="{FF2B5EF4-FFF2-40B4-BE49-F238E27FC236}">
                <a16:creationId xmlns:a16="http://schemas.microsoft.com/office/drawing/2014/main" id="{E916EF49-F958-4F28-A999-F8FA8D09A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6828" y="2437565"/>
            <a:ext cx="325600" cy="406635"/>
          </a:xfrm>
          <a:prstGeom prst="rtTriangle">
            <a:avLst/>
          </a:prstGeom>
          <a:solidFill>
            <a:srgbClr val="00C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Image result for website logo">
            <a:extLst>
              <a:ext uri="{FF2B5EF4-FFF2-40B4-BE49-F238E27FC236}">
                <a16:creationId xmlns:a16="http://schemas.microsoft.com/office/drawing/2014/main" id="{BD4015A3-7CC8-075A-5BCE-31A9059A162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86047" y="3529598"/>
            <a:ext cx="2032216" cy="2032216"/>
          </a:xfrm>
          <a:prstGeom prst="rect">
            <a:avLst/>
          </a:prstGeom>
          <a:noFill/>
          <a:extLst>
            <a:ext uri="{909E8E84-426E-40DD-AFC4-6F175D3DCCD1}">
              <a14:hiddenFill xmlns:a14="http://schemas.microsoft.com/office/drawing/2010/main">
                <a:solidFill>
                  <a:srgbClr val="FFFFFF"/>
                </a:solidFill>
              </a14:hiddenFill>
            </a:ext>
          </a:extLst>
        </p:spPr>
      </p:pic>
      <p:sp>
        <p:nvSpPr>
          <p:cNvPr id="5141" name="Right Triangle 5140">
            <a:extLst>
              <a:ext uri="{FF2B5EF4-FFF2-40B4-BE49-F238E27FC236}">
                <a16:creationId xmlns:a16="http://schemas.microsoft.com/office/drawing/2014/main" id="{A7665D74-DFEA-412C-928C-F090E6708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3" name="Rectangle 5142">
            <a:extLst>
              <a:ext uri="{FF2B5EF4-FFF2-40B4-BE49-F238E27FC236}">
                <a16:creationId xmlns:a16="http://schemas.microsoft.com/office/drawing/2014/main" id="{3E84BD56-679D-4E0C-9C9B-D694ABF07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2567" y="2843319"/>
            <a:ext cx="3474720" cy="1883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5" name="Right Triangle 5144">
            <a:extLst>
              <a:ext uri="{FF2B5EF4-FFF2-40B4-BE49-F238E27FC236}">
                <a16:creationId xmlns:a16="http://schemas.microsoft.com/office/drawing/2014/main" id="{2335FEDF-EF88-4E68-9CF7-5A72EF32A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0435" y="148822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73BB1018-1B1A-4F9B-13AC-90EC1DC81B8A}"/>
              </a:ext>
            </a:extLst>
          </p:cNvPr>
          <p:cNvPicPr>
            <a:picLocks noChangeAspect="1"/>
          </p:cNvPicPr>
          <p:nvPr/>
        </p:nvPicPr>
        <p:blipFill rotWithShape="1">
          <a:blip r:embed="rId6"/>
          <a:srcRect l="24306" t="39467" r="23520" b="32081"/>
          <a:stretch/>
        </p:blipFill>
        <p:spPr>
          <a:xfrm>
            <a:off x="4285397" y="3196956"/>
            <a:ext cx="3049060" cy="1176390"/>
          </a:xfrm>
          <a:prstGeom prst="rect">
            <a:avLst/>
          </a:prstGeom>
        </p:spPr>
      </p:pic>
      <p:sp>
        <p:nvSpPr>
          <p:cNvPr id="5147" name="Right Triangle 5146">
            <a:extLst>
              <a:ext uri="{FF2B5EF4-FFF2-40B4-BE49-F238E27FC236}">
                <a16:creationId xmlns:a16="http://schemas.microsoft.com/office/drawing/2014/main" id="{837A7BE2-DF08-4ECE-A520-13927DBF4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39BC720-E72B-4EEF-8144-542CABE77D83}"/>
              </a:ext>
            </a:extLst>
          </p:cNvPr>
          <p:cNvSpPr>
            <a:spLocks noGrp="1"/>
          </p:cNvSpPr>
          <p:nvPr>
            <p:ph idx="1"/>
          </p:nvPr>
        </p:nvSpPr>
        <p:spPr>
          <a:xfrm>
            <a:off x="7855297" y="3153048"/>
            <a:ext cx="3706577" cy="3061485"/>
          </a:xfrm>
        </p:spPr>
        <p:txBody>
          <a:bodyPr anchor="ctr">
            <a:normAutofit/>
          </a:bodyPr>
          <a:lstStyle/>
          <a:p>
            <a:pPr marL="0" indent="0">
              <a:buNone/>
            </a:pPr>
            <a:r>
              <a:rPr lang="en-GB" sz="1500" b="1"/>
              <a:t>Andy Mellor</a:t>
            </a:r>
            <a:br>
              <a:rPr lang="en-GB" sz="1500" b="1"/>
            </a:br>
            <a:r>
              <a:rPr lang="en-GB" sz="1500" b="1"/>
              <a:t>National Wellbeing Director </a:t>
            </a:r>
            <a:br>
              <a:rPr lang="en-GB" sz="1500" b="1"/>
            </a:br>
            <a:r>
              <a:rPr lang="en-GB" sz="1500" b="1"/>
              <a:t>Schools Advisory Service</a:t>
            </a:r>
          </a:p>
          <a:p>
            <a:endParaRPr lang="en-GB" sz="1500" b="1"/>
          </a:p>
          <a:p>
            <a:pPr marL="0" indent="0">
              <a:buNone/>
            </a:pPr>
            <a:r>
              <a:rPr lang="en-GB" sz="1500" b="1">
                <a:hlinkClick r:id="rId7"/>
              </a:rPr>
              <a:t>https://schooladvice.co.uk/</a:t>
            </a:r>
            <a:endParaRPr lang="en-GB" sz="1500" b="1"/>
          </a:p>
          <a:p>
            <a:pPr marL="0" indent="0">
              <a:buNone/>
            </a:pPr>
            <a:endParaRPr lang="en-GB" sz="1500" b="1">
              <a:hlinkClick r:id="" action="ppaction://noaction"/>
            </a:endParaRPr>
          </a:p>
          <a:p>
            <a:pPr marL="0" indent="0">
              <a:buNone/>
            </a:pPr>
            <a:r>
              <a:rPr lang="en-GB" sz="1500" b="1">
                <a:hlinkClick r:id="" action="ppaction://noaction"/>
              </a:rPr>
              <a:t>andy.mellor@uk-sas.co.uk</a:t>
            </a:r>
            <a:endParaRPr lang="en-GB" sz="1500" b="1"/>
          </a:p>
          <a:p>
            <a:pPr marL="0" indent="0">
              <a:buNone/>
            </a:pPr>
            <a:endParaRPr lang="en-GB" sz="1500" b="1"/>
          </a:p>
          <a:p>
            <a:pPr marL="0" indent="0">
              <a:buNone/>
            </a:pPr>
            <a:r>
              <a:rPr lang="en-GB" sz="1500" b="1"/>
              <a:t>@andymellor64  </a:t>
            </a:r>
            <a:br>
              <a:rPr lang="en-GB" sz="1500"/>
            </a:br>
            <a:endParaRPr lang="en-GB" sz="1500"/>
          </a:p>
        </p:txBody>
      </p:sp>
      <p:sp>
        <p:nvSpPr>
          <p:cNvPr id="2" name="TextBox 1">
            <a:extLst>
              <a:ext uri="{FF2B5EF4-FFF2-40B4-BE49-F238E27FC236}">
                <a16:creationId xmlns:a16="http://schemas.microsoft.com/office/drawing/2014/main" id="{25AA3551-EB36-CB36-46E1-BB5013F70598}"/>
              </a:ext>
            </a:extLst>
          </p:cNvPr>
          <p:cNvSpPr txBox="1"/>
          <p:nvPr/>
        </p:nvSpPr>
        <p:spPr>
          <a:xfrm>
            <a:off x="7596269" y="800041"/>
            <a:ext cx="3818374" cy="1569660"/>
          </a:xfrm>
          <a:prstGeom prst="rect">
            <a:avLst/>
          </a:prstGeom>
          <a:solidFill>
            <a:srgbClr val="FFC000"/>
          </a:solidFill>
        </p:spPr>
        <p:txBody>
          <a:bodyPr wrap="square" rtlCol="0">
            <a:spAutoFit/>
          </a:bodyPr>
          <a:lstStyle/>
          <a:p>
            <a:pPr algn="ctr"/>
            <a:r>
              <a:rPr lang="en-GB" sz="2400" dirty="0">
                <a:solidFill>
                  <a:schemeClr val="bg1"/>
                </a:solidFill>
              </a:rPr>
              <a:t>“Wellbeing is important but it’s not just for Ofsted, it’s a year-round commitment to culture change.”</a:t>
            </a:r>
          </a:p>
        </p:txBody>
      </p:sp>
    </p:spTree>
    <p:extLst>
      <p:ext uri="{BB962C8B-B14F-4D97-AF65-F5344CB8AC3E}">
        <p14:creationId xmlns:p14="http://schemas.microsoft.com/office/powerpoint/2010/main" val="138570663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867A-97EE-E9D9-CADA-A71522E0F0CA}"/>
              </a:ext>
            </a:extLst>
          </p:cNvPr>
          <p:cNvSpPr>
            <a:spLocks noGrp="1"/>
          </p:cNvSpPr>
          <p:nvPr>
            <p:ph type="title"/>
          </p:nvPr>
        </p:nvSpPr>
        <p:spPr/>
        <p:txBody>
          <a:bodyPr/>
          <a:lstStyle/>
          <a:p>
            <a:r>
              <a:rPr lang="en-GB" dirty="0"/>
              <a:t>This session – preparing to avoid overwhelm</a:t>
            </a:r>
          </a:p>
        </p:txBody>
      </p:sp>
      <p:sp>
        <p:nvSpPr>
          <p:cNvPr id="3" name="Content Placeholder 2">
            <a:extLst>
              <a:ext uri="{FF2B5EF4-FFF2-40B4-BE49-F238E27FC236}">
                <a16:creationId xmlns:a16="http://schemas.microsoft.com/office/drawing/2014/main" id="{0D1740FD-0266-AC35-2F3A-2FC0708F3E75}"/>
              </a:ext>
            </a:extLst>
          </p:cNvPr>
          <p:cNvSpPr>
            <a:spLocks noGrp="1"/>
          </p:cNvSpPr>
          <p:nvPr>
            <p:ph idx="1"/>
          </p:nvPr>
        </p:nvSpPr>
        <p:spPr/>
        <p:txBody>
          <a:bodyPr/>
          <a:lstStyle/>
          <a:p>
            <a:r>
              <a:rPr lang="en-GB" dirty="0"/>
              <a:t>Building a culture that sustains under the most intense of pressure</a:t>
            </a:r>
          </a:p>
          <a:p>
            <a:endParaRPr lang="en-GB" dirty="0"/>
          </a:p>
          <a:p>
            <a:r>
              <a:rPr lang="en-GB" dirty="0"/>
              <a:t>Sustaining positive wellbeing throughout the inspection itself</a:t>
            </a:r>
          </a:p>
          <a:p>
            <a:endParaRPr lang="en-GB" dirty="0"/>
          </a:p>
          <a:p>
            <a:r>
              <a:rPr lang="en-GB" dirty="0"/>
              <a:t>What to be aware of post inspection.</a:t>
            </a:r>
          </a:p>
          <a:p>
            <a:endParaRPr lang="en-GB" dirty="0"/>
          </a:p>
          <a:p>
            <a:endParaRPr lang="en-GB" dirty="0"/>
          </a:p>
        </p:txBody>
      </p:sp>
      <p:pic>
        <p:nvPicPr>
          <p:cNvPr id="4" name="Picture 3">
            <a:extLst>
              <a:ext uri="{FF2B5EF4-FFF2-40B4-BE49-F238E27FC236}">
                <a16:creationId xmlns:a16="http://schemas.microsoft.com/office/drawing/2014/main" id="{6BD570B0-5A77-B928-5D55-0F56DE3ECD80}"/>
              </a:ext>
            </a:extLst>
          </p:cNvPr>
          <p:cNvPicPr>
            <a:picLocks noChangeAspect="1"/>
          </p:cNvPicPr>
          <p:nvPr/>
        </p:nvPicPr>
        <p:blipFill>
          <a:blip r:embed="rId2"/>
          <a:stretch>
            <a:fillRect/>
          </a:stretch>
        </p:blipFill>
        <p:spPr>
          <a:xfrm>
            <a:off x="438526" y="5844340"/>
            <a:ext cx="2009868" cy="773817"/>
          </a:xfrm>
          <a:prstGeom prst="rect">
            <a:avLst/>
          </a:prstGeom>
        </p:spPr>
      </p:pic>
      <p:pic>
        <p:nvPicPr>
          <p:cNvPr id="5" name="Picture 2" descr="Surfing Wave Clipart Images | Free Download | PNG ...">
            <a:extLst>
              <a:ext uri="{FF2B5EF4-FFF2-40B4-BE49-F238E27FC236}">
                <a16:creationId xmlns:a16="http://schemas.microsoft.com/office/drawing/2014/main" id="{33C2B1B8-9334-33E4-6DFC-968FC2378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114019" y="3870700"/>
            <a:ext cx="2693720" cy="252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30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921E-6DDF-80E1-1545-7AF207FD6C18}"/>
              </a:ext>
            </a:extLst>
          </p:cNvPr>
          <p:cNvSpPr>
            <a:spLocks noGrp="1"/>
          </p:cNvSpPr>
          <p:nvPr>
            <p:ph type="title"/>
          </p:nvPr>
        </p:nvSpPr>
        <p:spPr>
          <a:xfrm>
            <a:off x="838200" y="365126"/>
            <a:ext cx="8778766" cy="826748"/>
          </a:xfrm>
        </p:spPr>
        <p:txBody>
          <a:bodyPr/>
          <a:lstStyle/>
          <a:p>
            <a:r>
              <a:rPr lang="en-GB" dirty="0"/>
              <a:t>The nature of inspection</a:t>
            </a:r>
          </a:p>
        </p:txBody>
      </p:sp>
      <p:sp>
        <p:nvSpPr>
          <p:cNvPr id="3" name="Content Placeholder 2">
            <a:extLst>
              <a:ext uri="{FF2B5EF4-FFF2-40B4-BE49-F238E27FC236}">
                <a16:creationId xmlns:a16="http://schemas.microsoft.com/office/drawing/2014/main" id="{2E1BC59A-BDD7-74E4-450C-06C560D1EE27}"/>
              </a:ext>
            </a:extLst>
          </p:cNvPr>
          <p:cNvSpPr>
            <a:spLocks noGrp="1"/>
          </p:cNvSpPr>
          <p:nvPr>
            <p:ph idx="1"/>
          </p:nvPr>
        </p:nvSpPr>
        <p:spPr>
          <a:xfrm>
            <a:off x="838200" y="1384190"/>
            <a:ext cx="5032879" cy="4351338"/>
          </a:xfrm>
        </p:spPr>
        <p:txBody>
          <a:bodyPr/>
          <a:lstStyle/>
          <a:p>
            <a:r>
              <a:rPr lang="en-GB" dirty="0"/>
              <a:t>Intense</a:t>
            </a:r>
          </a:p>
          <a:p>
            <a:r>
              <a:rPr lang="en-GB" dirty="0"/>
              <a:t>High stakes</a:t>
            </a:r>
          </a:p>
          <a:p>
            <a:r>
              <a:rPr lang="en-GB" dirty="0"/>
              <a:t>Pressurised</a:t>
            </a:r>
          </a:p>
          <a:p>
            <a:r>
              <a:rPr lang="en-GB" dirty="0"/>
              <a:t>Stressful</a:t>
            </a:r>
          </a:p>
          <a:p>
            <a:r>
              <a:rPr lang="en-GB" dirty="0"/>
              <a:t>Draining</a:t>
            </a:r>
          </a:p>
          <a:p>
            <a:pPr marL="0" indent="0">
              <a:buNone/>
            </a:pPr>
            <a:endParaRPr lang="en-GB" dirty="0"/>
          </a:p>
          <a:p>
            <a:pPr marL="0" indent="0">
              <a:buNone/>
            </a:pPr>
            <a:r>
              <a:rPr lang="en-GB" dirty="0"/>
              <a:t>But why?</a:t>
            </a:r>
          </a:p>
          <a:p>
            <a:endParaRPr lang="en-GB" dirty="0"/>
          </a:p>
        </p:txBody>
      </p:sp>
      <p:sp>
        <p:nvSpPr>
          <p:cNvPr id="4" name="Content Placeholder 2">
            <a:extLst>
              <a:ext uri="{FF2B5EF4-FFF2-40B4-BE49-F238E27FC236}">
                <a16:creationId xmlns:a16="http://schemas.microsoft.com/office/drawing/2014/main" id="{6764A56E-A2DD-4823-E89C-9D7DBC3CB91B}"/>
              </a:ext>
            </a:extLst>
          </p:cNvPr>
          <p:cNvSpPr txBox="1">
            <a:spLocks/>
          </p:cNvSpPr>
          <p:nvPr/>
        </p:nvSpPr>
        <p:spPr>
          <a:xfrm>
            <a:off x="4492486" y="1384190"/>
            <a:ext cx="72356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GB" dirty="0"/>
              <a:t>A once in every three years opportunity to showcase what you do well.</a:t>
            </a:r>
          </a:p>
          <a:p>
            <a:pPr>
              <a:buFontTx/>
              <a:buChar char="-"/>
            </a:pPr>
            <a:r>
              <a:rPr lang="en-GB" dirty="0"/>
              <a:t>Potential reputational damage from a “poor” inspection.</a:t>
            </a:r>
          </a:p>
          <a:p>
            <a:pPr>
              <a:buFontTx/>
              <a:buChar char="-"/>
            </a:pPr>
            <a:r>
              <a:rPr lang="en-GB" dirty="0"/>
              <a:t>Intervention leading to potential loss of autonomy, freedoms and control.</a:t>
            </a:r>
          </a:p>
          <a:p>
            <a:pPr>
              <a:buFontTx/>
              <a:buChar char="-"/>
            </a:pPr>
            <a:r>
              <a:rPr lang="en-GB" dirty="0"/>
              <a:t>A lack of surety of the consistency from one inspection team to the next.</a:t>
            </a:r>
          </a:p>
          <a:p>
            <a:pPr>
              <a:buFontTx/>
              <a:buChar char="-"/>
            </a:pPr>
            <a:endParaRPr lang="en-GB" dirty="0"/>
          </a:p>
        </p:txBody>
      </p:sp>
      <p:sp>
        <p:nvSpPr>
          <p:cNvPr id="5" name="TextBox 4">
            <a:extLst>
              <a:ext uri="{FF2B5EF4-FFF2-40B4-BE49-F238E27FC236}">
                <a16:creationId xmlns:a16="http://schemas.microsoft.com/office/drawing/2014/main" id="{EA338DC4-4BF8-C421-F7C7-096F9DCEAB76}"/>
              </a:ext>
            </a:extLst>
          </p:cNvPr>
          <p:cNvSpPr txBox="1"/>
          <p:nvPr/>
        </p:nvSpPr>
        <p:spPr>
          <a:xfrm>
            <a:off x="838200" y="5927844"/>
            <a:ext cx="10449910" cy="523220"/>
          </a:xfrm>
          <a:prstGeom prst="rect">
            <a:avLst/>
          </a:prstGeom>
          <a:noFill/>
        </p:spPr>
        <p:txBody>
          <a:bodyPr wrap="square" rtlCol="0">
            <a:spAutoFit/>
          </a:bodyPr>
          <a:lstStyle/>
          <a:p>
            <a:r>
              <a:rPr lang="en-GB" sz="2800" b="1" dirty="0"/>
              <a:t>But what is happening to us mentally and physically?</a:t>
            </a:r>
          </a:p>
        </p:txBody>
      </p:sp>
      <p:pic>
        <p:nvPicPr>
          <p:cNvPr id="6" name="Picture 5">
            <a:extLst>
              <a:ext uri="{FF2B5EF4-FFF2-40B4-BE49-F238E27FC236}">
                <a16:creationId xmlns:a16="http://schemas.microsoft.com/office/drawing/2014/main" id="{28F3CDC1-B063-34DD-5A29-1B29E75BE2FB}"/>
              </a:ext>
            </a:extLst>
          </p:cNvPr>
          <p:cNvPicPr>
            <a:picLocks noChangeAspect="1"/>
          </p:cNvPicPr>
          <p:nvPr/>
        </p:nvPicPr>
        <p:blipFill>
          <a:blip r:embed="rId2"/>
          <a:stretch>
            <a:fillRect/>
          </a:stretch>
        </p:blipFill>
        <p:spPr>
          <a:xfrm>
            <a:off x="10182132" y="6084183"/>
            <a:ext cx="2009868" cy="773817"/>
          </a:xfrm>
          <a:prstGeom prst="rect">
            <a:avLst/>
          </a:prstGeom>
        </p:spPr>
      </p:pic>
    </p:spTree>
    <p:extLst>
      <p:ext uri="{BB962C8B-B14F-4D97-AF65-F5344CB8AC3E}">
        <p14:creationId xmlns:p14="http://schemas.microsoft.com/office/powerpoint/2010/main" val="66466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0406D-D8DE-5899-1A8F-FA06D4E2471F}"/>
              </a:ext>
            </a:extLst>
          </p:cNvPr>
          <p:cNvSpPr>
            <a:spLocks noGrp="1"/>
          </p:cNvSpPr>
          <p:nvPr>
            <p:ph type="title"/>
          </p:nvPr>
        </p:nvSpPr>
        <p:spPr>
          <a:xfrm>
            <a:off x="193139" y="23939"/>
            <a:ext cx="4368602" cy="864941"/>
          </a:xfrm>
        </p:spPr>
        <p:txBody>
          <a:bodyPr anchor="b">
            <a:normAutofit/>
          </a:bodyPr>
          <a:lstStyle/>
          <a:p>
            <a:r>
              <a:rPr lang="en-GB" sz="5400" dirty="0"/>
              <a:t>What is stress?</a:t>
            </a:r>
          </a:p>
        </p:txBody>
      </p:sp>
      <p:pic>
        <p:nvPicPr>
          <p:cNvPr id="1026" name="Picture 2" descr="Free Stressed Woman Covering her Face with her Hands Stock Photo">
            <a:extLst>
              <a:ext uri="{FF2B5EF4-FFF2-40B4-BE49-F238E27FC236}">
                <a16:creationId xmlns:a16="http://schemas.microsoft.com/office/drawing/2014/main" id="{CFDC8332-7DE7-DBF1-E51A-2294DADB4C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839" r="-1" b="16612"/>
          <a:stretch/>
        </p:blipFill>
        <p:spPr bwMode="auto">
          <a:xfrm>
            <a:off x="7237832" y="1921840"/>
            <a:ext cx="4951120" cy="493616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34F7F5-86C9-6543-797A-B880843A35AC}"/>
              </a:ext>
            </a:extLst>
          </p:cNvPr>
          <p:cNvSpPr>
            <a:spLocks noGrp="1"/>
          </p:cNvSpPr>
          <p:nvPr>
            <p:ph idx="1"/>
          </p:nvPr>
        </p:nvSpPr>
        <p:spPr>
          <a:xfrm>
            <a:off x="193139" y="986016"/>
            <a:ext cx="11535035" cy="469628"/>
          </a:xfrm>
        </p:spPr>
        <p:txBody>
          <a:bodyPr>
            <a:noAutofit/>
          </a:bodyPr>
          <a:lstStyle/>
          <a:p>
            <a:pPr marL="0" indent="0">
              <a:buNone/>
            </a:pPr>
            <a:r>
              <a:rPr lang="en-GB" sz="2400" b="0" i="0" dirty="0">
                <a:effectLst/>
                <a:latin typeface="Google Sans"/>
              </a:rPr>
              <a:t>Stress can be defined as a state of worry or mental tension caused by a difficult situation. </a:t>
            </a:r>
          </a:p>
        </p:txBody>
      </p:sp>
      <p:sp>
        <p:nvSpPr>
          <p:cNvPr id="7" name="TextBox 6">
            <a:extLst>
              <a:ext uri="{FF2B5EF4-FFF2-40B4-BE49-F238E27FC236}">
                <a16:creationId xmlns:a16="http://schemas.microsoft.com/office/drawing/2014/main" id="{4D24DFDF-345B-0C89-F58C-50974379C94F}"/>
              </a:ext>
            </a:extLst>
          </p:cNvPr>
          <p:cNvSpPr txBox="1"/>
          <p:nvPr/>
        </p:nvSpPr>
        <p:spPr>
          <a:xfrm>
            <a:off x="193139" y="1562439"/>
            <a:ext cx="10580878" cy="707886"/>
          </a:xfrm>
          <a:prstGeom prst="rect">
            <a:avLst/>
          </a:prstGeom>
          <a:noFill/>
        </p:spPr>
        <p:txBody>
          <a:bodyPr wrap="square">
            <a:spAutoFit/>
          </a:bodyPr>
          <a:lstStyle/>
          <a:p>
            <a:pPr marL="0" indent="0">
              <a:buNone/>
            </a:pPr>
            <a:r>
              <a:rPr lang="en-GB" sz="2000" b="0" i="0" dirty="0">
                <a:effectLst/>
                <a:latin typeface="Google Sans"/>
              </a:rPr>
              <a:t>Stress is a natural human response that prompts us to address challenges and threats in our lives. </a:t>
            </a:r>
          </a:p>
          <a:p>
            <a:pPr marL="0" indent="0">
              <a:buNone/>
            </a:pPr>
            <a:r>
              <a:rPr lang="en-GB" sz="2000" b="0" i="0" dirty="0">
                <a:effectLst/>
                <a:latin typeface="Google Sans"/>
              </a:rPr>
              <a:t>Everyone experiences stress to some degree. (WHO)</a:t>
            </a:r>
            <a:endParaRPr lang="en-GB" sz="2000" dirty="0"/>
          </a:p>
        </p:txBody>
      </p:sp>
      <p:sp>
        <p:nvSpPr>
          <p:cNvPr id="8" name="TextBox 7">
            <a:extLst>
              <a:ext uri="{FF2B5EF4-FFF2-40B4-BE49-F238E27FC236}">
                <a16:creationId xmlns:a16="http://schemas.microsoft.com/office/drawing/2014/main" id="{43391ED0-76B0-9D74-F1CE-15DA75207324}"/>
              </a:ext>
            </a:extLst>
          </p:cNvPr>
          <p:cNvSpPr txBox="1"/>
          <p:nvPr/>
        </p:nvSpPr>
        <p:spPr>
          <a:xfrm>
            <a:off x="278296" y="3005593"/>
            <a:ext cx="8022866" cy="2954655"/>
          </a:xfrm>
          <a:prstGeom prst="rect">
            <a:avLst/>
          </a:prstGeom>
          <a:noFill/>
        </p:spPr>
        <p:txBody>
          <a:bodyPr wrap="square" rtlCol="0">
            <a:spAutoFit/>
          </a:bodyPr>
          <a:lstStyle/>
          <a:p>
            <a:r>
              <a:rPr lang="en-GB" sz="2400" b="1" dirty="0"/>
              <a:t>Types of stress</a:t>
            </a:r>
          </a:p>
          <a:p>
            <a:endParaRPr lang="en-GB" sz="2400" dirty="0"/>
          </a:p>
          <a:p>
            <a:r>
              <a:rPr lang="en-GB" sz="2400" dirty="0"/>
              <a:t>Acute – short term</a:t>
            </a:r>
          </a:p>
          <a:p>
            <a:endParaRPr lang="en-GB" sz="2400" dirty="0"/>
          </a:p>
          <a:p>
            <a:r>
              <a:rPr lang="en-GB" sz="2400" dirty="0"/>
              <a:t>Episodic – short term but repeated</a:t>
            </a:r>
          </a:p>
          <a:p>
            <a:endParaRPr lang="en-GB" sz="2400" dirty="0"/>
          </a:p>
          <a:p>
            <a:r>
              <a:rPr lang="en-GB" sz="2400" dirty="0"/>
              <a:t>Chronic – longer term leading to impact on longer term health</a:t>
            </a:r>
          </a:p>
          <a:p>
            <a:endParaRPr lang="en-GB" dirty="0"/>
          </a:p>
        </p:txBody>
      </p:sp>
      <p:pic>
        <p:nvPicPr>
          <p:cNvPr id="4" name="Picture 3">
            <a:extLst>
              <a:ext uri="{FF2B5EF4-FFF2-40B4-BE49-F238E27FC236}">
                <a16:creationId xmlns:a16="http://schemas.microsoft.com/office/drawing/2014/main" id="{AE403D45-8F9F-6F2B-7D33-D35AA238DB04}"/>
              </a:ext>
            </a:extLst>
          </p:cNvPr>
          <p:cNvPicPr>
            <a:picLocks noChangeAspect="1"/>
          </p:cNvPicPr>
          <p:nvPr/>
        </p:nvPicPr>
        <p:blipFill>
          <a:blip r:embed="rId4"/>
          <a:stretch>
            <a:fillRect/>
          </a:stretch>
        </p:blipFill>
        <p:spPr>
          <a:xfrm>
            <a:off x="278296" y="5960248"/>
            <a:ext cx="2009868" cy="773817"/>
          </a:xfrm>
          <a:prstGeom prst="rect">
            <a:avLst/>
          </a:prstGeom>
        </p:spPr>
      </p:pic>
    </p:spTree>
    <p:extLst>
      <p:ext uri="{BB962C8B-B14F-4D97-AF65-F5344CB8AC3E}">
        <p14:creationId xmlns:p14="http://schemas.microsoft.com/office/powerpoint/2010/main" val="226950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8D10-94D6-C4BD-94C5-3C5EF70FE746}"/>
              </a:ext>
            </a:extLst>
          </p:cNvPr>
          <p:cNvSpPr>
            <a:spLocks noGrp="1"/>
          </p:cNvSpPr>
          <p:nvPr>
            <p:ph type="title"/>
          </p:nvPr>
        </p:nvSpPr>
        <p:spPr>
          <a:xfrm>
            <a:off x="271167" y="75039"/>
            <a:ext cx="11798912" cy="1325563"/>
          </a:xfrm>
        </p:spPr>
        <p:txBody>
          <a:bodyPr>
            <a:normAutofit/>
          </a:bodyPr>
          <a:lstStyle/>
          <a:p>
            <a:r>
              <a:rPr lang="en-GB" sz="4000" dirty="0"/>
              <a:t>Our physiological response to inspection and “the call.”</a:t>
            </a:r>
          </a:p>
        </p:txBody>
      </p:sp>
      <p:sp>
        <p:nvSpPr>
          <p:cNvPr id="5" name="Content Placeholder 4">
            <a:extLst>
              <a:ext uri="{FF2B5EF4-FFF2-40B4-BE49-F238E27FC236}">
                <a16:creationId xmlns:a16="http://schemas.microsoft.com/office/drawing/2014/main" id="{7CC54293-9367-7098-54DD-F9F8A0323D22}"/>
              </a:ext>
            </a:extLst>
          </p:cNvPr>
          <p:cNvSpPr>
            <a:spLocks noGrp="1"/>
          </p:cNvSpPr>
          <p:nvPr>
            <p:ph idx="1"/>
          </p:nvPr>
        </p:nvSpPr>
        <p:spPr>
          <a:xfrm>
            <a:off x="3127878" y="1400602"/>
            <a:ext cx="8746709" cy="4351338"/>
          </a:xfrm>
        </p:spPr>
        <p:txBody>
          <a:bodyPr>
            <a:normAutofit fontScale="85000" lnSpcReduction="20000"/>
          </a:bodyPr>
          <a:lstStyle/>
          <a:p>
            <a:pPr marL="0" indent="0">
              <a:buNone/>
            </a:pPr>
            <a:r>
              <a:rPr lang="en-GB" dirty="0">
                <a:solidFill>
                  <a:srgbClr val="1E1E1E"/>
                </a:solidFill>
                <a:latin typeface="Roboto Slab" panose="020F0502020204030204" pitchFamily="2" charset="0"/>
              </a:rPr>
              <a:t>“</a:t>
            </a:r>
            <a:r>
              <a:rPr lang="en-GB" b="0" i="0" dirty="0">
                <a:solidFill>
                  <a:srgbClr val="1E1E1E"/>
                </a:solidFill>
                <a:effectLst/>
                <a:latin typeface="Roboto Slab" panose="020F0502020204030204" pitchFamily="2" charset="0"/>
              </a:rPr>
              <a:t>The sentry on guard”</a:t>
            </a:r>
          </a:p>
          <a:p>
            <a:pPr marL="0" indent="0">
              <a:buNone/>
            </a:pPr>
            <a:endParaRPr lang="en-GB" dirty="0">
              <a:solidFill>
                <a:srgbClr val="1E1E1E"/>
              </a:solidFill>
              <a:latin typeface="Roboto Slab" panose="020F0502020204030204" pitchFamily="2" charset="0"/>
            </a:endParaRPr>
          </a:p>
          <a:p>
            <a:pPr marL="0" indent="0">
              <a:buNone/>
            </a:pPr>
            <a:r>
              <a:rPr lang="en-GB" b="0" i="0" dirty="0">
                <a:solidFill>
                  <a:srgbClr val="1E1E1E"/>
                </a:solidFill>
                <a:effectLst/>
                <a:latin typeface="Roboto Slab" panose="020F0502020204030204" pitchFamily="2" charset="0"/>
              </a:rPr>
              <a:t>The heart beats faster than normal, pushing blood to the muscles, heart, and other vital organs. </a:t>
            </a:r>
          </a:p>
          <a:p>
            <a:pPr marL="0" indent="0">
              <a:buNone/>
            </a:pPr>
            <a:r>
              <a:rPr lang="en-GB" b="0" i="0" dirty="0">
                <a:solidFill>
                  <a:srgbClr val="1E1E1E"/>
                </a:solidFill>
                <a:effectLst/>
                <a:latin typeface="Roboto Slab" panose="020F0502020204030204" pitchFamily="2" charset="0"/>
              </a:rPr>
              <a:t>Pulse rate and blood pressure go up. </a:t>
            </a:r>
          </a:p>
          <a:p>
            <a:pPr marL="0" indent="0">
              <a:buNone/>
            </a:pPr>
            <a:r>
              <a:rPr lang="en-GB" b="0" i="0" dirty="0">
                <a:solidFill>
                  <a:srgbClr val="1E1E1E"/>
                </a:solidFill>
                <a:effectLst/>
                <a:latin typeface="Roboto Slab" panose="020F0502020204030204" pitchFamily="2" charset="0"/>
              </a:rPr>
              <a:t>The person undergoing these changes also starts to breathe more rapidly. </a:t>
            </a:r>
          </a:p>
          <a:p>
            <a:pPr marL="0" indent="0">
              <a:buNone/>
            </a:pPr>
            <a:r>
              <a:rPr lang="en-GB" b="0" i="0" dirty="0">
                <a:solidFill>
                  <a:srgbClr val="1E1E1E"/>
                </a:solidFill>
                <a:effectLst/>
                <a:latin typeface="Roboto Slab" panose="020F0502020204030204" pitchFamily="2" charset="0"/>
              </a:rPr>
              <a:t>Small airways in the lungs open wide. </a:t>
            </a:r>
          </a:p>
          <a:p>
            <a:pPr marL="0" indent="0">
              <a:buNone/>
            </a:pPr>
            <a:r>
              <a:rPr lang="en-GB" b="0" i="0" dirty="0">
                <a:solidFill>
                  <a:srgbClr val="1E1E1E"/>
                </a:solidFill>
                <a:effectLst/>
                <a:latin typeface="Roboto Slab" panose="020F0502020204030204" pitchFamily="2" charset="0"/>
              </a:rPr>
              <a:t>This way, the lungs can take in as much oxygen as possible with each breath. </a:t>
            </a:r>
          </a:p>
          <a:p>
            <a:pPr marL="0" indent="0">
              <a:buNone/>
            </a:pPr>
            <a:r>
              <a:rPr lang="en-GB" b="0" i="0" dirty="0">
                <a:solidFill>
                  <a:srgbClr val="1E1E1E"/>
                </a:solidFill>
                <a:effectLst/>
                <a:latin typeface="Roboto Slab" panose="020F0502020204030204" pitchFamily="2" charset="0"/>
              </a:rPr>
              <a:t>Extra oxygen is sent to the brain, increasing alertness. </a:t>
            </a:r>
          </a:p>
          <a:p>
            <a:pPr marL="0" indent="0">
              <a:buNone/>
            </a:pPr>
            <a:r>
              <a:rPr lang="en-GB" b="0" i="0" dirty="0">
                <a:solidFill>
                  <a:srgbClr val="1E1E1E"/>
                </a:solidFill>
                <a:effectLst/>
                <a:latin typeface="Roboto Slab" panose="020F0502020204030204" pitchFamily="2" charset="0"/>
              </a:rPr>
              <a:t>Sight, hearing, and other senses become sharper.  (Harvard)</a:t>
            </a:r>
            <a:endParaRPr lang="en-GB" dirty="0"/>
          </a:p>
        </p:txBody>
      </p:sp>
      <p:pic>
        <p:nvPicPr>
          <p:cNvPr id="1026" name="Picture 2" descr="Know Your Brain: Amygdala">
            <a:extLst>
              <a:ext uri="{FF2B5EF4-FFF2-40B4-BE49-F238E27FC236}">
                <a16:creationId xmlns:a16="http://schemas.microsoft.com/office/drawing/2014/main" id="{A76F4207-3C5A-64A3-D3EB-B8E73E8D7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7" y="1125379"/>
            <a:ext cx="2944223" cy="23036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EEDE314-336C-9AD4-11FA-A5D304D58B34}"/>
              </a:ext>
            </a:extLst>
          </p:cNvPr>
          <p:cNvPicPr>
            <a:picLocks noChangeAspect="1"/>
          </p:cNvPicPr>
          <p:nvPr/>
        </p:nvPicPr>
        <p:blipFill>
          <a:blip r:embed="rId3"/>
          <a:stretch>
            <a:fillRect/>
          </a:stretch>
        </p:blipFill>
        <p:spPr>
          <a:xfrm>
            <a:off x="10182132" y="6084183"/>
            <a:ext cx="2009868" cy="773817"/>
          </a:xfrm>
          <a:prstGeom prst="rect">
            <a:avLst/>
          </a:prstGeom>
        </p:spPr>
      </p:pic>
    </p:spTree>
    <p:extLst>
      <p:ext uri="{BB962C8B-B14F-4D97-AF65-F5344CB8AC3E}">
        <p14:creationId xmlns:p14="http://schemas.microsoft.com/office/powerpoint/2010/main" val="324494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75C0-D98E-D7F4-717A-1F0086028CF8}"/>
              </a:ext>
            </a:extLst>
          </p:cNvPr>
          <p:cNvSpPr>
            <a:spLocks noGrp="1"/>
          </p:cNvSpPr>
          <p:nvPr>
            <p:ph type="title"/>
          </p:nvPr>
        </p:nvSpPr>
        <p:spPr>
          <a:xfrm>
            <a:off x="238594" y="72816"/>
            <a:ext cx="10515600" cy="1325563"/>
          </a:xfrm>
        </p:spPr>
        <p:txBody>
          <a:bodyPr/>
          <a:lstStyle/>
          <a:p>
            <a:r>
              <a:rPr lang="en-GB" dirty="0"/>
              <a:t>Prolonged exposure to stress</a:t>
            </a:r>
          </a:p>
        </p:txBody>
      </p:sp>
      <p:sp>
        <p:nvSpPr>
          <p:cNvPr id="4" name="Content Placeholder 2">
            <a:extLst>
              <a:ext uri="{FF2B5EF4-FFF2-40B4-BE49-F238E27FC236}">
                <a16:creationId xmlns:a16="http://schemas.microsoft.com/office/drawing/2014/main" id="{6028D0F0-810C-8017-379D-25D1F2D3A1EF}"/>
              </a:ext>
            </a:extLst>
          </p:cNvPr>
          <p:cNvSpPr>
            <a:spLocks noGrp="1"/>
          </p:cNvSpPr>
          <p:nvPr>
            <p:ph idx="1"/>
          </p:nvPr>
        </p:nvSpPr>
        <p:spPr>
          <a:xfrm>
            <a:off x="336030" y="1253331"/>
            <a:ext cx="6941695" cy="4351338"/>
          </a:xfrm>
        </p:spPr>
        <p:txBody>
          <a:bodyPr/>
          <a:lstStyle/>
          <a:p>
            <a:endParaRPr lang="en-GB" dirty="0"/>
          </a:p>
          <a:p>
            <a:r>
              <a:rPr lang="en-GB" dirty="0"/>
              <a:t>After the initial stress response, if the stress trigger persists, the body starts to produce cortisol</a:t>
            </a:r>
          </a:p>
          <a:p>
            <a:r>
              <a:rPr lang="en-GB" dirty="0"/>
              <a:t>Prolonged exposure to cortisol is harmful to heart cells over the long term</a:t>
            </a:r>
          </a:p>
          <a:p>
            <a:r>
              <a:rPr lang="en-GB" dirty="0"/>
              <a:t>Many school leaders are producing cortisol day after day</a:t>
            </a:r>
          </a:p>
        </p:txBody>
      </p:sp>
      <p:pic>
        <p:nvPicPr>
          <p:cNvPr id="5" name="Picture 4">
            <a:extLst>
              <a:ext uri="{FF2B5EF4-FFF2-40B4-BE49-F238E27FC236}">
                <a16:creationId xmlns:a16="http://schemas.microsoft.com/office/drawing/2014/main" id="{9909AB4F-112E-E2C4-36CD-EC99F9FD5E2F}"/>
              </a:ext>
            </a:extLst>
          </p:cNvPr>
          <p:cNvPicPr>
            <a:picLocks noChangeAspect="1"/>
          </p:cNvPicPr>
          <p:nvPr/>
        </p:nvPicPr>
        <p:blipFill>
          <a:blip r:embed="rId2"/>
          <a:stretch>
            <a:fillRect/>
          </a:stretch>
        </p:blipFill>
        <p:spPr>
          <a:xfrm>
            <a:off x="10182132" y="6084183"/>
            <a:ext cx="2009868" cy="773817"/>
          </a:xfrm>
          <a:prstGeom prst="rect">
            <a:avLst/>
          </a:prstGeom>
        </p:spPr>
      </p:pic>
      <p:pic>
        <p:nvPicPr>
          <p:cNvPr id="6" name="Picture 5">
            <a:extLst>
              <a:ext uri="{FF2B5EF4-FFF2-40B4-BE49-F238E27FC236}">
                <a16:creationId xmlns:a16="http://schemas.microsoft.com/office/drawing/2014/main" id="{3A6B5A7D-A9E4-10E2-A935-3CA6751E306D}"/>
              </a:ext>
            </a:extLst>
          </p:cNvPr>
          <p:cNvPicPr>
            <a:picLocks noChangeAspect="1"/>
          </p:cNvPicPr>
          <p:nvPr/>
        </p:nvPicPr>
        <p:blipFill>
          <a:blip r:embed="rId3"/>
          <a:stretch>
            <a:fillRect/>
          </a:stretch>
        </p:blipFill>
        <p:spPr>
          <a:xfrm>
            <a:off x="7525063" y="1398379"/>
            <a:ext cx="4316191" cy="3608336"/>
          </a:xfrm>
          <a:prstGeom prst="rect">
            <a:avLst/>
          </a:prstGeom>
        </p:spPr>
      </p:pic>
    </p:spTree>
    <p:extLst>
      <p:ext uri="{BB962C8B-B14F-4D97-AF65-F5344CB8AC3E}">
        <p14:creationId xmlns:p14="http://schemas.microsoft.com/office/powerpoint/2010/main" val="129981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47100971-FDA7-3B5D-D8EB-284283B5B09C}"/>
              </a:ext>
            </a:extLst>
          </p:cNvPr>
          <p:cNvSpPr/>
          <p:nvPr/>
        </p:nvSpPr>
        <p:spPr>
          <a:xfrm>
            <a:off x="7371168" y="1691611"/>
            <a:ext cx="4401731" cy="3404727"/>
          </a:xfrm>
          <a:prstGeom prst="cloud">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DFD86D5-B4C4-E6BE-D103-F196FCF95426}"/>
              </a:ext>
            </a:extLst>
          </p:cNvPr>
          <p:cNvSpPr>
            <a:spLocks noGrp="1"/>
          </p:cNvSpPr>
          <p:nvPr>
            <p:ph type="title"/>
          </p:nvPr>
        </p:nvSpPr>
        <p:spPr/>
        <p:txBody>
          <a:bodyPr>
            <a:normAutofit fontScale="90000"/>
          </a:bodyPr>
          <a:lstStyle/>
          <a:p>
            <a:r>
              <a:rPr lang="en-GB" dirty="0"/>
              <a:t>How can we physiologically lower harmful levels of cortisol?</a:t>
            </a:r>
            <a:br>
              <a:rPr lang="en-GB" dirty="0"/>
            </a:br>
            <a:endParaRPr lang="en-GB" dirty="0"/>
          </a:p>
        </p:txBody>
      </p:sp>
      <p:sp>
        <p:nvSpPr>
          <p:cNvPr id="3" name="Content Placeholder 2">
            <a:extLst>
              <a:ext uri="{FF2B5EF4-FFF2-40B4-BE49-F238E27FC236}">
                <a16:creationId xmlns:a16="http://schemas.microsoft.com/office/drawing/2014/main" id="{7B079C76-1EE9-D5A4-6883-411940E58890}"/>
              </a:ext>
            </a:extLst>
          </p:cNvPr>
          <p:cNvSpPr>
            <a:spLocks noGrp="1"/>
          </p:cNvSpPr>
          <p:nvPr>
            <p:ph idx="1"/>
          </p:nvPr>
        </p:nvSpPr>
        <p:spPr>
          <a:xfrm>
            <a:off x="838200" y="1766362"/>
            <a:ext cx="10515600" cy="4486275"/>
          </a:xfrm>
        </p:spPr>
        <p:txBody>
          <a:bodyPr/>
          <a:lstStyle/>
          <a:p>
            <a:r>
              <a:rPr lang="en-GB" dirty="0"/>
              <a:t>Sleep</a:t>
            </a:r>
          </a:p>
          <a:p>
            <a:r>
              <a:rPr lang="en-GB" dirty="0"/>
              <a:t>Rest and relaxation activity</a:t>
            </a:r>
          </a:p>
          <a:p>
            <a:r>
              <a:rPr lang="en-GB" dirty="0"/>
              <a:t>Mindfulness and yoga type activity</a:t>
            </a:r>
          </a:p>
          <a:p>
            <a:r>
              <a:rPr lang="en-GB" dirty="0"/>
              <a:t>Mindful breathing – how does it work?</a:t>
            </a:r>
          </a:p>
        </p:txBody>
      </p:sp>
      <p:pic>
        <p:nvPicPr>
          <p:cNvPr id="4" name="Picture 3">
            <a:extLst>
              <a:ext uri="{FF2B5EF4-FFF2-40B4-BE49-F238E27FC236}">
                <a16:creationId xmlns:a16="http://schemas.microsoft.com/office/drawing/2014/main" id="{49E2676F-6F30-CA81-F7C7-3488F121E91C}"/>
              </a:ext>
            </a:extLst>
          </p:cNvPr>
          <p:cNvPicPr>
            <a:picLocks noChangeAspect="1"/>
          </p:cNvPicPr>
          <p:nvPr/>
        </p:nvPicPr>
        <p:blipFill>
          <a:blip r:embed="rId2"/>
          <a:stretch>
            <a:fillRect/>
          </a:stretch>
        </p:blipFill>
        <p:spPr>
          <a:xfrm>
            <a:off x="10182132" y="6084183"/>
            <a:ext cx="2009868" cy="773817"/>
          </a:xfrm>
          <a:prstGeom prst="rect">
            <a:avLst/>
          </a:prstGeom>
        </p:spPr>
      </p:pic>
      <p:sp>
        <p:nvSpPr>
          <p:cNvPr id="5" name="TextBox 4">
            <a:extLst>
              <a:ext uri="{FF2B5EF4-FFF2-40B4-BE49-F238E27FC236}">
                <a16:creationId xmlns:a16="http://schemas.microsoft.com/office/drawing/2014/main" id="{4EA26966-967C-E94E-1547-E29E87E26015}"/>
              </a:ext>
            </a:extLst>
          </p:cNvPr>
          <p:cNvSpPr txBox="1"/>
          <p:nvPr/>
        </p:nvSpPr>
        <p:spPr>
          <a:xfrm>
            <a:off x="945931" y="4762696"/>
            <a:ext cx="3455802" cy="1477328"/>
          </a:xfrm>
          <a:prstGeom prst="rect">
            <a:avLst/>
          </a:prstGeom>
          <a:noFill/>
        </p:spPr>
        <p:txBody>
          <a:bodyPr wrap="square" rtlCol="0">
            <a:spAutoFit/>
          </a:bodyPr>
          <a:lstStyle/>
          <a:p>
            <a:r>
              <a:rPr lang="en-GB" dirty="0"/>
              <a:t>Breathe in for 3 seconds</a:t>
            </a:r>
          </a:p>
          <a:p>
            <a:endParaRPr lang="en-GB" dirty="0"/>
          </a:p>
          <a:p>
            <a:r>
              <a:rPr lang="en-GB" dirty="0"/>
              <a:t>Hold it for 4 seconds</a:t>
            </a:r>
          </a:p>
          <a:p>
            <a:endParaRPr lang="en-GB" dirty="0"/>
          </a:p>
          <a:p>
            <a:r>
              <a:rPr lang="en-GB" dirty="0"/>
              <a:t>Breathe out over 5 seconds</a:t>
            </a:r>
          </a:p>
        </p:txBody>
      </p:sp>
      <p:sp>
        <p:nvSpPr>
          <p:cNvPr id="7" name="TextBox 6">
            <a:extLst>
              <a:ext uri="{FF2B5EF4-FFF2-40B4-BE49-F238E27FC236}">
                <a16:creationId xmlns:a16="http://schemas.microsoft.com/office/drawing/2014/main" id="{8D368F78-6B4A-C89D-6458-C3D4B6CA006F}"/>
              </a:ext>
            </a:extLst>
          </p:cNvPr>
          <p:cNvSpPr txBox="1"/>
          <p:nvPr/>
        </p:nvSpPr>
        <p:spPr>
          <a:xfrm>
            <a:off x="7993906" y="2375126"/>
            <a:ext cx="3156257" cy="1569660"/>
          </a:xfrm>
          <a:prstGeom prst="rect">
            <a:avLst/>
          </a:prstGeom>
          <a:noFill/>
        </p:spPr>
        <p:txBody>
          <a:bodyPr wrap="square">
            <a:spAutoFit/>
          </a:bodyPr>
          <a:lstStyle/>
          <a:p>
            <a:pPr marL="0" indent="0" algn="ctr">
              <a:buNone/>
            </a:pPr>
            <a:r>
              <a:rPr lang="en-GB" sz="2400" dirty="0"/>
              <a:t>What have you done for your </a:t>
            </a:r>
          </a:p>
          <a:p>
            <a:pPr marL="0" indent="0" algn="ctr">
              <a:buNone/>
            </a:pPr>
            <a:r>
              <a:rPr lang="en-GB" sz="2400" dirty="0"/>
              <a:t>wellbeing this week?</a:t>
            </a:r>
          </a:p>
          <a:p>
            <a:pPr marL="0" indent="0" algn="ctr">
              <a:buNone/>
            </a:pPr>
            <a:r>
              <a:rPr lang="en-GB" sz="2400" dirty="0"/>
              <a:t>(2 mins)</a:t>
            </a:r>
          </a:p>
        </p:txBody>
      </p:sp>
    </p:spTree>
    <p:extLst>
      <p:ext uri="{BB962C8B-B14F-4D97-AF65-F5344CB8AC3E}">
        <p14:creationId xmlns:p14="http://schemas.microsoft.com/office/powerpoint/2010/main" val="250878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8947C-6A73-816F-05D1-94F5F018974C}"/>
              </a:ext>
            </a:extLst>
          </p:cNvPr>
          <p:cNvSpPr>
            <a:spLocks noGrp="1"/>
          </p:cNvSpPr>
          <p:nvPr>
            <p:ph type="title"/>
          </p:nvPr>
        </p:nvSpPr>
        <p:spPr/>
        <p:txBody>
          <a:bodyPr/>
          <a:lstStyle/>
          <a:p>
            <a:r>
              <a:rPr lang="en-GB" dirty="0"/>
              <a:t>What steps can we take in advance of an inspection?</a:t>
            </a:r>
          </a:p>
        </p:txBody>
      </p:sp>
      <p:sp>
        <p:nvSpPr>
          <p:cNvPr id="3" name="Content Placeholder 2">
            <a:extLst>
              <a:ext uri="{FF2B5EF4-FFF2-40B4-BE49-F238E27FC236}">
                <a16:creationId xmlns:a16="http://schemas.microsoft.com/office/drawing/2014/main" id="{700A420B-1680-CD4E-0709-5352811CD52B}"/>
              </a:ext>
            </a:extLst>
          </p:cNvPr>
          <p:cNvSpPr>
            <a:spLocks noGrp="1"/>
          </p:cNvSpPr>
          <p:nvPr>
            <p:ph idx="1"/>
          </p:nvPr>
        </p:nvSpPr>
        <p:spPr>
          <a:xfrm>
            <a:off x="838200" y="2107095"/>
            <a:ext cx="10515600" cy="4069867"/>
          </a:xfrm>
        </p:spPr>
        <p:txBody>
          <a:bodyPr/>
          <a:lstStyle/>
          <a:p>
            <a:pPr marL="0" indent="0">
              <a:buNone/>
            </a:pPr>
            <a:r>
              <a:rPr lang="en-GB" dirty="0"/>
              <a:t>Development of a whole school culture of wellbeing</a:t>
            </a:r>
          </a:p>
          <a:p>
            <a:pPr marL="0" indent="0">
              <a:buNone/>
            </a:pPr>
            <a:endParaRPr lang="en-GB" dirty="0"/>
          </a:p>
          <a:p>
            <a:pPr>
              <a:buFontTx/>
              <a:buChar char="-"/>
            </a:pPr>
            <a:r>
              <a:rPr lang="en-GB" dirty="0"/>
              <a:t>Knowing where responsibility for wellbeing lies</a:t>
            </a:r>
          </a:p>
          <a:p>
            <a:pPr>
              <a:buFontTx/>
              <a:buChar char="-"/>
            </a:pPr>
            <a:r>
              <a:rPr lang="en-GB" dirty="0"/>
              <a:t>Starting with an oxygen mask</a:t>
            </a:r>
          </a:p>
          <a:p>
            <a:pPr>
              <a:buFontTx/>
              <a:buChar char="-"/>
            </a:pPr>
            <a:r>
              <a:rPr lang="en-GB" dirty="0"/>
              <a:t>Planning for better wellbeing</a:t>
            </a:r>
          </a:p>
          <a:p>
            <a:pPr>
              <a:buFontTx/>
              <a:buChar char="-"/>
            </a:pPr>
            <a:r>
              <a:rPr lang="en-GB" dirty="0"/>
              <a:t>Empathy and relationships</a:t>
            </a:r>
          </a:p>
          <a:p>
            <a:pPr>
              <a:buFontTx/>
              <a:buChar char="-"/>
            </a:pPr>
            <a:r>
              <a:rPr lang="en-GB" dirty="0"/>
              <a:t>MAP your way to wellbeing</a:t>
            </a:r>
          </a:p>
          <a:p>
            <a:endParaRPr lang="en-GB" dirty="0"/>
          </a:p>
          <a:p>
            <a:endParaRPr lang="en-GB" dirty="0"/>
          </a:p>
        </p:txBody>
      </p:sp>
      <p:pic>
        <p:nvPicPr>
          <p:cNvPr id="4" name="Picture 3">
            <a:extLst>
              <a:ext uri="{FF2B5EF4-FFF2-40B4-BE49-F238E27FC236}">
                <a16:creationId xmlns:a16="http://schemas.microsoft.com/office/drawing/2014/main" id="{03656C08-AB2D-FB00-C92D-AD4B9669292B}"/>
              </a:ext>
            </a:extLst>
          </p:cNvPr>
          <p:cNvPicPr>
            <a:picLocks noChangeAspect="1"/>
          </p:cNvPicPr>
          <p:nvPr/>
        </p:nvPicPr>
        <p:blipFill>
          <a:blip r:embed="rId2"/>
          <a:stretch>
            <a:fillRect/>
          </a:stretch>
        </p:blipFill>
        <p:spPr>
          <a:xfrm>
            <a:off x="9854675" y="5931852"/>
            <a:ext cx="2009868" cy="773817"/>
          </a:xfrm>
          <a:prstGeom prst="rect">
            <a:avLst/>
          </a:prstGeom>
        </p:spPr>
      </p:pic>
      <p:pic>
        <p:nvPicPr>
          <p:cNvPr id="9218" name="Picture 2" descr="Thinking Emoji Images – Browse 13,030 ...">
            <a:extLst>
              <a:ext uri="{FF2B5EF4-FFF2-40B4-BE49-F238E27FC236}">
                <a16:creationId xmlns:a16="http://schemas.microsoft.com/office/drawing/2014/main" id="{D8C5305C-4180-B624-A5DC-2902A19C6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9030" y="3183820"/>
            <a:ext cx="20574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645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686C7E493912439F4E10E053C5DCBA" ma:contentTypeVersion="18" ma:contentTypeDescription="Create a new document." ma:contentTypeScope="" ma:versionID="fb5e13749978c39bdfa65ba71dafb1b8">
  <xsd:schema xmlns:xsd="http://www.w3.org/2001/XMLSchema" xmlns:xs="http://www.w3.org/2001/XMLSchema" xmlns:p="http://schemas.microsoft.com/office/2006/metadata/properties" xmlns:ns2="4fbd2a41-4bde-482e-9ab9-7edea6d2ebe6" xmlns:ns3="f0602087-12d3-4876-8be0-7af9afdcc8e3" targetNamespace="http://schemas.microsoft.com/office/2006/metadata/properties" ma:root="true" ma:fieldsID="4a853a4da6115094c1f35fe4958d8e32" ns2:_="" ns3:_="">
    <xsd:import namespace="4fbd2a41-4bde-482e-9ab9-7edea6d2ebe6"/>
    <xsd:import namespace="f0602087-12d3-4876-8be0-7af9afdcc8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d2a41-4bde-482e-9ab9-7edea6d2eb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d49725-1e10-42c2-9fcb-69b21a91e8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602087-12d3-4876-8be0-7af9afdcc8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4a6ab7-8bb5-4484-80a3-c0561d2e8bed}" ma:internalName="TaxCatchAll" ma:showField="CatchAllData" ma:web="f0602087-12d3-4876-8be0-7af9afdcc8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602087-12d3-4876-8be0-7af9afdcc8e3" xsi:nil="true"/>
    <lcf76f155ced4ddcb4097134ff3c332f xmlns="4fbd2a41-4bde-482e-9ab9-7edea6d2eb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85C215-626B-410B-B068-CF33266DEF30}"/>
</file>

<file path=customXml/itemProps2.xml><?xml version="1.0" encoding="utf-8"?>
<ds:datastoreItem xmlns:ds="http://schemas.openxmlformats.org/officeDocument/2006/customXml" ds:itemID="{9B89CEFE-3337-4389-8361-FD5B95E0A5D6}"/>
</file>

<file path=customXml/itemProps3.xml><?xml version="1.0" encoding="utf-8"?>
<ds:datastoreItem xmlns:ds="http://schemas.openxmlformats.org/officeDocument/2006/customXml" ds:itemID="{8BA148BE-002F-4F66-9936-F68E790A86D4}"/>
</file>

<file path=docProps/app.xml><?xml version="1.0" encoding="utf-8"?>
<Properties xmlns="http://schemas.openxmlformats.org/officeDocument/2006/extended-properties" xmlns:vt="http://schemas.openxmlformats.org/officeDocument/2006/docPropsVTypes">
  <TotalTime>5128</TotalTime>
  <Words>1433</Words>
  <Application>Microsoft Office PowerPoint</Application>
  <PresentationFormat>Widescreen</PresentationFormat>
  <Paragraphs>204</Paragraphs>
  <Slides>23</Slides>
  <Notes>4</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Calibri Light</vt:lpstr>
      <vt:lpstr>Google Sans</vt:lpstr>
      <vt:lpstr>Lucida Handwriting</vt:lpstr>
      <vt:lpstr>Roboto Slab</vt:lpstr>
      <vt:lpstr>Office Theme</vt:lpstr>
      <vt:lpstr>Acrobat Document</vt:lpstr>
      <vt:lpstr>Supporting your Whole School in Riding the Ofsted Inspection Wave</vt:lpstr>
      <vt:lpstr>Andy Mellor</vt:lpstr>
      <vt:lpstr>This session – preparing to avoid overwhelm</vt:lpstr>
      <vt:lpstr>The nature of inspection</vt:lpstr>
      <vt:lpstr>What is stress?</vt:lpstr>
      <vt:lpstr>Our physiological response to inspection and “the call.”</vt:lpstr>
      <vt:lpstr>Prolonged exposure to stress</vt:lpstr>
      <vt:lpstr>How can we physiologically lower harmful levels of cortisol? </vt:lpstr>
      <vt:lpstr>What steps can we take in advance of an inspection?</vt:lpstr>
      <vt:lpstr>Cakes v Workload – What is wellbeing? </vt:lpstr>
      <vt:lpstr>Starting with an oxygen mask </vt:lpstr>
      <vt:lpstr>PowerPoint Presentation</vt:lpstr>
      <vt:lpstr>Empathy and relationships </vt:lpstr>
      <vt:lpstr>MAP your way to wellbeing </vt:lpstr>
      <vt:lpstr>How does that look in your context? (5 mins)</vt:lpstr>
      <vt:lpstr>The W word! Workload – Perspective &amp; pragmatism</vt:lpstr>
      <vt:lpstr>Workplace wellbeing  Ideas for a Wellbeing Focus group?</vt:lpstr>
      <vt:lpstr>During the Inspection</vt:lpstr>
      <vt:lpstr>Sphere of control</vt:lpstr>
      <vt:lpstr>Can you think of examples from your recent experience?</vt:lpstr>
      <vt:lpstr>Post Ofsted</vt:lpstr>
      <vt:lpstr>So what comes next?</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Happiness hormones</dc:title>
  <dc:creator>Andy Mellor</dc:creator>
  <cp:lastModifiedBy>Andy Mellor</cp:lastModifiedBy>
  <cp:revision>10</cp:revision>
  <cp:lastPrinted>2023-10-17T10:44:55Z</cp:lastPrinted>
  <dcterms:created xsi:type="dcterms:W3CDTF">2023-03-23T12:18:06Z</dcterms:created>
  <dcterms:modified xsi:type="dcterms:W3CDTF">2025-02-26T13:00:00Z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0x010100F6686C7E493912439F4E10E053C5DCBA</vt:lpwstr>
  </property>
</Properties>
</file>