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259" r:id="rId5"/>
    <p:sldId id="442" r:id="rId6"/>
    <p:sldId id="441" r:id="rId7"/>
    <p:sldId id="425" r:id="rId8"/>
  </p:sldIdLst>
  <p:sldSz cx="12192000" cy="6858000"/>
  <p:notesSz cx="6858000" cy="9144000"/>
  <p:embeddedFontLst>
    <p:embeddedFont>
      <p:font typeface="century gothic" panose="020B0502020202020204" pitchFamily="34" charset="0"/>
      <p:regular r:id="rId10"/>
      <p:bold r:id="rId11"/>
      <p:italic r:id="rId12"/>
      <p:boldItalic r:id="rId13"/>
    </p:embeddedFont>
    <p:embeddedFont>
      <p:font typeface="Montserrat Black" panose="00000A00000000000000" pitchFamily="2" charset="0"/>
      <p:bold r:id="rId14"/>
      <p:boldItalic r:id="rId15"/>
    </p:embeddedFont>
    <p:embeddedFont>
      <p:font typeface="Montserrat Light" panose="00000400000000000000" pitchFamily="2" charset="0"/>
      <p:regular r:id="rId16"/>
      <p:italic r:id="rId17"/>
    </p:embeddedFont>
    <p:embeddedFont>
      <p:font typeface="Montserrat SemiBold" panose="00000700000000000000" pitchFamily="2" charset="0"/>
      <p:bold r:id="rId18"/>
      <p:boldItalic r:id="rId19"/>
    </p:embeddedFont>
    <p:embeddedFont>
      <p:font typeface="Open Sans" panose="020B060603050402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FFFFFF"/>
    <a:srgbClr val="000000"/>
    <a:srgbClr val="2CABE0"/>
    <a:srgbClr val="F2F2F2"/>
    <a:srgbClr val="F9F9F9"/>
    <a:srgbClr val="407CB9"/>
    <a:srgbClr val="AB366A"/>
    <a:srgbClr val="FBFBFB"/>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1307" autoAdjust="0"/>
  </p:normalViewPr>
  <p:slideViewPr>
    <p:cSldViewPr snapToGrid="0">
      <p:cViewPr varScale="1">
        <p:scale>
          <a:sx n="45" d="100"/>
          <a:sy n="45" d="100"/>
        </p:scale>
        <p:origin x="1496" y="64"/>
      </p:cViewPr>
      <p:guideLst>
        <p:guide pos="384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font" Target="fonts/font14.fntdata"/><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5B321-357F-4F8D-B55B-905C0D86D63A}" type="datetimeFigureOut">
              <a:rPr lang="en-GB" smtClean="0"/>
              <a:t>16/03/2025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785BA-9D57-442F-8F5E-A40BF9DA8A6F}" type="slidenum">
              <a:rPr lang="en-GB" smtClean="0"/>
              <a:t>‹#›</a:t>
            </a:fld>
            <a:endParaRPr lang="en-GB"/>
          </a:p>
        </p:txBody>
      </p:sp>
    </p:spTree>
    <p:extLst>
      <p:ext uri="{BB962C8B-B14F-4D97-AF65-F5344CB8AC3E}">
        <p14:creationId xmlns:p14="http://schemas.microsoft.com/office/powerpoint/2010/main" val="255166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1785BA-9D57-442F-8F5E-A40BF9DA8A6F}" type="slidenum">
              <a:rPr lang="en-GB" smtClean="0"/>
              <a:t>1</a:t>
            </a:fld>
            <a:endParaRPr lang="en-GB"/>
          </a:p>
        </p:txBody>
      </p:sp>
    </p:spTree>
    <p:extLst>
      <p:ext uri="{BB962C8B-B14F-4D97-AF65-F5344CB8AC3E}">
        <p14:creationId xmlns:p14="http://schemas.microsoft.com/office/powerpoint/2010/main" val="86784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E7FF5-3574-288F-2D84-A4F5F72C1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689D1-146C-6C77-DCD2-5E078E1D5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AB9A7-ACD5-2A58-9A67-37B1FC8B04DA}"/>
              </a:ext>
            </a:extLst>
          </p:cNvPr>
          <p:cNvSpPr>
            <a:spLocks noGrp="1"/>
          </p:cNvSpPr>
          <p:nvPr>
            <p:ph type="body" idx="1"/>
          </p:nvPr>
        </p:nvSpPr>
        <p:spPr/>
        <p:txBody>
          <a:bodyPr/>
          <a:lstStyle/>
          <a:p>
            <a:r>
              <a:rPr lang="en-GB" dirty="0"/>
              <a:t>I’m certain the majority of you have heard of us and I know we do already work with a few of you but just in case anyone hasn’t I’ll give you a bit of background SAS. </a:t>
            </a:r>
          </a:p>
          <a:p>
            <a:endParaRPr lang="en-GB" dirty="0"/>
          </a:p>
          <a:p>
            <a:r>
              <a:rPr lang="en-GB" dirty="0"/>
              <a:t>We have worked within the education sector for over 25 years and currently support over 4,000 schools with absence protection and whole school wellbeing. </a:t>
            </a:r>
          </a:p>
          <a:p>
            <a:endParaRPr lang="en-GB" dirty="0"/>
          </a:p>
          <a:p>
            <a:r>
              <a:rPr lang="en-GB" dirty="0"/>
              <a:t>Since 1997 we recognised a need for an alternative to the local authority pooled schemes, and so we introduced our comprehensive insurance policies to give schools a full transfer of risk from their budgets. </a:t>
            </a:r>
          </a:p>
          <a:p>
            <a:r>
              <a:rPr lang="en-GB" dirty="0"/>
              <a:t>Since then, education has changed so much over the years and we have evolved our products to meet the needs and budget of all schools and academies. We recognised that absences and wellbeing go hand in hand, and so we were the first provider to introduce whole school physical and mental health support as complimentary with our policies. We first added counselling and physiotherapy support for staff, and as it has evolved, we have invested heavily in preventative measures such as mindfulness, weight management and our 24hr GP helpline to name a few. </a:t>
            </a:r>
          </a:p>
          <a:p>
            <a:endParaRPr lang="en-GB" dirty="0"/>
          </a:p>
          <a:p>
            <a:r>
              <a:rPr lang="en-GB" dirty="0"/>
              <a:t>I think you will agree that since the pandemic, now more than ever, wellbeing is at the forefront of everyone’s minds… </a:t>
            </a:r>
          </a:p>
        </p:txBody>
      </p:sp>
      <p:sp>
        <p:nvSpPr>
          <p:cNvPr id="4" name="Slide Number Placeholder 3">
            <a:extLst>
              <a:ext uri="{FF2B5EF4-FFF2-40B4-BE49-F238E27FC236}">
                <a16:creationId xmlns:a16="http://schemas.microsoft.com/office/drawing/2014/main" id="{98846AF1-120E-DCEB-C802-D86F321D94EE}"/>
              </a:ext>
            </a:extLst>
          </p:cNvPr>
          <p:cNvSpPr>
            <a:spLocks noGrp="1"/>
          </p:cNvSpPr>
          <p:nvPr>
            <p:ph type="sldNum" sz="quarter" idx="5"/>
          </p:nvPr>
        </p:nvSpPr>
        <p:spPr/>
        <p:txBody>
          <a:bodyPr/>
          <a:lstStyle/>
          <a:p>
            <a:fld id="{821785BA-9D57-442F-8F5E-A40BF9DA8A6F}" type="slidenum">
              <a:rPr lang="en-GB" smtClean="0"/>
              <a:t>2</a:t>
            </a:fld>
            <a:endParaRPr lang="en-GB"/>
          </a:p>
        </p:txBody>
      </p:sp>
    </p:spTree>
    <p:extLst>
      <p:ext uri="{BB962C8B-B14F-4D97-AF65-F5344CB8AC3E}">
        <p14:creationId xmlns:p14="http://schemas.microsoft.com/office/powerpoint/2010/main" val="383112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B8B94-7ED8-EE19-989A-E40BAE7DB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0BD96-DC9D-FC26-56D9-661315597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48157-03A4-E7A3-6550-AC860EAC554D}"/>
              </a:ext>
            </a:extLst>
          </p:cNvPr>
          <p:cNvSpPr>
            <a:spLocks noGrp="1"/>
          </p:cNvSpPr>
          <p:nvPr>
            <p:ph type="body" idx="1"/>
          </p:nvPr>
        </p:nvSpPr>
        <p:spPr/>
        <p:txBody>
          <a:bodyPr/>
          <a:lstStyle/>
          <a:p>
            <a:r>
              <a:rPr lang="en-GB" dirty="0"/>
              <a:t>I’m certain the majority of you have heard of us and I know we do already work with a few of you but just in case anyone hasn’t I’ll give you a bit of background SAS. </a:t>
            </a:r>
          </a:p>
          <a:p>
            <a:endParaRPr lang="en-GB" dirty="0"/>
          </a:p>
          <a:p>
            <a:r>
              <a:rPr lang="en-GB" dirty="0"/>
              <a:t>We have worked within the education sector for over 25 years and currently support over 4,000 schools with absence protection and whole school wellbeing. </a:t>
            </a:r>
          </a:p>
          <a:p>
            <a:endParaRPr lang="en-GB" dirty="0"/>
          </a:p>
          <a:p>
            <a:r>
              <a:rPr lang="en-GB" dirty="0"/>
              <a:t>Since 1997 we recognised a need for an alternative to the local authority pooled schemes, and so we introduced our comprehensive insurance policies to give schools a full transfer of risk from their budgets. </a:t>
            </a:r>
          </a:p>
          <a:p>
            <a:r>
              <a:rPr lang="en-GB" dirty="0"/>
              <a:t>Since then, education has changed so much over the years and we have evolved our products to meet the needs and budget of all schools and academies. We recognised that absences and wellbeing go hand in hand, and so we were the first provider to introduce whole school physical and mental health support as complimentary with our policies. We first added counselling and physiotherapy support for staff, and as it has evolved, we have invested heavily in preventative measures such as mindfulness, weight management and our 24hr GP helpline to name a few. </a:t>
            </a:r>
          </a:p>
          <a:p>
            <a:endParaRPr lang="en-GB" dirty="0"/>
          </a:p>
          <a:p>
            <a:r>
              <a:rPr lang="en-GB" dirty="0"/>
              <a:t>I think you will agree that since the pandemic, now more than ever, wellbeing is at the forefront of everyone’s minds… </a:t>
            </a:r>
          </a:p>
        </p:txBody>
      </p:sp>
      <p:sp>
        <p:nvSpPr>
          <p:cNvPr id="4" name="Slide Number Placeholder 3">
            <a:extLst>
              <a:ext uri="{FF2B5EF4-FFF2-40B4-BE49-F238E27FC236}">
                <a16:creationId xmlns:a16="http://schemas.microsoft.com/office/drawing/2014/main" id="{AB183313-AF01-22D9-A7D4-DAE461EB0A66}"/>
              </a:ext>
            </a:extLst>
          </p:cNvPr>
          <p:cNvSpPr>
            <a:spLocks noGrp="1"/>
          </p:cNvSpPr>
          <p:nvPr>
            <p:ph type="sldNum" sz="quarter" idx="5"/>
          </p:nvPr>
        </p:nvSpPr>
        <p:spPr/>
        <p:txBody>
          <a:bodyPr/>
          <a:lstStyle/>
          <a:p>
            <a:fld id="{821785BA-9D57-442F-8F5E-A40BF9DA8A6F}" type="slidenum">
              <a:rPr lang="en-GB" smtClean="0"/>
              <a:t>3</a:t>
            </a:fld>
            <a:endParaRPr lang="en-GB"/>
          </a:p>
        </p:txBody>
      </p:sp>
    </p:spTree>
    <p:extLst>
      <p:ext uri="{BB962C8B-B14F-4D97-AF65-F5344CB8AC3E}">
        <p14:creationId xmlns:p14="http://schemas.microsoft.com/office/powerpoint/2010/main" val="352357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https://schoolleaders.thekeysupport.com/staff/employment-wellbeing/staff-leave-and-absence/staff-sickness-absence-statistics/</a:t>
            </a:r>
          </a:p>
          <a:p>
            <a:endParaRPr lang="en-GB" dirty="0"/>
          </a:p>
          <a:p>
            <a:r>
              <a:rPr lang="en-GB" dirty="0"/>
              <a:t>https://www.derbyshiretimes.co.uk/news/people/teacher-sickness-22-worst-affected-schools-in-derbyshire-as-rising-absence-levels-reflect-the-harsh-reality-of-the-workplace-4686751</a:t>
            </a:r>
          </a:p>
        </p:txBody>
      </p:sp>
      <p:sp>
        <p:nvSpPr>
          <p:cNvPr id="4" name="Slide Number Placeholder 3"/>
          <p:cNvSpPr>
            <a:spLocks noGrp="1"/>
          </p:cNvSpPr>
          <p:nvPr>
            <p:ph type="sldNum" sz="quarter" idx="5"/>
          </p:nvPr>
        </p:nvSpPr>
        <p:spPr/>
        <p:txBody>
          <a:bodyPr/>
          <a:lstStyle/>
          <a:p>
            <a:fld id="{821785BA-9D57-442F-8F5E-A40BF9DA8A6F}" type="slidenum">
              <a:rPr lang="en-GB" smtClean="0"/>
              <a:t>4</a:t>
            </a:fld>
            <a:endParaRPr lang="en-GB"/>
          </a:p>
        </p:txBody>
      </p:sp>
    </p:spTree>
    <p:extLst>
      <p:ext uri="{BB962C8B-B14F-4D97-AF65-F5344CB8AC3E}">
        <p14:creationId xmlns:p14="http://schemas.microsoft.com/office/powerpoint/2010/main" val="1160473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B2D6-126D-4996-A60F-A4F57D3D8A3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E1BF2D8-7AB7-4AEF-B75C-2DFB82BE2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657F9D5-DE57-4696-914B-F036BDBF3E2B}"/>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5" name="Footer Placeholder 4">
            <a:extLst>
              <a:ext uri="{FF2B5EF4-FFF2-40B4-BE49-F238E27FC236}">
                <a16:creationId xmlns:a16="http://schemas.microsoft.com/office/drawing/2014/main" id="{5D530338-3A8E-454F-BF4E-4C805D9AA6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B74758-B9EC-4440-89FC-2BBD5D1F8E6F}"/>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287686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AB29-D446-4764-9966-C6830F5841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AC47C1E-6C26-4505-A6C9-94E1ECFEE8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3ACCD6-3121-447D-A86D-1FA7423D69D8}"/>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5" name="Footer Placeholder 4">
            <a:extLst>
              <a:ext uri="{FF2B5EF4-FFF2-40B4-BE49-F238E27FC236}">
                <a16:creationId xmlns:a16="http://schemas.microsoft.com/office/drawing/2014/main" id="{4D89675D-03C8-4299-809F-D6A2FB3900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F1241-6DE8-4EB4-ACC8-431CF6486FA3}"/>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175297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EA788F-7B16-48DD-9E95-FC6FC20A789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32296CB-5C6B-474E-8847-7FC0A136C1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22B27E-698C-46E8-936F-FA90FE18C07B}"/>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5" name="Footer Placeholder 4">
            <a:extLst>
              <a:ext uri="{FF2B5EF4-FFF2-40B4-BE49-F238E27FC236}">
                <a16:creationId xmlns:a16="http://schemas.microsoft.com/office/drawing/2014/main" id="{2E3CC5DF-9F9E-4397-9324-58655CB3D1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41D22B-0AF7-43E9-BE51-3E8F90665D61}"/>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291438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A6C4-78C7-4E49-A4B6-00CBE8C0B02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E793CE9-DD67-4E7D-9266-2494FDE065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83B715-1E51-4536-9AD3-A0EB152DD519}"/>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5" name="Footer Placeholder 4">
            <a:extLst>
              <a:ext uri="{FF2B5EF4-FFF2-40B4-BE49-F238E27FC236}">
                <a16:creationId xmlns:a16="http://schemas.microsoft.com/office/drawing/2014/main" id="{1040A86D-F952-435C-9084-E92788CE1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B1E9C-6451-4D37-8192-858C9D622DD9}"/>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1025163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A994-2E07-4E5F-8928-969B4EBEB1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54592B7-C90B-4EED-A1AC-4060499C9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2FE65F-42E8-40B7-94C5-CAA1D587653F}"/>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5" name="Footer Placeholder 4">
            <a:extLst>
              <a:ext uri="{FF2B5EF4-FFF2-40B4-BE49-F238E27FC236}">
                <a16:creationId xmlns:a16="http://schemas.microsoft.com/office/drawing/2014/main" id="{756D0DE6-D062-4DF0-A1F9-0F9600272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C2804-F03C-4622-835A-D7743F289572}"/>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375767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A7EB-A6A8-4BCD-B38D-9178E6E1BC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A82B66-6592-4CDB-8A81-14CAB1FDFC5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2C93490-1646-40B0-BCD8-FC1E69598B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98003B9-58EB-4D8D-9E18-E97061253030}"/>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6" name="Footer Placeholder 5">
            <a:extLst>
              <a:ext uri="{FF2B5EF4-FFF2-40B4-BE49-F238E27FC236}">
                <a16:creationId xmlns:a16="http://schemas.microsoft.com/office/drawing/2014/main" id="{1576E3F5-9BAC-42D5-A743-DC1A62E195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A9FCCD-2D51-4EFA-AD1A-1370759B54AF}"/>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32768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F6BD-B39F-4101-94E7-BDFC71316F8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981E6A1-F30F-416D-9EE7-7C909EC25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6BEADD-24F7-4CB1-A678-3835040F3E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EFE3227-142D-471C-BE3F-E09FF33A66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D812EE6-015F-448F-A676-B225B3125DB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1599313-D989-4808-B1F5-20B195F4153F}"/>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8" name="Footer Placeholder 7">
            <a:extLst>
              <a:ext uri="{FF2B5EF4-FFF2-40B4-BE49-F238E27FC236}">
                <a16:creationId xmlns:a16="http://schemas.microsoft.com/office/drawing/2014/main" id="{CD764989-CE7E-458D-8747-9F51694E7C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2D4A62-B965-4766-8767-57EEA895B510}"/>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168484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AD86-AC6A-49C8-953C-593A19E760D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2C22BD-6E9A-43B3-B2DC-D0DEAA0E612B}"/>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4" name="Footer Placeholder 3">
            <a:extLst>
              <a:ext uri="{FF2B5EF4-FFF2-40B4-BE49-F238E27FC236}">
                <a16:creationId xmlns:a16="http://schemas.microsoft.com/office/drawing/2014/main" id="{CDF02E80-B0CB-456A-9AFB-45153A7D98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92B090-142E-4D69-AE0E-DD9AE7504805}"/>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23542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BD90EC-0E59-4C73-9ADD-85814C0FFC30}"/>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3" name="Footer Placeholder 2">
            <a:extLst>
              <a:ext uri="{FF2B5EF4-FFF2-40B4-BE49-F238E27FC236}">
                <a16:creationId xmlns:a16="http://schemas.microsoft.com/office/drawing/2014/main" id="{D30967BA-7E6B-4424-A70B-65A34C6A0F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E2CD8C-1D81-4B7C-8418-C61B21E90783}"/>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62578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D393-76C3-4DAD-8FE9-4995A8C4FB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04EB616-5506-44BD-9164-357834EF4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145E11A-DE6E-4416-B319-6122906A9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46AAA5-986B-4BE1-9BEA-6F64A7837AB3}"/>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6" name="Footer Placeholder 5">
            <a:extLst>
              <a:ext uri="{FF2B5EF4-FFF2-40B4-BE49-F238E27FC236}">
                <a16:creationId xmlns:a16="http://schemas.microsoft.com/office/drawing/2014/main" id="{43CB932E-8927-435B-8D81-641B4DBD3A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A647CA-113C-41CC-B649-986DB7BF435B}"/>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57428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4532-695C-40C8-A0A9-0B962BC41E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4DB9041-7A0F-4191-B26A-54A2398A08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9292F0-6BE4-43A0-B4E7-F7AFE6865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8B1576-B783-4C03-9E08-23F30A301D7C}"/>
              </a:ext>
            </a:extLst>
          </p:cNvPr>
          <p:cNvSpPr>
            <a:spLocks noGrp="1"/>
          </p:cNvSpPr>
          <p:nvPr>
            <p:ph type="dt" sz="half" idx="10"/>
          </p:nvPr>
        </p:nvSpPr>
        <p:spPr/>
        <p:txBody>
          <a:bodyPr/>
          <a:lstStyle/>
          <a:p>
            <a:fld id="{4065342D-47E6-409D-AF23-ACF664ACDA94}" type="datetimeFigureOut">
              <a:rPr lang="en-GB" smtClean="0"/>
              <a:t>16/03/2025</a:t>
            </a:fld>
            <a:endParaRPr lang="en-GB"/>
          </a:p>
        </p:txBody>
      </p:sp>
      <p:sp>
        <p:nvSpPr>
          <p:cNvPr id="6" name="Footer Placeholder 5">
            <a:extLst>
              <a:ext uri="{FF2B5EF4-FFF2-40B4-BE49-F238E27FC236}">
                <a16:creationId xmlns:a16="http://schemas.microsoft.com/office/drawing/2014/main" id="{5C0735AD-943D-4C46-B285-23B87BF185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C18C91-4E22-4BA3-A863-DC62BC833037}"/>
              </a:ext>
            </a:extLst>
          </p:cNvPr>
          <p:cNvSpPr>
            <a:spLocks noGrp="1"/>
          </p:cNvSpPr>
          <p:nvPr>
            <p:ph type="sldNum" sz="quarter" idx="12"/>
          </p:nvPr>
        </p:nvSpPr>
        <p:spPr/>
        <p:txBody>
          <a:bodyPr/>
          <a:lstStyle/>
          <a:p>
            <a:fld id="{80B96563-787E-4038-9704-127FEE06AC14}" type="slidenum">
              <a:rPr lang="en-GB" smtClean="0"/>
              <a:t>‹#›</a:t>
            </a:fld>
            <a:endParaRPr lang="en-GB"/>
          </a:p>
        </p:txBody>
      </p:sp>
    </p:spTree>
    <p:extLst>
      <p:ext uri="{BB962C8B-B14F-4D97-AF65-F5344CB8AC3E}">
        <p14:creationId xmlns:p14="http://schemas.microsoft.com/office/powerpoint/2010/main" val="4023408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4FA99-5C1B-493D-B8E1-C3635724DB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68781DE-5208-4901-A0D7-982B536B1E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D1DA397-442A-4770-9174-0E69D0270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5342D-47E6-409D-AF23-ACF664ACDA94}" type="datetimeFigureOut">
              <a:rPr lang="en-GB" smtClean="0"/>
              <a:t>16/03/2025</a:t>
            </a:fld>
            <a:endParaRPr lang="en-GB"/>
          </a:p>
        </p:txBody>
      </p:sp>
      <p:sp>
        <p:nvSpPr>
          <p:cNvPr id="5" name="Footer Placeholder 4">
            <a:extLst>
              <a:ext uri="{FF2B5EF4-FFF2-40B4-BE49-F238E27FC236}">
                <a16:creationId xmlns:a16="http://schemas.microsoft.com/office/drawing/2014/main" id="{6CDD2C30-FD0B-4DDA-A6ED-BD940E9C9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8F0D73-6AE2-4A61-841F-3A2C0ED5B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96563-787E-4038-9704-127FEE06AC14}" type="slidenum">
              <a:rPr lang="en-GB" smtClean="0"/>
              <a:t>‹#›</a:t>
            </a:fld>
            <a:endParaRPr lang="en-GB"/>
          </a:p>
        </p:txBody>
      </p:sp>
    </p:spTree>
    <p:extLst>
      <p:ext uri="{BB962C8B-B14F-4D97-AF65-F5344CB8AC3E}">
        <p14:creationId xmlns:p14="http://schemas.microsoft.com/office/powerpoint/2010/main" val="46528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a room&#10;&#10;Description automatically generated">
            <a:extLst>
              <a:ext uri="{FF2B5EF4-FFF2-40B4-BE49-F238E27FC236}">
                <a16:creationId xmlns:a16="http://schemas.microsoft.com/office/drawing/2014/main" id="{30C7C969-28FD-ABC9-7A40-065876407005}"/>
              </a:ext>
            </a:extLst>
          </p:cNvPr>
          <p:cNvPicPr>
            <a:picLocks noChangeAspect="1"/>
          </p:cNvPicPr>
          <p:nvPr/>
        </p:nvPicPr>
        <p:blipFill>
          <a:blip r:embed="rId3"/>
          <a:srcRect l="20650" r="32888"/>
          <a:stretch/>
        </p:blipFill>
        <p:spPr>
          <a:xfrm>
            <a:off x="-2" y="-427440"/>
            <a:ext cx="12192002" cy="7285439"/>
          </a:xfrm>
          <a:prstGeom prst="rect">
            <a:avLst/>
          </a:prstGeom>
        </p:spPr>
      </p:pic>
      <p:sp>
        <p:nvSpPr>
          <p:cNvPr id="11" name="Rectangle 10">
            <a:extLst>
              <a:ext uri="{FF2B5EF4-FFF2-40B4-BE49-F238E27FC236}">
                <a16:creationId xmlns:a16="http://schemas.microsoft.com/office/drawing/2014/main" id="{CBE25855-40AE-D21C-246E-2B0307D0F987}"/>
              </a:ext>
            </a:extLst>
          </p:cNvPr>
          <p:cNvSpPr/>
          <p:nvPr/>
        </p:nvSpPr>
        <p:spPr>
          <a:xfrm>
            <a:off x="-1" y="-427442"/>
            <a:ext cx="12192000" cy="6527991"/>
          </a:xfrm>
          <a:prstGeom prst="rect">
            <a:avLst/>
          </a:prstGeom>
          <a:solidFill>
            <a:srgbClr val="2CABE0">
              <a:alpha val="6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9" name="Rectangle: Rounded Corners 8">
            <a:extLst>
              <a:ext uri="{FF2B5EF4-FFF2-40B4-BE49-F238E27FC236}">
                <a16:creationId xmlns:a16="http://schemas.microsoft.com/office/drawing/2014/main" id="{513BD354-0FB7-72AB-10A0-C7D2C5FA5657}"/>
              </a:ext>
            </a:extLst>
          </p:cNvPr>
          <p:cNvSpPr/>
          <p:nvPr/>
        </p:nvSpPr>
        <p:spPr>
          <a:xfrm>
            <a:off x="233794" y="1997635"/>
            <a:ext cx="9430603" cy="1582181"/>
          </a:xfrm>
          <a:prstGeom prst="roundRect">
            <a:avLst>
              <a:gd name="adj" fmla="val 766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D18AE664-8F96-4738-9570-C052033E1060}"/>
              </a:ext>
            </a:extLst>
          </p:cNvPr>
          <p:cNvSpPr>
            <a:spLocks noGrp="1"/>
          </p:cNvSpPr>
          <p:nvPr>
            <p:ph type="subTitle" idx="1"/>
          </p:nvPr>
        </p:nvSpPr>
        <p:spPr>
          <a:xfrm>
            <a:off x="559558" y="2285510"/>
            <a:ext cx="7558584" cy="1006429"/>
          </a:xfrm>
        </p:spPr>
        <p:txBody>
          <a:bodyPr wrap="square" anchor="t" anchorCtr="0">
            <a:spAutoFit/>
          </a:bodyPr>
          <a:lstStyle/>
          <a:p>
            <a:pPr algn="l"/>
            <a:r>
              <a:rPr lang="en-GB" sz="6600" b="1" dirty="0">
                <a:solidFill>
                  <a:srgbClr val="00B0F0"/>
                </a:solidFill>
                <a:latin typeface="+mj-lt"/>
              </a:rPr>
              <a:t>ABLE UPDATE</a:t>
            </a:r>
          </a:p>
        </p:txBody>
      </p:sp>
      <p:pic>
        <p:nvPicPr>
          <p:cNvPr id="8" name="Picture 7" descr="A white letter on a black background&#10;&#10;Description automatically generated">
            <a:extLst>
              <a:ext uri="{FF2B5EF4-FFF2-40B4-BE49-F238E27FC236}">
                <a16:creationId xmlns:a16="http://schemas.microsoft.com/office/drawing/2014/main" id="{BE91C0AE-027A-3747-3BE8-DD4D6D022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58" y="142181"/>
            <a:ext cx="3514891" cy="1139482"/>
          </a:xfrm>
          <a:prstGeom prst="rect">
            <a:avLst/>
          </a:prstGeom>
          <a:effectLst/>
        </p:spPr>
      </p:pic>
      <p:sp>
        <p:nvSpPr>
          <p:cNvPr id="14" name="Subtitle 2">
            <a:extLst>
              <a:ext uri="{FF2B5EF4-FFF2-40B4-BE49-F238E27FC236}">
                <a16:creationId xmlns:a16="http://schemas.microsoft.com/office/drawing/2014/main" id="{90ABF6F6-3C97-33E4-8D99-03E04B29F4C9}"/>
              </a:ext>
            </a:extLst>
          </p:cNvPr>
          <p:cNvSpPr txBox="1">
            <a:spLocks/>
          </p:cNvSpPr>
          <p:nvPr/>
        </p:nvSpPr>
        <p:spPr>
          <a:xfrm>
            <a:off x="245658" y="6239208"/>
            <a:ext cx="11685991" cy="480131"/>
          </a:xfrm>
          <a:prstGeom prst="rect">
            <a:avLst/>
          </a:prstGeom>
        </p:spPr>
        <p:txBody>
          <a:bodyPr vert="horz" wrap="square" lIns="91440" tIns="45720" rIns="91440" bIns="4572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solidFill>
                  <a:schemeClr val="bg2"/>
                </a:solidFill>
              </a:rPr>
              <a:t>schooladvice.co.uk					    Hannah Wharmby</a:t>
            </a:r>
            <a:endParaRPr lang="en-GB" sz="2000" dirty="0">
              <a:solidFill>
                <a:schemeClr val="bg2"/>
              </a:solidFill>
            </a:endParaRPr>
          </a:p>
        </p:txBody>
      </p:sp>
      <p:pic>
        <p:nvPicPr>
          <p:cNvPr id="5" name="Picture 4" descr="A person smiling at camera&#10;&#10;AI-generated content may be incorrect.">
            <a:extLst>
              <a:ext uri="{FF2B5EF4-FFF2-40B4-BE49-F238E27FC236}">
                <a16:creationId xmlns:a16="http://schemas.microsoft.com/office/drawing/2014/main" id="{FB5E9671-FE3A-7E3B-BBF8-DBED69C88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2905" y="1487479"/>
            <a:ext cx="5006244" cy="4682400"/>
          </a:xfrm>
          <a:prstGeom prst="rect">
            <a:avLst/>
          </a:prstGeom>
        </p:spPr>
      </p:pic>
    </p:spTree>
    <p:extLst>
      <p:ext uri="{BB962C8B-B14F-4D97-AF65-F5344CB8AC3E}">
        <p14:creationId xmlns:p14="http://schemas.microsoft.com/office/powerpoint/2010/main" val="3196376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E7F79-60DA-17E1-41DA-3334528F21B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97AC037-E83A-4CE9-77B0-202CC728F1BD}"/>
              </a:ext>
            </a:extLst>
          </p:cNvPr>
          <p:cNvSpPr>
            <a:spLocks noGrp="1"/>
          </p:cNvSpPr>
          <p:nvPr>
            <p:ph type="title"/>
          </p:nvPr>
        </p:nvSpPr>
        <p:spPr>
          <a:xfrm>
            <a:off x="294880" y="15789"/>
            <a:ext cx="10515600" cy="1325563"/>
          </a:xfrm>
        </p:spPr>
        <p:txBody>
          <a:bodyPr>
            <a:noAutofit/>
          </a:bodyPr>
          <a:lstStyle/>
          <a:p>
            <a:r>
              <a:rPr lang="en-GB" dirty="0">
                <a:solidFill>
                  <a:schemeClr val="bg2"/>
                </a:solidFill>
              </a:rPr>
              <a:t>Workshops</a:t>
            </a:r>
          </a:p>
        </p:txBody>
      </p:sp>
      <p:pic>
        <p:nvPicPr>
          <p:cNvPr id="5" name="Picture 4">
            <a:extLst>
              <a:ext uri="{FF2B5EF4-FFF2-40B4-BE49-F238E27FC236}">
                <a16:creationId xmlns:a16="http://schemas.microsoft.com/office/drawing/2014/main" id="{FD2CEDD6-90F0-6C4C-FE3E-77D9AAEEB12D}"/>
              </a:ext>
            </a:extLst>
          </p:cNvPr>
          <p:cNvPicPr>
            <a:picLocks noChangeAspect="1"/>
          </p:cNvPicPr>
          <p:nvPr/>
        </p:nvPicPr>
        <p:blipFill>
          <a:blip r:embed="rId3">
            <a:extLst>
              <a:ext uri="{28A0092B-C50C-407E-A947-70E740481C1C}">
                <a14:useLocalDpi xmlns:a14="http://schemas.microsoft.com/office/drawing/2010/main" val="0"/>
              </a:ext>
            </a:extLst>
          </a:blip>
          <a:srcRect l="28816" r="28816"/>
          <a:stretch/>
        </p:blipFill>
        <p:spPr>
          <a:xfrm>
            <a:off x="7905750" y="1"/>
            <a:ext cx="4362450" cy="6858000"/>
          </a:xfrm>
          <a:prstGeom prst="rect">
            <a:avLst/>
          </a:prstGeom>
        </p:spPr>
      </p:pic>
      <p:sp>
        <p:nvSpPr>
          <p:cNvPr id="4" name="Rectangle 3">
            <a:extLst>
              <a:ext uri="{FF2B5EF4-FFF2-40B4-BE49-F238E27FC236}">
                <a16:creationId xmlns:a16="http://schemas.microsoft.com/office/drawing/2014/main" id="{75ACDB06-3A54-994A-61DA-03FAC7BB47AA}"/>
              </a:ext>
            </a:extLst>
          </p:cNvPr>
          <p:cNvSpPr/>
          <p:nvPr/>
        </p:nvSpPr>
        <p:spPr>
          <a:xfrm>
            <a:off x="7902628" y="-3"/>
            <a:ext cx="3400425" cy="6858000"/>
          </a:xfrm>
          <a:prstGeom prst="rect">
            <a:avLst/>
          </a:prstGeom>
          <a:solidFill>
            <a:srgbClr val="2CABE0">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6" name="Rectangle 5">
            <a:extLst>
              <a:ext uri="{FF2B5EF4-FFF2-40B4-BE49-F238E27FC236}">
                <a16:creationId xmlns:a16="http://schemas.microsoft.com/office/drawing/2014/main" id="{3F049838-C043-E0A9-39E2-9CBCDC554D34}"/>
              </a:ext>
            </a:extLst>
          </p:cNvPr>
          <p:cNvSpPr/>
          <p:nvPr/>
        </p:nvSpPr>
        <p:spPr>
          <a:xfrm>
            <a:off x="11303053" y="-1"/>
            <a:ext cx="962025" cy="6858000"/>
          </a:xfrm>
          <a:prstGeom prst="rect">
            <a:avLst/>
          </a:prstGeom>
          <a:solidFill>
            <a:srgbClr val="000000">
              <a:alpha val="4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2" name="Picture 11">
            <a:extLst>
              <a:ext uri="{FF2B5EF4-FFF2-40B4-BE49-F238E27FC236}">
                <a16:creationId xmlns:a16="http://schemas.microsoft.com/office/drawing/2014/main" id="{D20092F4-1CA9-ADE4-4ACF-E5A459CB3F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380" y="6226921"/>
            <a:ext cx="1746663" cy="379656"/>
          </a:xfrm>
          <a:prstGeom prst="rect">
            <a:avLst/>
          </a:prstGeom>
        </p:spPr>
      </p:pic>
      <p:sp>
        <p:nvSpPr>
          <p:cNvPr id="3" name="Rectangle 2">
            <a:extLst>
              <a:ext uri="{FF2B5EF4-FFF2-40B4-BE49-F238E27FC236}">
                <a16:creationId xmlns:a16="http://schemas.microsoft.com/office/drawing/2014/main" id="{2262ED9C-12A6-9D61-B437-29EEF8512528}"/>
              </a:ext>
            </a:extLst>
          </p:cNvPr>
          <p:cNvSpPr/>
          <p:nvPr/>
        </p:nvSpPr>
        <p:spPr>
          <a:xfrm flipV="1">
            <a:off x="379380" y="1022429"/>
            <a:ext cx="2074459"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8">
            <a:extLst>
              <a:ext uri="{FF2B5EF4-FFF2-40B4-BE49-F238E27FC236}">
                <a16:creationId xmlns:a16="http://schemas.microsoft.com/office/drawing/2014/main" id="{903B0174-1FAB-EDCD-4DAB-6B5FDE248FF7}"/>
              </a:ext>
            </a:extLst>
          </p:cNvPr>
          <p:cNvSpPr txBox="1">
            <a:spLocks/>
          </p:cNvSpPr>
          <p:nvPr/>
        </p:nvSpPr>
        <p:spPr>
          <a:xfrm rot="16200000">
            <a:off x="8356626" y="3072557"/>
            <a:ext cx="6858001" cy="7128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600" dirty="0">
                <a:solidFill>
                  <a:srgbClr val="FCFCFC"/>
                </a:solidFill>
              </a:rPr>
              <a:t>Workshops</a:t>
            </a:r>
          </a:p>
        </p:txBody>
      </p:sp>
      <p:sp>
        <p:nvSpPr>
          <p:cNvPr id="2" name="Rectangle: Rounded Corners 1">
            <a:extLst>
              <a:ext uri="{FF2B5EF4-FFF2-40B4-BE49-F238E27FC236}">
                <a16:creationId xmlns:a16="http://schemas.microsoft.com/office/drawing/2014/main" id="{32877350-BC2A-59C1-3DE9-BAFB1770F4CB}"/>
              </a:ext>
            </a:extLst>
          </p:cNvPr>
          <p:cNvSpPr/>
          <p:nvPr/>
        </p:nvSpPr>
        <p:spPr>
          <a:xfrm>
            <a:off x="379380" y="1443417"/>
            <a:ext cx="4554929" cy="4077489"/>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892E0A24-18E1-8BFD-DD2F-EDDACCE454AB}"/>
              </a:ext>
            </a:extLst>
          </p:cNvPr>
          <p:cNvSpPr/>
          <p:nvPr/>
        </p:nvSpPr>
        <p:spPr>
          <a:xfrm>
            <a:off x="5225944" y="1443417"/>
            <a:ext cx="4554929" cy="1896683"/>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latin typeface="century gothic" panose="020B0502020202020204" pitchFamily="34" charset="0"/>
            </a:endParaRPr>
          </a:p>
        </p:txBody>
      </p:sp>
      <p:sp>
        <p:nvSpPr>
          <p:cNvPr id="8" name="TextBox 7">
            <a:extLst>
              <a:ext uri="{FF2B5EF4-FFF2-40B4-BE49-F238E27FC236}">
                <a16:creationId xmlns:a16="http://schemas.microsoft.com/office/drawing/2014/main" id="{807F09ED-4556-9419-7884-A05616E52BFC}"/>
              </a:ext>
            </a:extLst>
          </p:cNvPr>
          <p:cNvSpPr txBox="1"/>
          <p:nvPr/>
        </p:nvSpPr>
        <p:spPr>
          <a:xfrm>
            <a:off x="681114" y="1640695"/>
            <a:ext cx="3770116" cy="3690430"/>
          </a:xfrm>
          <a:prstGeom prst="rect">
            <a:avLst/>
          </a:prstGeom>
          <a:noFill/>
        </p:spPr>
        <p:txBody>
          <a:bodyPr wrap="square" rtlCol="0">
            <a:noAutofit/>
          </a:bodyPr>
          <a:lstStyle/>
          <a:p>
            <a:pPr algn="ctr"/>
            <a:r>
              <a:rPr lang="en-GB" sz="2800" b="1" kern="100" dirty="0">
                <a:solidFill>
                  <a:schemeClr val="bg1"/>
                </a:solidFill>
                <a:latin typeface="+mj-lt"/>
                <a:ea typeface="Calibri" panose="020F0502020204030204" pitchFamily="34" charset="0"/>
                <a:cs typeface="Times New Roman" panose="02020603050405020304" pitchFamily="18" charset="0"/>
              </a:rPr>
              <a:t>Laura Williams</a:t>
            </a:r>
          </a:p>
          <a:p>
            <a:pPr algn="ctr"/>
            <a:endParaRPr lang="en-GB" sz="2800" b="1" kern="100" dirty="0">
              <a:solidFill>
                <a:schemeClr val="bg1"/>
              </a:solidFill>
              <a:latin typeface="+mj-lt"/>
              <a:ea typeface="Calibri" panose="020F0502020204030204" pitchFamily="34" charset="0"/>
              <a:cs typeface="Times New Roman" panose="02020603050405020304" pitchFamily="18" charset="0"/>
            </a:endParaRPr>
          </a:p>
          <a:p>
            <a:r>
              <a:rPr lang="en-GB" sz="2000" i="0" u="none" strike="noStrike" baseline="0" dirty="0">
                <a:solidFill>
                  <a:srgbClr val="000000"/>
                </a:solidFill>
                <a:latin typeface="Aptos" panose="020B0004020202020204" pitchFamily="34" charset="0"/>
              </a:rPr>
              <a:t>11.30 – 12.30</a:t>
            </a:r>
          </a:p>
          <a:p>
            <a:r>
              <a:rPr lang="en-GB" sz="2000" i="1" u="none" strike="noStrike" baseline="0" dirty="0">
                <a:solidFill>
                  <a:srgbClr val="000000"/>
                </a:solidFill>
                <a:latin typeface="Aptos" panose="020B0004020202020204" pitchFamily="34" charset="0"/>
              </a:rPr>
              <a:t>Managing upwards, getting a seat at the table</a:t>
            </a:r>
          </a:p>
          <a:p>
            <a:endParaRPr lang="en-GB" sz="2000" kern="100" dirty="0">
              <a:solidFill>
                <a:srgbClr val="000000"/>
              </a:solidFill>
              <a:latin typeface="Aptos" panose="020B0004020202020204" pitchFamily="34" charset="0"/>
              <a:ea typeface="Calibri" panose="020F0502020204030204" pitchFamily="34" charset="0"/>
              <a:cs typeface="Times New Roman" panose="02020603050405020304" pitchFamily="18" charset="0"/>
            </a:endParaRPr>
          </a:p>
          <a:p>
            <a:r>
              <a:rPr lang="en-GB" sz="2000" i="0" u="none" strike="noStrike" baseline="0" dirty="0">
                <a:solidFill>
                  <a:srgbClr val="000000"/>
                </a:solidFill>
                <a:latin typeface="Aptos" panose="020B0004020202020204" pitchFamily="34" charset="0"/>
              </a:rPr>
              <a:t>14.30 – 15.30</a:t>
            </a:r>
          </a:p>
          <a:p>
            <a:r>
              <a:rPr lang="en-GB" sz="2000" i="1" u="none" strike="noStrike" baseline="0" dirty="0">
                <a:solidFill>
                  <a:srgbClr val="000000"/>
                </a:solidFill>
                <a:latin typeface="Aptos" panose="020B0004020202020204" pitchFamily="34" charset="0"/>
              </a:rPr>
              <a:t>SBL Summer Planning</a:t>
            </a:r>
            <a:endParaRPr lang="en-GB" sz="2800" b="1" i="1" kern="100" dirty="0">
              <a:solidFill>
                <a:schemeClr val="bg1"/>
              </a:solidFill>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F12F607-C0CD-0CEF-83C7-A8FACABB4721}"/>
              </a:ext>
            </a:extLst>
          </p:cNvPr>
          <p:cNvSpPr txBox="1"/>
          <p:nvPr/>
        </p:nvSpPr>
        <p:spPr>
          <a:xfrm>
            <a:off x="5348953" y="1550567"/>
            <a:ext cx="4291031" cy="1699405"/>
          </a:xfrm>
          <a:prstGeom prst="rect">
            <a:avLst/>
          </a:prstGeom>
          <a:noFill/>
        </p:spPr>
        <p:txBody>
          <a:bodyPr wrap="square" rtlCol="0">
            <a:noAutofit/>
          </a:bodyPr>
          <a:lstStyle/>
          <a:p>
            <a:pPr algn="ctr"/>
            <a:r>
              <a:rPr lang="en-GB" sz="2800" b="1" kern="100" dirty="0">
                <a:solidFill>
                  <a:schemeClr val="bg1"/>
                </a:solidFill>
                <a:latin typeface="+mj-lt"/>
                <a:ea typeface="Calibri" panose="020F0502020204030204" pitchFamily="34" charset="0"/>
                <a:cs typeface="Times New Roman" panose="02020603050405020304" pitchFamily="18" charset="0"/>
              </a:rPr>
              <a:t>Chris Whitmore</a:t>
            </a:r>
          </a:p>
          <a:p>
            <a:r>
              <a:rPr lang="en-GB" sz="2000" i="0" u="none" strike="noStrike" baseline="0" dirty="0">
                <a:solidFill>
                  <a:srgbClr val="000000"/>
                </a:solidFill>
                <a:latin typeface="Aptos" panose="020B0004020202020204" pitchFamily="34" charset="0"/>
              </a:rPr>
              <a:t>11.30 – 12.30</a:t>
            </a:r>
          </a:p>
          <a:p>
            <a:r>
              <a:rPr lang="en-GB" sz="2000" kern="100" dirty="0">
                <a:solidFill>
                  <a:schemeClr val="tx1">
                    <a:lumMod val="50000"/>
                  </a:schemeClr>
                </a:solidFill>
                <a:latin typeface="Aptos" panose="020B0004020202020204" pitchFamily="34" charset="0"/>
                <a:ea typeface="Calibri" panose="020F0502020204030204" pitchFamily="34" charset="0"/>
                <a:cs typeface="Times New Roman" panose="02020603050405020304" pitchFamily="18" charset="0"/>
              </a:rPr>
              <a:t>Staff Absence Management- Wisdom</a:t>
            </a:r>
          </a:p>
          <a:p>
            <a:r>
              <a:rPr lang="en-GB" sz="2000" kern="100" dirty="0">
                <a:solidFill>
                  <a:schemeClr val="tx1">
                    <a:lumMod val="50000"/>
                  </a:schemeClr>
                </a:solidFill>
                <a:latin typeface="Aptos" panose="020B0004020202020204" pitchFamily="34" charset="0"/>
                <a:ea typeface="Calibri" panose="020F0502020204030204" pitchFamily="34" charset="0"/>
                <a:cs typeface="Times New Roman" panose="02020603050405020304" pitchFamily="18" charset="0"/>
              </a:rPr>
              <a:t>and Wellbeing for all</a:t>
            </a:r>
            <a:endParaRPr lang="en-GB" b="1" kern="100" dirty="0">
              <a:solidFill>
                <a:schemeClr val="tx1">
                  <a:lumMod val="50000"/>
                </a:schemeClr>
              </a:solidFill>
              <a:ea typeface="Calibri" panose="020F0502020204030204" pitchFamily="34" charset="0"/>
              <a:cs typeface="Times New Roman" panose="02020603050405020304" pitchFamily="18" charset="0"/>
            </a:endParaRPr>
          </a:p>
          <a:p>
            <a:pPr algn="ctr"/>
            <a:endParaRPr lang="en-GB" sz="2800" b="1" kern="100" dirty="0">
              <a:solidFill>
                <a:schemeClr val="bg1"/>
              </a:solidFill>
              <a:latin typeface="+mj-lt"/>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B4DD9D0-208C-A509-AD76-9F1B7DB84EED}"/>
              </a:ext>
            </a:extLst>
          </p:cNvPr>
          <p:cNvSpPr/>
          <p:nvPr/>
        </p:nvSpPr>
        <p:spPr>
          <a:xfrm>
            <a:off x="5210518" y="3619840"/>
            <a:ext cx="4554929" cy="1896683"/>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latin typeface="century gothic" panose="020B0502020202020204" pitchFamily="34" charset="0"/>
            </a:endParaRPr>
          </a:p>
        </p:txBody>
      </p:sp>
      <p:sp>
        <p:nvSpPr>
          <p:cNvPr id="15" name="TextBox 14">
            <a:extLst>
              <a:ext uri="{FF2B5EF4-FFF2-40B4-BE49-F238E27FC236}">
                <a16:creationId xmlns:a16="http://schemas.microsoft.com/office/drawing/2014/main" id="{557FF5B9-D459-FB12-BFF7-CAA30C56A988}"/>
              </a:ext>
            </a:extLst>
          </p:cNvPr>
          <p:cNvSpPr txBox="1"/>
          <p:nvPr/>
        </p:nvSpPr>
        <p:spPr>
          <a:xfrm>
            <a:off x="5335980" y="3735400"/>
            <a:ext cx="4304004" cy="1699405"/>
          </a:xfrm>
          <a:prstGeom prst="rect">
            <a:avLst/>
          </a:prstGeom>
          <a:noFill/>
        </p:spPr>
        <p:txBody>
          <a:bodyPr wrap="square" rtlCol="0">
            <a:noAutofit/>
          </a:bodyPr>
          <a:lstStyle/>
          <a:p>
            <a:pPr algn="ctr"/>
            <a:r>
              <a:rPr lang="en-GB" sz="2800" b="1" kern="100" dirty="0">
                <a:solidFill>
                  <a:schemeClr val="bg1"/>
                </a:solidFill>
                <a:latin typeface="+mj-lt"/>
                <a:ea typeface="Calibri" panose="020F0502020204030204" pitchFamily="34" charset="0"/>
                <a:cs typeface="Times New Roman" panose="02020603050405020304" pitchFamily="18" charset="0"/>
              </a:rPr>
              <a:t>Andy Mellor</a:t>
            </a:r>
          </a:p>
          <a:p>
            <a:r>
              <a:rPr lang="en-GB" sz="2000" i="0" u="none" strike="noStrike" baseline="0" dirty="0">
                <a:solidFill>
                  <a:srgbClr val="000000"/>
                </a:solidFill>
                <a:latin typeface="Aptos" panose="020B0004020202020204" pitchFamily="34" charset="0"/>
              </a:rPr>
              <a:t>14.30 – 15.30</a:t>
            </a:r>
          </a:p>
          <a:p>
            <a:r>
              <a:rPr lang="en-GB" sz="1800" b="0" i="0" u="none" strike="noStrike" baseline="0" dirty="0">
                <a:solidFill>
                  <a:srgbClr val="000000"/>
                </a:solidFill>
                <a:latin typeface="Open Sans" panose="020B0606030504020204" pitchFamily="34" charset="0"/>
              </a:rPr>
              <a:t>Supporting your whole school in riding the Ofsted wave </a:t>
            </a:r>
            <a:endParaRPr lang="en-GB" b="1" kern="100" dirty="0">
              <a:solidFill>
                <a:schemeClr val="tx1">
                  <a:lumMod val="50000"/>
                </a:schemeClr>
              </a:solidFill>
              <a:ea typeface="Calibri" panose="020F0502020204030204" pitchFamily="34" charset="0"/>
              <a:cs typeface="Times New Roman" panose="02020603050405020304" pitchFamily="18" charset="0"/>
            </a:endParaRPr>
          </a:p>
          <a:p>
            <a:pPr algn="ctr"/>
            <a:endParaRPr lang="en-GB" sz="2800" b="1"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7466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D3009-0938-C0AE-AE25-1A10424B539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273CADA-03E6-BFA6-ADE0-4EBB064F3571}"/>
              </a:ext>
            </a:extLst>
          </p:cNvPr>
          <p:cNvSpPr>
            <a:spLocks noGrp="1"/>
          </p:cNvSpPr>
          <p:nvPr>
            <p:ph type="title"/>
          </p:nvPr>
        </p:nvSpPr>
        <p:spPr>
          <a:xfrm>
            <a:off x="294880" y="15789"/>
            <a:ext cx="10515600" cy="1325563"/>
          </a:xfrm>
        </p:spPr>
        <p:txBody>
          <a:bodyPr>
            <a:noAutofit/>
          </a:bodyPr>
          <a:lstStyle/>
          <a:p>
            <a:r>
              <a:rPr lang="en-GB" dirty="0">
                <a:solidFill>
                  <a:schemeClr val="bg2"/>
                </a:solidFill>
              </a:rPr>
              <a:t>Reminders</a:t>
            </a:r>
          </a:p>
        </p:txBody>
      </p:sp>
      <p:pic>
        <p:nvPicPr>
          <p:cNvPr id="5" name="Picture 4">
            <a:extLst>
              <a:ext uri="{FF2B5EF4-FFF2-40B4-BE49-F238E27FC236}">
                <a16:creationId xmlns:a16="http://schemas.microsoft.com/office/drawing/2014/main" id="{9CCF7033-59F3-317F-1F56-B29E70AD4884}"/>
              </a:ext>
            </a:extLst>
          </p:cNvPr>
          <p:cNvPicPr>
            <a:picLocks noChangeAspect="1"/>
          </p:cNvPicPr>
          <p:nvPr/>
        </p:nvPicPr>
        <p:blipFill>
          <a:blip r:embed="rId3">
            <a:extLst>
              <a:ext uri="{28A0092B-C50C-407E-A947-70E740481C1C}">
                <a14:useLocalDpi xmlns:a14="http://schemas.microsoft.com/office/drawing/2010/main" val="0"/>
              </a:ext>
            </a:extLst>
          </a:blip>
          <a:srcRect l="28816" r="28816"/>
          <a:stretch/>
        </p:blipFill>
        <p:spPr>
          <a:xfrm>
            <a:off x="7905750" y="1"/>
            <a:ext cx="4362450" cy="6858000"/>
          </a:xfrm>
          <a:prstGeom prst="rect">
            <a:avLst/>
          </a:prstGeom>
        </p:spPr>
      </p:pic>
      <p:sp>
        <p:nvSpPr>
          <p:cNvPr id="4" name="Rectangle 3">
            <a:extLst>
              <a:ext uri="{FF2B5EF4-FFF2-40B4-BE49-F238E27FC236}">
                <a16:creationId xmlns:a16="http://schemas.microsoft.com/office/drawing/2014/main" id="{CF341411-F4A9-E5D1-67CE-23470F163DBF}"/>
              </a:ext>
            </a:extLst>
          </p:cNvPr>
          <p:cNvSpPr/>
          <p:nvPr/>
        </p:nvSpPr>
        <p:spPr>
          <a:xfrm>
            <a:off x="7902628" y="-3"/>
            <a:ext cx="3400425" cy="6858000"/>
          </a:xfrm>
          <a:prstGeom prst="rect">
            <a:avLst/>
          </a:prstGeom>
          <a:solidFill>
            <a:srgbClr val="2CABE0">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6" name="Rectangle 5">
            <a:extLst>
              <a:ext uri="{FF2B5EF4-FFF2-40B4-BE49-F238E27FC236}">
                <a16:creationId xmlns:a16="http://schemas.microsoft.com/office/drawing/2014/main" id="{8DC66BCF-6EB6-7D5B-4DE1-2B2AECC73A6F}"/>
              </a:ext>
            </a:extLst>
          </p:cNvPr>
          <p:cNvSpPr/>
          <p:nvPr/>
        </p:nvSpPr>
        <p:spPr>
          <a:xfrm>
            <a:off x="11303053" y="-1"/>
            <a:ext cx="962025" cy="6858000"/>
          </a:xfrm>
          <a:prstGeom prst="rect">
            <a:avLst/>
          </a:prstGeom>
          <a:solidFill>
            <a:srgbClr val="000000">
              <a:alpha val="4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2" name="Picture 11">
            <a:extLst>
              <a:ext uri="{FF2B5EF4-FFF2-40B4-BE49-F238E27FC236}">
                <a16:creationId xmlns:a16="http://schemas.microsoft.com/office/drawing/2014/main" id="{715F8037-1924-73DE-8E13-329A14C442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380" y="6226921"/>
            <a:ext cx="1746663" cy="379656"/>
          </a:xfrm>
          <a:prstGeom prst="rect">
            <a:avLst/>
          </a:prstGeom>
        </p:spPr>
      </p:pic>
      <p:sp>
        <p:nvSpPr>
          <p:cNvPr id="3" name="Rectangle 2">
            <a:extLst>
              <a:ext uri="{FF2B5EF4-FFF2-40B4-BE49-F238E27FC236}">
                <a16:creationId xmlns:a16="http://schemas.microsoft.com/office/drawing/2014/main" id="{D7D4DC58-15BF-C3A2-40DC-06E0B0267D10}"/>
              </a:ext>
            </a:extLst>
          </p:cNvPr>
          <p:cNvSpPr/>
          <p:nvPr/>
        </p:nvSpPr>
        <p:spPr>
          <a:xfrm flipV="1">
            <a:off x="379380" y="1022429"/>
            <a:ext cx="2074459"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8">
            <a:extLst>
              <a:ext uri="{FF2B5EF4-FFF2-40B4-BE49-F238E27FC236}">
                <a16:creationId xmlns:a16="http://schemas.microsoft.com/office/drawing/2014/main" id="{2C74C214-9F0C-6E4E-F60A-C8EA76CA74AF}"/>
              </a:ext>
            </a:extLst>
          </p:cNvPr>
          <p:cNvSpPr txBox="1">
            <a:spLocks/>
          </p:cNvSpPr>
          <p:nvPr/>
        </p:nvSpPr>
        <p:spPr>
          <a:xfrm rot="16200000">
            <a:off x="8356626" y="3072557"/>
            <a:ext cx="6858001" cy="7128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600" dirty="0">
                <a:solidFill>
                  <a:srgbClr val="FCFCFC"/>
                </a:solidFill>
              </a:rPr>
              <a:t>Current Clients</a:t>
            </a:r>
          </a:p>
        </p:txBody>
      </p:sp>
      <p:sp>
        <p:nvSpPr>
          <p:cNvPr id="2" name="Rectangle: Rounded Corners 1">
            <a:extLst>
              <a:ext uri="{FF2B5EF4-FFF2-40B4-BE49-F238E27FC236}">
                <a16:creationId xmlns:a16="http://schemas.microsoft.com/office/drawing/2014/main" id="{A5D89657-5FAA-066D-B51C-7446EEEFC698}"/>
              </a:ext>
            </a:extLst>
          </p:cNvPr>
          <p:cNvSpPr/>
          <p:nvPr/>
        </p:nvSpPr>
        <p:spPr>
          <a:xfrm>
            <a:off x="379380" y="1443417"/>
            <a:ext cx="4554929" cy="4077489"/>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65AEB051-50E8-95C2-2E47-2AF8C55A764E}"/>
              </a:ext>
            </a:extLst>
          </p:cNvPr>
          <p:cNvSpPr/>
          <p:nvPr/>
        </p:nvSpPr>
        <p:spPr>
          <a:xfrm>
            <a:off x="5225944" y="1443417"/>
            <a:ext cx="4554929" cy="1896683"/>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latin typeface="century gothic" panose="020B0502020202020204" pitchFamily="34" charset="0"/>
            </a:endParaRPr>
          </a:p>
        </p:txBody>
      </p:sp>
      <p:sp>
        <p:nvSpPr>
          <p:cNvPr id="8" name="TextBox 7">
            <a:extLst>
              <a:ext uri="{FF2B5EF4-FFF2-40B4-BE49-F238E27FC236}">
                <a16:creationId xmlns:a16="http://schemas.microsoft.com/office/drawing/2014/main" id="{F9332C15-B130-CED0-1FD6-2BCBF50BE9CF}"/>
              </a:ext>
            </a:extLst>
          </p:cNvPr>
          <p:cNvSpPr txBox="1"/>
          <p:nvPr/>
        </p:nvSpPr>
        <p:spPr>
          <a:xfrm>
            <a:off x="513743" y="1636946"/>
            <a:ext cx="4195686" cy="3690430"/>
          </a:xfrm>
          <a:prstGeom prst="rect">
            <a:avLst/>
          </a:prstGeom>
          <a:noFill/>
        </p:spPr>
        <p:txBody>
          <a:bodyPr wrap="square" rtlCol="0">
            <a:noAutofit/>
          </a:bodyPr>
          <a:lstStyle/>
          <a:p>
            <a:pPr algn="ctr"/>
            <a:r>
              <a:rPr lang="en-GB" sz="2800" b="1" kern="100" dirty="0">
                <a:solidFill>
                  <a:schemeClr val="bg1"/>
                </a:solidFill>
                <a:latin typeface="+mj-lt"/>
                <a:ea typeface="Calibri" panose="020F0502020204030204" pitchFamily="34" charset="0"/>
                <a:cs typeface="Times New Roman" panose="02020603050405020304" pitchFamily="18" charset="0"/>
              </a:rPr>
              <a:t>Book your Nurse Health Screen Day!</a:t>
            </a:r>
          </a:p>
        </p:txBody>
      </p:sp>
      <p:pic>
        <p:nvPicPr>
          <p:cNvPr id="13" name="Picture 12" descr="A group of women in grey scrubs&#10;&#10;Description automatically generated">
            <a:extLst>
              <a:ext uri="{FF2B5EF4-FFF2-40B4-BE49-F238E27FC236}">
                <a16:creationId xmlns:a16="http://schemas.microsoft.com/office/drawing/2014/main" id="{5B094F56-4B8E-F9F6-E4BB-F6C4079E9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2" y="2374837"/>
            <a:ext cx="5172890" cy="3146069"/>
          </a:xfrm>
          <a:prstGeom prst="rect">
            <a:avLst/>
          </a:prstGeom>
        </p:spPr>
      </p:pic>
      <p:sp>
        <p:nvSpPr>
          <p:cNvPr id="14" name="TextBox 13">
            <a:extLst>
              <a:ext uri="{FF2B5EF4-FFF2-40B4-BE49-F238E27FC236}">
                <a16:creationId xmlns:a16="http://schemas.microsoft.com/office/drawing/2014/main" id="{31B9F0B7-137F-56A4-22D8-7CDBD7D2BD20}"/>
              </a:ext>
            </a:extLst>
          </p:cNvPr>
          <p:cNvSpPr txBox="1"/>
          <p:nvPr/>
        </p:nvSpPr>
        <p:spPr>
          <a:xfrm>
            <a:off x="5348954" y="1550567"/>
            <a:ext cx="4304004" cy="1699405"/>
          </a:xfrm>
          <a:prstGeom prst="rect">
            <a:avLst/>
          </a:prstGeom>
          <a:noFill/>
        </p:spPr>
        <p:txBody>
          <a:bodyPr wrap="square" rtlCol="0">
            <a:noAutofit/>
          </a:bodyPr>
          <a:lstStyle/>
          <a:p>
            <a:pPr algn="ctr"/>
            <a:r>
              <a:rPr lang="en-GB" sz="2800" b="1" kern="100" dirty="0">
                <a:solidFill>
                  <a:schemeClr val="bg1"/>
                </a:solidFill>
                <a:latin typeface="+mj-lt"/>
                <a:ea typeface="Calibri" panose="020F0502020204030204" pitchFamily="34" charset="0"/>
                <a:cs typeface="Times New Roman" panose="02020603050405020304" pitchFamily="18" charset="0"/>
              </a:rPr>
              <a:t>Pupil Counselling</a:t>
            </a:r>
          </a:p>
          <a:p>
            <a:pPr algn="ctr"/>
            <a:endParaRPr lang="en-GB" sz="2000" b="1" kern="100" dirty="0">
              <a:solidFill>
                <a:schemeClr val="bg1"/>
              </a:solidFill>
              <a:latin typeface="+mj-lt"/>
              <a:ea typeface="Calibri" panose="020F0502020204030204" pitchFamily="34" charset="0"/>
              <a:cs typeface="Times New Roman" panose="02020603050405020304" pitchFamily="18" charset="0"/>
            </a:endParaRPr>
          </a:p>
          <a:p>
            <a:pPr algn="ctr"/>
            <a:r>
              <a:rPr lang="en-GB" sz="2000" b="1" kern="100" dirty="0">
                <a:solidFill>
                  <a:schemeClr val="tx1">
                    <a:lumMod val="50000"/>
                  </a:schemeClr>
                </a:solidFill>
                <a:ea typeface="Calibri" panose="020F0502020204030204" pitchFamily="34" charset="0"/>
                <a:cs typeface="Times New Roman" panose="02020603050405020304" pitchFamily="18" charset="0"/>
              </a:rPr>
              <a:t>Every SAS Policy includes 1 referral for Pupil Counselling</a:t>
            </a:r>
          </a:p>
          <a:p>
            <a:endParaRPr lang="en-GB" b="1" kern="100" dirty="0">
              <a:solidFill>
                <a:schemeClr val="tx1">
                  <a:lumMod val="50000"/>
                </a:schemeClr>
              </a:solidFill>
              <a:ea typeface="Calibri" panose="020F0502020204030204" pitchFamily="34" charset="0"/>
              <a:cs typeface="Times New Roman" panose="02020603050405020304" pitchFamily="18" charset="0"/>
            </a:endParaRPr>
          </a:p>
          <a:p>
            <a:pPr algn="ctr"/>
            <a:endParaRPr lang="en-GB" sz="2800" b="1" kern="100" dirty="0">
              <a:solidFill>
                <a:schemeClr val="bg1"/>
              </a:solidFill>
              <a:latin typeface="+mj-lt"/>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40353A9-E76A-8877-DA31-D7EFB22A2299}"/>
              </a:ext>
            </a:extLst>
          </p:cNvPr>
          <p:cNvSpPr/>
          <p:nvPr/>
        </p:nvSpPr>
        <p:spPr>
          <a:xfrm>
            <a:off x="5210518" y="3619840"/>
            <a:ext cx="4554929" cy="1896683"/>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latin typeface="century gothic" panose="020B0502020202020204" pitchFamily="34" charset="0"/>
            </a:endParaRPr>
          </a:p>
        </p:txBody>
      </p:sp>
      <p:sp>
        <p:nvSpPr>
          <p:cNvPr id="15" name="TextBox 14">
            <a:extLst>
              <a:ext uri="{FF2B5EF4-FFF2-40B4-BE49-F238E27FC236}">
                <a16:creationId xmlns:a16="http://schemas.microsoft.com/office/drawing/2014/main" id="{5D772C3C-08B6-4895-1073-86A1ABE79C40}"/>
              </a:ext>
            </a:extLst>
          </p:cNvPr>
          <p:cNvSpPr txBox="1"/>
          <p:nvPr/>
        </p:nvSpPr>
        <p:spPr>
          <a:xfrm>
            <a:off x="5335980" y="3735400"/>
            <a:ext cx="4304004" cy="1699405"/>
          </a:xfrm>
          <a:prstGeom prst="rect">
            <a:avLst/>
          </a:prstGeom>
          <a:noFill/>
        </p:spPr>
        <p:txBody>
          <a:bodyPr wrap="square" rtlCol="0">
            <a:noAutofit/>
          </a:bodyPr>
          <a:lstStyle/>
          <a:p>
            <a:pPr algn="ctr"/>
            <a:r>
              <a:rPr lang="en-GB" sz="2800" b="1" kern="100" dirty="0">
                <a:solidFill>
                  <a:schemeClr val="bg1"/>
                </a:solidFill>
                <a:latin typeface="+mj-lt"/>
                <a:ea typeface="Calibri" panose="020F0502020204030204" pitchFamily="34" charset="0"/>
                <a:cs typeface="Times New Roman" panose="02020603050405020304" pitchFamily="18" charset="0"/>
              </a:rPr>
              <a:t>Staff Counselling</a:t>
            </a:r>
          </a:p>
          <a:p>
            <a:pPr algn="ctr"/>
            <a:endParaRPr lang="en-GB" sz="2000" b="1" kern="100" dirty="0">
              <a:solidFill>
                <a:schemeClr val="bg1"/>
              </a:solidFill>
              <a:latin typeface="+mj-lt"/>
              <a:ea typeface="Calibri" panose="020F0502020204030204" pitchFamily="34" charset="0"/>
              <a:cs typeface="Times New Roman" panose="02020603050405020304" pitchFamily="18" charset="0"/>
            </a:endParaRPr>
          </a:p>
          <a:p>
            <a:pPr algn="ctr"/>
            <a:r>
              <a:rPr lang="en-GB" sz="2000" b="1" kern="100" dirty="0">
                <a:solidFill>
                  <a:schemeClr val="tx1">
                    <a:lumMod val="50000"/>
                  </a:schemeClr>
                </a:solidFill>
                <a:ea typeface="Calibri" panose="020F0502020204030204" pitchFamily="34" charset="0"/>
                <a:cs typeface="Times New Roman" panose="02020603050405020304" pitchFamily="18" charset="0"/>
              </a:rPr>
              <a:t>Our counselling support for your staff includes unlimited sessions</a:t>
            </a:r>
          </a:p>
          <a:p>
            <a:endParaRPr lang="en-GB" b="1" kern="100" dirty="0">
              <a:solidFill>
                <a:schemeClr val="tx1">
                  <a:lumMod val="50000"/>
                </a:schemeClr>
              </a:solidFill>
              <a:ea typeface="Calibri" panose="020F0502020204030204" pitchFamily="34" charset="0"/>
              <a:cs typeface="Times New Roman" panose="02020603050405020304" pitchFamily="18" charset="0"/>
            </a:endParaRPr>
          </a:p>
          <a:p>
            <a:pPr algn="ctr"/>
            <a:endParaRPr lang="en-GB" sz="2800" b="1"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6221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1317322-95D1-68D1-7708-E2CE7FA82376}"/>
              </a:ext>
            </a:extLst>
          </p:cNvPr>
          <p:cNvSpPr>
            <a:spLocks noGrp="1"/>
          </p:cNvSpPr>
          <p:nvPr>
            <p:ph type="title"/>
          </p:nvPr>
        </p:nvSpPr>
        <p:spPr>
          <a:xfrm>
            <a:off x="303507" y="170771"/>
            <a:ext cx="10515600" cy="1325563"/>
          </a:xfrm>
        </p:spPr>
        <p:txBody>
          <a:bodyPr>
            <a:noAutofit/>
          </a:bodyPr>
          <a:lstStyle/>
          <a:p>
            <a:r>
              <a:rPr lang="en-GB" dirty="0">
                <a:solidFill>
                  <a:schemeClr val="bg2"/>
                </a:solidFill>
              </a:rPr>
              <a:t>Are You Reviewing Your</a:t>
            </a:r>
            <a:br>
              <a:rPr lang="en-GB" dirty="0">
                <a:solidFill>
                  <a:schemeClr val="bg2"/>
                </a:solidFill>
              </a:rPr>
            </a:br>
            <a:r>
              <a:rPr lang="en-GB" dirty="0">
                <a:solidFill>
                  <a:schemeClr val="bg2"/>
                </a:solidFill>
              </a:rPr>
              <a:t>Cover?</a:t>
            </a:r>
          </a:p>
        </p:txBody>
      </p:sp>
      <p:pic>
        <p:nvPicPr>
          <p:cNvPr id="5" name="Picture 4">
            <a:extLst>
              <a:ext uri="{FF2B5EF4-FFF2-40B4-BE49-F238E27FC236}">
                <a16:creationId xmlns:a16="http://schemas.microsoft.com/office/drawing/2014/main" id="{465E49A8-84E2-6A4D-3F25-48B3D820E5DA}"/>
              </a:ext>
            </a:extLst>
          </p:cNvPr>
          <p:cNvPicPr>
            <a:picLocks noChangeAspect="1"/>
          </p:cNvPicPr>
          <p:nvPr/>
        </p:nvPicPr>
        <p:blipFill>
          <a:blip r:embed="rId3">
            <a:extLst>
              <a:ext uri="{28A0092B-C50C-407E-A947-70E740481C1C}">
                <a14:useLocalDpi xmlns:a14="http://schemas.microsoft.com/office/drawing/2010/main" val="0"/>
              </a:ext>
            </a:extLst>
          </a:blip>
          <a:srcRect l="36502" r="21170"/>
          <a:stretch/>
        </p:blipFill>
        <p:spPr>
          <a:xfrm>
            <a:off x="7905750" y="1"/>
            <a:ext cx="4362450" cy="6858000"/>
          </a:xfrm>
          <a:prstGeom prst="rect">
            <a:avLst/>
          </a:prstGeom>
        </p:spPr>
      </p:pic>
      <p:sp>
        <p:nvSpPr>
          <p:cNvPr id="6" name="Rectangle 5">
            <a:extLst>
              <a:ext uri="{FF2B5EF4-FFF2-40B4-BE49-F238E27FC236}">
                <a16:creationId xmlns:a16="http://schemas.microsoft.com/office/drawing/2014/main" id="{7893FEAA-CF6F-65C9-AD03-567B0DD2A908}"/>
              </a:ext>
            </a:extLst>
          </p:cNvPr>
          <p:cNvSpPr/>
          <p:nvPr/>
        </p:nvSpPr>
        <p:spPr>
          <a:xfrm>
            <a:off x="7899506" y="-3"/>
            <a:ext cx="3400425" cy="6858000"/>
          </a:xfrm>
          <a:prstGeom prst="rect">
            <a:avLst/>
          </a:prstGeom>
          <a:solidFill>
            <a:srgbClr val="2CABE0">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6DB9B43-52BE-F19F-4918-C5A588AF0FEC}"/>
              </a:ext>
            </a:extLst>
          </p:cNvPr>
          <p:cNvSpPr/>
          <p:nvPr/>
        </p:nvSpPr>
        <p:spPr>
          <a:xfrm>
            <a:off x="11303053" y="-1"/>
            <a:ext cx="962025" cy="6858000"/>
          </a:xfrm>
          <a:prstGeom prst="rect">
            <a:avLst/>
          </a:prstGeom>
          <a:solidFill>
            <a:srgbClr val="000000">
              <a:alpha val="4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D421527-E2BB-485D-A0FB-B1890980F9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380" y="6226921"/>
            <a:ext cx="1746663" cy="379656"/>
          </a:xfrm>
          <a:prstGeom prst="rect">
            <a:avLst/>
          </a:prstGeom>
        </p:spPr>
      </p:pic>
      <p:sp>
        <p:nvSpPr>
          <p:cNvPr id="2" name="Rectangle: Rounded Corners 1">
            <a:extLst>
              <a:ext uri="{FF2B5EF4-FFF2-40B4-BE49-F238E27FC236}">
                <a16:creationId xmlns:a16="http://schemas.microsoft.com/office/drawing/2014/main" id="{A865033D-F71F-0A45-F2CE-4D31132D11D8}"/>
              </a:ext>
            </a:extLst>
          </p:cNvPr>
          <p:cNvSpPr/>
          <p:nvPr/>
        </p:nvSpPr>
        <p:spPr>
          <a:xfrm>
            <a:off x="379380" y="1853342"/>
            <a:ext cx="8143183" cy="3986741"/>
          </a:xfrm>
          <a:prstGeom prst="roundRect">
            <a:avLst>
              <a:gd name="adj" fmla="val 64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ts val="1650"/>
              </a:lnSpc>
            </a:pPr>
            <a:endParaRPr lang="en-GB" b="1" i="0" dirty="0">
              <a:solidFill>
                <a:schemeClr val="bg1"/>
              </a:solidFill>
              <a:effectLst/>
            </a:endParaRPr>
          </a:p>
        </p:txBody>
      </p:sp>
      <p:sp>
        <p:nvSpPr>
          <p:cNvPr id="3" name="Rectangle 2">
            <a:extLst>
              <a:ext uri="{FF2B5EF4-FFF2-40B4-BE49-F238E27FC236}">
                <a16:creationId xmlns:a16="http://schemas.microsoft.com/office/drawing/2014/main" id="{AB6DA195-4A6A-1B63-8770-C3EC274E8707}"/>
              </a:ext>
            </a:extLst>
          </p:cNvPr>
          <p:cNvSpPr/>
          <p:nvPr/>
        </p:nvSpPr>
        <p:spPr>
          <a:xfrm flipV="1">
            <a:off x="379380" y="1561595"/>
            <a:ext cx="2074459"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8">
            <a:extLst>
              <a:ext uri="{FF2B5EF4-FFF2-40B4-BE49-F238E27FC236}">
                <a16:creationId xmlns:a16="http://schemas.microsoft.com/office/drawing/2014/main" id="{8CF02BB7-BCAA-AC6F-78E9-525C4AD7A8F3}"/>
              </a:ext>
            </a:extLst>
          </p:cNvPr>
          <p:cNvSpPr txBox="1">
            <a:spLocks/>
          </p:cNvSpPr>
          <p:nvPr/>
        </p:nvSpPr>
        <p:spPr>
          <a:xfrm rot="16200000">
            <a:off x="8356626" y="3072557"/>
            <a:ext cx="6858001" cy="7128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600" dirty="0">
                <a:solidFill>
                  <a:srgbClr val="FCFCFC"/>
                </a:solidFill>
              </a:rPr>
              <a:t>VISIT OUR STAND</a:t>
            </a:r>
          </a:p>
        </p:txBody>
      </p:sp>
      <p:sp>
        <p:nvSpPr>
          <p:cNvPr id="4" name="Title 8">
            <a:extLst>
              <a:ext uri="{FF2B5EF4-FFF2-40B4-BE49-F238E27FC236}">
                <a16:creationId xmlns:a16="http://schemas.microsoft.com/office/drawing/2014/main" id="{4924B53F-CC64-412D-D6DF-3806DEA3CB74}"/>
              </a:ext>
            </a:extLst>
          </p:cNvPr>
          <p:cNvSpPr txBox="1">
            <a:spLocks/>
          </p:cNvSpPr>
          <p:nvPr/>
        </p:nvSpPr>
        <p:spPr>
          <a:xfrm>
            <a:off x="631745" y="2057168"/>
            <a:ext cx="7796559" cy="1142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dirty="0">
                <a:latin typeface="Montserrat SemiBold" pitchFamily="2" charset="0"/>
              </a:rPr>
              <a:t>Come and say hello!</a:t>
            </a:r>
          </a:p>
        </p:txBody>
      </p:sp>
      <p:pic>
        <p:nvPicPr>
          <p:cNvPr id="14" name="Picture 13" descr="A black background with pink and blue text&#10;&#10;Description automatically generated">
            <a:extLst>
              <a:ext uri="{FF2B5EF4-FFF2-40B4-BE49-F238E27FC236}">
                <a16:creationId xmlns:a16="http://schemas.microsoft.com/office/drawing/2014/main" id="{B774026D-082A-0B28-A678-60E9A8F58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457" y="3395815"/>
            <a:ext cx="2300697" cy="540986"/>
          </a:xfrm>
          <a:prstGeom prst="rect">
            <a:avLst/>
          </a:prstGeom>
        </p:spPr>
      </p:pic>
      <p:pic>
        <p:nvPicPr>
          <p:cNvPr id="16" name="Picture 15" descr="A logo with blue and pink letters&#10;&#10;Description automatically generated">
            <a:extLst>
              <a:ext uri="{FF2B5EF4-FFF2-40B4-BE49-F238E27FC236}">
                <a16:creationId xmlns:a16="http://schemas.microsoft.com/office/drawing/2014/main" id="{55B1EEE7-AF13-F412-C988-3E30EDDCA5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452" y="3338712"/>
            <a:ext cx="1741701" cy="673548"/>
          </a:xfrm>
          <a:prstGeom prst="rect">
            <a:avLst/>
          </a:prstGeom>
        </p:spPr>
      </p:pic>
      <p:sp>
        <p:nvSpPr>
          <p:cNvPr id="17" name="Title 8">
            <a:extLst>
              <a:ext uri="{FF2B5EF4-FFF2-40B4-BE49-F238E27FC236}">
                <a16:creationId xmlns:a16="http://schemas.microsoft.com/office/drawing/2014/main" id="{981D7208-59D1-730A-EDE3-42D34D56FFAC}"/>
              </a:ext>
            </a:extLst>
          </p:cNvPr>
          <p:cNvSpPr txBox="1">
            <a:spLocks/>
          </p:cNvSpPr>
          <p:nvPr/>
        </p:nvSpPr>
        <p:spPr>
          <a:xfrm>
            <a:off x="552691" y="3856995"/>
            <a:ext cx="7796559" cy="1142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1600" dirty="0">
                <a:solidFill>
                  <a:schemeClr val="bg1"/>
                </a:solidFill>
                <a:latin typeface="Montserrat SemiBold" pitchFamily="2" charset="0"/>
              </a:rPr>
              <a:t>Recommended by the DfE through the CPC framework</a:t>
            </a:r>
          </a:p>
        </p:txBody>
      </p:sp>
      <p:pic>
        <p:nvPicPr>
          <p:cNvPr id="19" name="Picture 18" descr="A close up of a logo&#10;&#10;Description automatically generated">
            <a:extLst>
              <a:ext uri="{FF2B5EF4-FFF2-40B4-BE49-F238E27FC236}">
                <a16:creationId xmlns:a16="http://schemas.microsoft.com/office/drawing/2014/main" id="{F567E885-837C-5AE9-E37B-B13A52B1E4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551" y="3372592"/>
            <a:ext cx="1741701" cy="553507"/>
          </a:xfrm>
          <a:prstGeom prst="rect">
            <a:avLst/>
          </a:prstGeom>
        </p:spPr>
      </p:pic>
    </p:spTree>
    <p:extLst>
      <p:ext uri="{BB962C8B-B14F-4D97-AF65-F5344CB8AC3E}">
        <p14:creationId xmlns:p14="http://schemas.microsoft.com/office/powerpoint/2010/main" val="2174048531"/>
      </p:ext>
    </p:extLst>
  </p:cSld>
  <p:clrMapOvr>
    <a:masterClrMapping/>
  </p:clrMapOvr>
</p:sld>
</file>

<file path=ppt/theme/theme1.xml><?xml version="1.0" encoding="utf-8"?>
<a:theme xmlns:a="http://schemas.openxmlformats.org/drawingml/2006/main" name="Office Theme">
  <a:themeElements>
    <a:clrScheme name="SAS colours">
      <a:dk1>
        <a:srgbClr val="44516B"/>
      </a:dk1>
      <a:lt1>
        <a:srgbClr val="2CABE0"/>
      </a:lt1>
      <a:dk2>
        <a:srgbClr val="787878"/>
      </a:dk2>
      <a:lt2>
        <a:srgbClr val="FCFCFC"/>
      </a:lt2>
      <a:accent1>
        <a:srgbClr val="2CABE0"/>
      </a:accent1>
      <a:accent2>
        <a:srgbClr val="80CCEC"/>
      </a:accent2>
      <a:accent3>
        <a:srgbClr val="44516B"/>
      </a:accent3>
      <a:accent4>
        <a:srgbClr val="52B74F"/>
      </a:accent4>
      <a:accent5>
        <a:srgbClr val="ED2E65"/>
      </a:accent5>
      <a:accent6>
        <a:srgbClr val="FACD05"/>
      </a:accent6>
      <a:hlink>
        <a:srgbClr val="0563C1"/>
      </a:hlink>
      <a:folHlink>
        <a:srgbClr val="954F72"/>
      </a:folHlink>
    </a:clrScheme>
    <a:fontScheme name="SAS Fonts">
      <a:majorFont>
        <a:latin typeface="Montserrat Black"/>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602087-12d3-4876-8be0-7af9afdcc8e3" xsi:nil="true"/>
    <lcf76f155ced4ddcb4097134ff3c332f xmlns="4fbd2a41-4bde-482e-9ab9-7edea6d2ebe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686C7E493912439F4E10E053C5DCBA" ma:contentTypeVersion="18" ma:contentTypeDescription="Create a new document." ma:contentTypeScope="" ma:versionID="fb5e13749978c39bdfa65ba71dafb1b8">
  <xsd:schema xmlns:xsd="http://www.w3.org/2001/XMLSchema" xmlns:xs="http://www.w3.org/2001/XMLSchema" xmlns:p="http://schemas.microsoft.com/office/2006/metadata/properties" xmlns:ns2="4fbd2a41-4bde-482e-9ab9-7edea6d2ebe6" xmlns:ns3="f0602087-12d3-4876-8be0-7af9afdcc8e3" targetNamespace="http://schemas.microsoft.com/office/2006/metadata/properties" ma:root="true" ma:fieldsID="4a853a4da6115094c1f35fe4958d8e32" ns2:_="" ns3:_="">
    <xsd:import namespace="4fbd2a41-4bde-482e-9ab9-7edea6d2ebe6"/>
    <xsd:import namespace="f0602087-12d3-4876-8be0-7af9afdcc8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d2a41-4bde-482e-9ab9-7edea6d2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d49725-1e10-42c2-9fcb-69b21a91e8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02087-12d3-4876-8be0-7af9afdcc8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4a6ab7-8bb5-4484-80a3-c0561d2e8bed}" ma:internalName="TaxCatchAll" ma:showField="CatchAllData" ma:web="f0602087-12d3-4876-8be0-7af9afdcc8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73FEB-112A-4B42-8254-64DF1704B48D}">
  <ds:schemaRefs>
    <ds:schemaRef ds:uri="http://schemas.microsoft.com/office/infopath/2007/PartnerControls"/>
    <ds:schemaRef ds:uri="http://purl.org/dc/terms/"/>
    <ds:schemaRef ds:uri="http://schemas.microsoft.com/office/2006/documentManagement/types"/>
    <ds:schemaRef ds:uri="http://purl.org/dc/dcmitype/"/>
    <ds:schemaRef ds:uri="2c7390bb-abf9-423b-8f23-3d7eda60c250"/>
    <ds:schemaRef ds:uri="http://purl.org/dc/elements/1.1/"/>
    <ds:schemaRef ds:uri="http://schemas.microsoft.com/office/2006/metadata/properties"/>
    <ds:schemaRef ds:uri="http://schemas.openxmlformats.org/package/2006/metadata/core-properties"/>
    <ds:schemaRef ds:uri="4d654d27-3e42-4900-85f0-d92f0c65eb3d"/>
    <ds:schemaRef ds:uri="http://www.w3.org/XML/1998/namespace"/>
    <ds:schemaRef ds:uri="f0602087-12d3-4876-8be0-7af9afdcc8e3"/>
    <ds:schemaRef ds:uri="4fbd2a41-4bde-482e-9ab9-7edea6d2ebe6"/>
  </ds:schemaRefs>
</ds:datastoreItem>
</file>

<file path=customXml/itemProps2.xml><?xml version="1.0" encoding="utf-8"?>
<ds:datastoreItem xmlns:ds="http://schemas.openxmlformats.org/officeDocument/2006/customXml" ds:itemID="{F518A696-CE99-405E-AE28-A0C1FEE04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bd2a41-4bde-482e-9ab9-7edea6d2ebe6"/>
    <ds:schemaRef ds:uri="f0602087-12d3-4876-8be0-7af9afdcc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35ED3F-2A50-484C-A01B-E2553894D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13507</TotalTime>
  <Words>600</Words>
  <Application>Microsoft Office PowerPoint</Application>
  <PresentationFormat>Widescreen</PresentationFormat>
  <Paragraphs>55</Paragraphs>
  <Slides>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vt:i4>
      </vt:variant>
    </vt:vector>
  </HeadingPairs>
  <TitlesOfParts>
    <vt:vector size="13" baseType="lpstr">
      <vt:lpstr>Montserrat Light</vt:lpstr>
      <vt:lpstr>Open Sans</vt:lpstr>
      <vt:lpstr>century gothic</vt:lpstr>
      <vt:lpstr>Montserrat Black</vt:lpstr>
      <vt:lpstr>Arial</vt:lpstr>
      <vt:lpstr>Montserrat SemiBold</vt:lpstr>
      <vt:lpstr>Calibri</vt:lpstr>
      <vt:lpstr>Aptos</vt:lpstr>
      <vt:lpstr>Office Theme</vt:lpstr>
      <vt:lpstr>PowerPoint Presentation</vt:lpstr>
      <vt:lpstr>Workshops</vt:lpstr>
      <vt:lpstr>Reminders</vt:lpstr>
      <vt:lpstr>Are You Reviewing Your Cover?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Slides</dc:title>
  <dc:creator>Owen Wisher</dc:creator>
  <cp:lastModifiedBy>Emma Cripwell</cp:lastModifiedBy>
  <cp:revision>150</cp:revision>
  <cp:lastPrinted>2024-09-25T10:21:45Z</cp:lastPrinted>
  <dcterms:created xsi:type="dcterms:W3CDTF">2023-06-28T14:04:55Z</dcterms:created>
  <dcterms:modified xsi:type="dcterms:W3CDTF">2025-03-16T22:04:22Z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0x010100F6686C7E493912439F4E10E053C5DCBA</vt:lpwstr>
  </property>
  <property fmtid="{D5CDD505-2E9C-101B-9397-08002B2CF9AE}" pid="3" name="MediaServiceImageTags">
    <vt:lpwstr/>
  </property>
</Properties>
</file>