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9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Layouts/slideLayout6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4.xml" ContentType="application/vnd.openxmlformats-officedocument.presentationml.notesSl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7" r:id="rId4"/>
    <p:sldId id="261" r:id="rId5"/>
    <p:sldId id="288" r:id="rId6"/>
    <p:sldId id="293" r:id="rId7"/>
    <p:sldId id="294" r:id="rId8"/>
    <p:sldId id="295" r:id="rId9"/>
    <p:sldId id="296" r:id="rId10"/>
    <p:sldId id="290" r:id="rId11"/>
    <p:sldId id="262" r:id="rId12"/>
    <p:sldId id="269" r:id="rId13"/>
    <p:sldId id="270" r:id="rId14"/>
    <p:sldId id="271" r:id="rId15"/>
    <p:sldId id="272" r:id="rId16"/>
    <p:sldId id="263" r:id="rId17"/>
    <p:sldId id="264" r:id="rId18"/>
    <p:sldId id="266" r:id="rId19"/>
    <p:sldId id="267" r:id="rId20"/>
    <p:sldId id="285" r:id="rId21"/>
    <p:sldId id="286" r:id="rId22"/>
    <p:sldId id="287" r:id="rId23"/>
    <p:sldId id="284" r:id="rId24"/>
    <p:sldId id="297" r:id="rId25"/>
    <p:sldId id="298" r:id="rId26"/>
    <p:sldId id="268" r:id="rId27"/>
    <p:sldId id="281" r:id="rId28"/>
    <p:sldId id="282" r:id="rId29"/>
  </p:sldIdLst>
  <p:sldSz cx="12192000" cy="6858000"/>
  <p:notesSz cx="6858000" cy="9144000"/>
  <p:embeddedFontLst>
    <p:embeddedFont>
      <p:font typeface="Montserrat Alternates" panose="00000500000000000000" pitchFamily="2" charset="0"/>
      <p:regular r:id="rId31"/>
      <p:bold r:id="rId32"/>
      <p:italic r:id="rId33"/>
      <p:boldItalic r:id="rId34"/>
    </p:embeddedFont>
    <p:embeddedFont>
      <p:font typeface="Lora SemiBold" pitchFamily="2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Lora" pitchFamily="2" charset="0"/>
      <p:regular r:id="rId43"/>
      <p:bold r:id="rId44"/>
      <p:italic r:id="rId45"/>
      <p:boldItalic r:id="rId46"/>
    </p:embeddedFont>
    <p:embeddedFont>
      <p:font typeface="Montserrat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hegfs0jiIW32XBtoNdZPTcQjytS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BBB07D0-2242-403C-90BD-26CC73EE4D42}">
  <a:tblStyle styleId="{2BBB07D0-2242-403C-90BD-26CC73EE4D42}" styleName="Table_0">
    <a:wholeTbl>
      <a:tcTxStyle b="off" i="off">
        <a:font>
          <a:latin typeface="Montserrat Alternates"/>
          <a:ea typeface="Montserrat Alternates"/>
          <a:cs typeface="Montserrat Alternates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7E7"/>
          </a:solidFill>
        </a:fill>
      </a:tcStyle>
    </a:wholeTbl>
    <a:band1H>
      <a:tcTxStyle/>
      <a:tcStyle>
        <a:tcBdr/>
        <a:fill>
          <a:solidFill>
            <a:srgbClr val="CDCCCC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CCCC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Montserrat Alternates"/>
          <a:ea typeface="Montserrat Alternates"/>
          <a:cs typeface="Montserrat Alternates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Montserrat Alternates"/>
          <a:ea typeface="Montserrat Alternates"/>
          <a:cs typeface="Montserrat Alternates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Montserrat Alternates"/>
          <a:ea typeface="Montserrat Alternates"/>
          <a:cs typeface="Montserrat Alternates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Montserrat Alternates"/>
          <a:ea typeface="Montserrat Alternates"/>
          <a:cs typeface="Montserrat Alternates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One way that you can become even more greatly aware of your mental</a:t>
            </a:r>
            <a:r>
              <a:rPr lang="en-GB" baseline="0" dirty="0" smtClean="0"/>
              <a:t> and emotional boundaries is to become aware of what you spend the greatest amount of time, energy and focus on. We can explore this through the Circle of Control </a:t>
            </a:r>
            <a:endParaRPr dirty="0"/>
          </a:p>
        </p:txBody>
      </p:sp>
      <p:sp>
        <p:nvSpPr>
          <p:cNvPr id="184" name="Google Shape;1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7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91" name="Google Shape;191;p1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p17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7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00994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6623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96827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advise the headteacher and governors on financial policy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manage the school budget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order goods and services and pay suppliers and contractors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keep accounts up to date for inspection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oversee the maintenance of school buildings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recruit, train and manage school support staff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make sure school security and health and safety policies are followed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develop the school's marketing and communications strategy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manage the school's administrative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report to the headteacher, governors, and local authority and government departments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30946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Give brief history of work</a:t>
            </a:r>
            <a:endParaRPr dirty="0"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4382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Each type of boundary is underpinned by the next one.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When you give yourself permission to switch off from school, you can put in those clear physical boundaries.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 smtClean="0"/>
              <a:t>When you can</a:t>
            </a:r>
            <a:r>
              <a:rPr lang="en-GB" baseline="0" dirty="0" smtClean="0"/>
              <a:t> let go of challenging emotions, you can give yourself permission to switch off from school.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aseline="0" dirty="0" smtClean="0"/>
              <a:t>When you identify yourself outside of your job role, you can let go of the work with greater compassion.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40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more challenging forms of boundaries are less visible in day-to-day life. </a:t>
            </a:r>
          </a:p>
          <a:p>
            <a:r>
              <a:rPr lang="en-GB" dirty="0" smtClean="0"/>
              <a:t>Having a coach or supervisor to</a:t>
            </a:r>
            <a:r>
              <a:rPr lang="en-GB" baseline="0" dirty="0" smtClean="0"/>
              <a:t> work with you alongside these can make your boundaries more impactful.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980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0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body" idx="1"/>
          </p:nvPr>
        </p:nvSpPr>
        <p:spPr>
          <a:xfrm>
            <a:off x="838200" y="2127214"/>
            <a:ext cx="10515600" cy="384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itchFamily="2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pic>
        <p:nvPicPr>
          <p:cNvPr id="20" name="Google Shape;2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82985" y="5931626"/>
            <a:ext cx="1426029" cy="76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9"/>
          <p:cNvSpPr txBox="1">
            <a:spLocks noGrp="1"/>
          </p:cNvSpPr>
          <p:nvPr>
            <p:ph type="body" idx="1"/>
          </p:nvPr>
        </p:nvSpPr>
        <p:spPr>
          <a:xfrm rot="5400000">
            <a:off x="4171588" y="-1206174"/>
            <a:ext cx="3848823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itchFamily="2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5" name="Google Shape;7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76" name="Google Shape;7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77" name="Google Shape;7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4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itchFamily="2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1" name="Google Shape;81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82" name="Google Shape;82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83" name="Google Shape;83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or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ontserrat" pitchFamily="2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pic>
        <p:nvPicPr>
          <p:cNvPr id="24" name="Google Shape;24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82985" y="5931626"/>
            <a:ext cx="1426029" cy="76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ora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Montserrat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E8D"/>
              </a:buClr>
              <a:buSzPts val="2000"/>
              <a:buNone/>
              <a:defRPr sz="2000">
                <a:solidFill>
                  <a:srgbClr val="918E8D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E8D"/>
              </a:buClr>
              <a:buSzPts val="1800"/>
              <a:buNone/>
              <a:defRPr sz="1800">
                <a:solidFill>
                  <a:srgbClr val="918E8D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E8D"/>
              </a:buClr>
              <a:buSzPts val="1600"/>
              <a:buNone/>
              <a:defRPr sz="1600">
                <a:solidFill>
                  <a:srgbClr val="918E8D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E8D"/>
              </a:buClr>
              <a:buSzPts val="1600"/>
              <a:buNone/>
              <a:defRPr sz="1600">
                <a:solidFill>
                  <a:srgbClr val="918E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E8D"/>
              </a:buClr>
              <a:buSzPts val="1600"/>
              <a:buNone/>
              <a:defRPr sz="1600">
                <a:solidFill>
                  <a:srgbClr val="918E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E8D"/>
              </a:buClr>
              <a:buSzPts val="1600"/>
              <a:buNone/>
              <a:defRPr sz="1600">
                <a:solidFill>
                  <a:srgbClr val="918E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E8D"/>
              </a:buClr>
              <a:buSzPts val="1600"/>
              <a:buNone/>
              <a:defRPr sz="1600">
                <a:solidFill>
                  <a:srgbClr val="918E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18E8D"/>
              </a:buClr>
              <a:buSzPts val="1600"/>
              <a:buNone/>
              <a:defRPr sz="1600">
                <a:solidFill>
                  <a:srgbClr val="918E8D"/>
                </a:solidFill>
              </a:defRPr>
            </a:lvl9pPr>
          </a:lstStyle>
          <a:p>
            <a:endParaRPr dirty="0"/>
          </a:p>
        </p:txBody>
      </p:sp>
      <p:grpSp>
        <p:nvGrpSpPr>
          <p:cNvPr id="28" name="Google Shape;28;p32"/>
          <p:cNvGrpSpPr/>
          <p:nvPr/>
        </p:nvGrpSpPr>
        <p:grpSpPr>
          <a:xfrm>
            <a:off x="684663" y="350802"/>
            <a:ext cx="10822674" cy="6156397"/>
            <a:chOff x="684663" y="365125"/>
            <a:chExt cx="10822674" cy="6156397"/>
          </a:xfrm>
        </p:grpSpPr>
        <p:sp>
          <p:nvSpPr>
            <p:cNvPr id="29" name="Google Shape;29;p32"/>
            <p:cNvSpPr/>
            <p:nvPr/>
          </p:nvSpPr>
          <p:spPr>
            <a:xfrm>
              <a:off x="684663" y="523081"/>
              <a:ext cx="10822674" cy="5811838"/>
            </a:xfrm>
            <a:prstGeom prst="rect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endParaRPr>
            </a:p>
          </p:txBody>
        </p:sp>
        <p:sp>
          <p:nvSpPr>
            <p:cNvPr id="30" name="Google Shape;30;p32"/>
            <p:cNvSpPr/>
            <p:nvPr/>
          </p:nvSpPr>
          <p:spPr>
            <a:xfrm>
              <a:off x="1360227" y="365125"/>
              <a:ext cx="9471547" cy="3445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endParaRPr>
            </a:p>
          </p:txBody>
        </p:sp>
        <p:sp>
          <p:nvSpPr>
            <p:cNvPr id="31" name="Google Shape;31;p32"/>
            <p:cNvSpPr/>
            <p:nvPr/>
          </p:nvSpPr>
          <p:spPr>
            <a:xfrm>
              <a:off x="1360227" y="6176963"/>
              <a:ext cx="9471547" cy="34455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endParaRPr>
            </a:p>
          </p:txBody>
        </p:sp>
      </p:grpSp>
      <p:pic>
        <p:nvPicPr>
          <p:cNvPr id="32" name="Google Shape;32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82985" y="5931626"/>
            <a:ext cx="1426029" cy="76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 pitchFamily="2" charset="0"/>
                <a:ea typeface="Montserrat" pitchFamily="2" charset="0"/>
                <a:cs typeface="Montserrat" pitchFamily="2" charset="0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 lang="en-GB" dirty="0"/>
          </a:p>
        </p:txBody>
      </p:sp>
      <p:sp>
        <p:nvSpPr>
          <p:cNvPr id="35" name="Google Shape;35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" pitchFamily="2" charset="0"/>
                <a:ea typeface="Montserrat" pitchFamily="2" charset="0"/>
                <a:cs typeface="Montserrat" pitchFamily="2" charset="0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 lang="en-GB" dirty="0"/>
          </a:p>
        </p:txBody>
      </p:sp>
      <p:sp>
        <p:nvSpPr>
          <p:cNvPr id="36" name="Google Shape;36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4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0" name="Google Shape;4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5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itchFamily="2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itchFamily="2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ontserrat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2" name="Google Shape;52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itchFamily="2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ontserrat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4" name="Google Shape;54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ontserrat" pitchFamily="2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r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ontserrat" pitchFamily="2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r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ontserrat" pitchFamily="2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9" name="Google Shape;69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71" name="Google Shape;71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  <a:defRPr sz="4400" b="0" i="0" u="none" strike="noStrike" cap="none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838200" y="2127214"/>
            <a:ext cx="10515600" cy="384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grpSp>
        <p:nvGrpSpPr>
          <p:cNvPr id="12" name="Google Shape;12;p29"/>
          <p:cNvGrpSpPr/>
          <p:nvPr/>
        </p:nvGrpSpPr>
        <p:grpSpPr>
          <a:xfrm>
            <a:off x="684663" y="350802"/>
            <a:ext cx="10822674" cy="6156397"/>
            <a:chOff x="684663" y="365125"/>
            <a:chExt cx="10822674" cy="6156397"/>
          </a:xfrm>
        </p:grpSpPr>
        <p:sp>
          <p:nvSpPr>
            <p:cNvPr id="13" name="Google Shape;13;p29"/>
            <p:cNvSpPr/>
            <p:nvPr/>
          </p:nvSpPr>
          <p:spPr>
            <a:xfrm>
              <a:off x="684663" y="523081"/>
              <a:ext cx="10822674" cy="5811838"/>
            </a:xfrm>
            <a:prstGeom prst="rect">
              <a:avLst/>
            </a:prstGeom>
            <a:noFill/>
            <a:ln w="5715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endParaRPr>
            </a:p>
          </p:txBody>
        </p:sp>
        <p:sp>
          <p:nvSpPr>
            <p:cNvPr id="14" name="Google Shape;14;p29"/>
            <p:cNvSpPr/>
            <p:nvPr/>
          </p:nvSpPr>
          <p:spPr>
            <a:xfrm>
              <a:off x="1360227" y="365125"/>
              <a:ext cx="9471547" cy="3445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endParaRPr>
            </a:p>
          </p:txBody>
        </p:sp>
        <p:sp>
          <p:nvSpPr>
            <p:cNvPr id="15" name="Google Shape;15;p29"/>
            <p:cNvSpPr/>
            <p:nvPr/>
          </p:nvSpPr>
          <p:spPr>
            <a:xfrm>
              <a:off x="1360227" y="6176963"/>
              <a:ext cx="9471547" cy="34455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endParaRPr>
            </a:p>
          </p:txBody>
        </p:sp>
      </p:grpSp>
      <p:pic>
        <p:nvPicPr>
          <p:cNvPr id="16" name="Google Shape;16;p2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382985" y="5931626"/>
            <a:ext cx="1426029" cy="76054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>
            <a:spLocks noGrp="1"/>
          </p:cNvSpPr>
          <p:nvPr>
            <p:ph type="ctrTitle"/>
          </p:nvPr>
        </p:nvSpPr>
        <p:spPr>
          <a:xfrm>
            <a:off x="1524000" y="124267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Lora"/>
              <a:buNone/>
            </a:pPr>
            <a:r>
              <a:rPr lang="en-GB" dirty="0"/>
              <a:t>How to </a:t>
            </a:r>
            <a:r>
              <a:rPr lang="en-GB" dirty="0" smtClean="0"/>
              <a:t>Create Clear </a:t>
            </a:r>
            <a:r>
              <a:rPr lang="en-GB" dirty="0"/>
              <a:t>B</a:t>
            </a:r>
            <a:r>
              <a:rPr lang="en-GB" dirty="0" smtClean="0"/>
              <a:t>oundaries </a:t>
            </a:r>
            <a:r>
              <a:rPr lang="en-GB" dirty="0"/>
              <a:t>and </a:t>
            </a:r>
            <a:r>
              <a:rPr lang="en-GB" dirty="0" smtClean="0"/>
              <a:t>Thrive as a School Business Manager</a:t>
            </a:r>
            <a:endParaRPr dirty="0"/>
          </a:p>
        </p:txBody>
      </p:sp>
      <p:sp>
        <p:nvSpPr>
          <p:cNvPr id="89" name="Google Shape;89;p2"/>
          <p:cNvSpPr txBox="1">
            <a:spLocks noGrp="1"/>
          </p:cNvSpPr>
          <p:nvPr>
            <p:ph type="subTitle" idx="1"/>
          </p:nvPr>
        </p:nvSpPr>
        <p:spPr>
          <a:xfrm>
            <a:off x="1524000" y="4131427"/>
            <a:ext cx="9144000" cy="971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GB" dirty="0"/>
              <a:t>With Educational Wellbeing </a:t>
            </a:r>
            <a:r>
              <a:rPr lang="en-GB" dirty="0" smtClean="0"/>
              <a:t>Coach and Supervisor, </a:t>
            </a:r>
            <a:r>
              <a:rPr lang="en-GB" dirty="0"/>
              <a:t>Gemma Drinkall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43174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2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/>
              <a:t>B.O.U.N.D.A.R.I.E.S. Framework</a:t>
            </a:r>
            <a:endParaRPr/>
          </a:p>
        </p:txBody>
      </p:sp>
      <p:sp>
        <p:nvSpPr>
          <p:cNvPr id="131" name="Google Shape;13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89758" lvl="1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E2A28"/>
              </a:buClr>
              <a:buSzPts val="2200"/>
              <a:buChar char="•"/>
            </a:pPr>
            <a:r>
              <a:rPr lang="en-GB" sz="2200" dirty="0">
                <a:solidFill>
                  <a:srgbClr val="2E2A28"/>
                </a:solidFill>
              </a:rPr>
              <a:t>B - Boundaries protect your work-life balance</a:t>
            </a:r>
            <a:endParaRPr dirty="0"/>
          </a:p>
          <a:p>
            <a:pPr marL="489758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E2A28"/>
              </a:buClr>
              <a:buSzPts val="2200"/>
              <a:buChar char="•"/>
            </a:pPr>
            <a:r>
              <a:rPr lang="en-GB" sz="2200" dirty="0">
                <a:solidFill>
                  <a:srgbClr val="2E2A28"/>
                </a:solidFill>
              </a:rPr>
              <a:t>O - Own your needs</a:t>
            </a:r>
            <a:endParaRPr dirty="0"/>
          </a:p>
          <a:p>
            <a:pPr marL="489758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E2A28"/>
              </a:buClr>
              <a:buSzPts val="2200"/>
              <a:buChar char="•"/>
            </a:pPr>
            <a:r>
              <a:rPr lang="en-GB" sz="2200" dirty="0">
                <a:solidFill>
                  <a:srgbClr val="2E2A28"/>
                </a:solidFill>
              </a:rPr>
              <a:t>U - Understand that you can only pour from a full cup</a:t>
            </a:r>
            <a:endParaRPr dirty="0"/>
          </a:p>
          <a:p>
            <a:pPr marL="489758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E2A28"/>
              </a:buClr>
              <a:buSzPts val="2200"/>
              <a:buChar char="•"/>
            </a:pPr>
            <a:r>
              <a:rPr lang="en-GB" sz="2200" dirty="0">
                <a:solidFill>
                  <a:srgbClr val="2E2A28"/>
                </a:solidFill>
              </a:rPr>
              <a:t>N - No is a safe word</a:t>
            </a:r>
            <a:endParaRPr dirty="0"/>
          </a:p>
          <a:p>
            <a:pPr marL="489758" lvl="1" indent="-2286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2E2A28"/>
              </a:buClr>
              <a:buSzPts val="2200"/>
              <a:buChar char="•"/>
            </a:pPr>
            <a:r>
              <a:rPr lang="en-GB" sz="2200" dirty="0">
                <a:solidFill>
                  <a:srgbClr val="2E2A28"/>
                </a:solidFill>
              </a:rPr>
              <a:t>D - Dance in your own teacher awesomeness</a:t>
            </a:r>
            <a:endParaRPr dirty="0"/>
          </a:p>
          <a:p>
            <a:pPr marL="228600" lvl="0" indent="-88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endParaRPr sz="2200" dirty="0"/>
          </a:p>
        </p:txBody>
      </p:sp>
      <p:sp>
        <p:nvSpPr>
          <p:cNvPr id="132" name="Google Shape;132;p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dirty="0"/>
              <a:t>A - Awareness is key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dirty="0"/>
              <a:t>R - Reduce your workload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dirty="0"/>
              <a:t>I - Identity begins with you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dirty="0"/>
              <a:t>E - Expectations must be realistic</a:t>
            </a:r>
            <a:endParaRPr dirty="0"/>
          </a:p>
          <a:p>
            <a:pPr marL="22860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GB" sz="2200" dirty="0"/>
              <a:t>S - Students thrive when you thrive</a:t>
            </a:r>
            <a:endParaRPr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10"/>
                            </p:stCondLst>
                            <p:childTnLst>
                              <p:par>
                                <p:cTn id="8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270"/>
                            </p:stCondLst>
                            <p:childTnLst>
                              <p:par>
                                <p:cTn id="11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50"/>
                            </p:stCondLst>
                            <p:childTnLst>
                              <p:par>
                                <p:cTn id="14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 override="childStyle">
                                        <p:cTn id="15" dur="indefinite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490"/>
                            </p:stCondLst>
                            <p:childTnLst>
                              <p:par>
                                <p:cTn id="17" presetID="15" presetClass="emph" presetSubtype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90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 txBox="1">
            <a:spLocks noGrp="1"/>
          </p:cNvSpPr>
          <p:nvPr>
            <p:ph type="title"/>
          </p:nvPr>
        </p:nvSpPr>
        <p:spPr>
          <a:xfrm>
            <a:off x="831850" y="2109020"/>
            <a:ext cx="10515600" cy="1809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ora"/>
              <a:buNone/>
            </a:pPr>
            <a:r>
              <a:rPr lang="en-GB"/>
              <a:t>Awareness is Key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>
            <a:spLocks noGrp="1"/>
          </p:cNvSpPr>
          <p:nvPr>
            <p:ph type="title"/>
          </p:nvPr>
        </p:nvSpPr>
        <p:spPr>
          <a:xfrm>
            <a:off x="1123950" y="2690813"/>
            <a:ext cx="5086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Lora"/>
              <a:buNone/>
            </a:pPr>
            <a:r>
              <a:rPr lang="en-GB" sz="5400"/>
              <a:t>What do you spend the most time, energy and focus on?</a:t>
            </a:r>
            <a:endParaRPr sz="5400"/>
          </a:p>
        </p:txBody>
      </p:sp>
      <p:pic>
        <p:nvPicPr>
          <p:cNvPr id="187" name="Google Shape;187;p16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1813" t="15123" r="12696" b="13124"/>
          <a:stretch/>
        </p:blipFill>
        <p:spPr>
          <a:xfrm>
            <a:off x="6700757" y="1283109"/>
            <a:ext cx="4467385" cy="4246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7205" y="1691942"/>
            <a:ext cx="2068042" cy="3809617"/>
            <a:chOff x="1144190" y="1524705"/>
            <a:chExt cx="2068042" cy="3809617"/>
          </a:xfrm>
        </p:grpSpPr>
        <p:sp>
          <p:nvSpPr>
            <p:cNvPr id="198" name="Google Shape;198;p17"/>
            <p:cNvSpPr/>
            <p:nvPr/>
          </p:nvSpPr>
          <p:spPr>
            <a:xfrm>
              <a:off x="1144190" y="1524705"/>
              <a:ext cx="2068042" cy="3809617"/>
            </a:xfrm>
            <a:custGeom>
              <a:avLst/>
              <a:gdLst/>
              <a:ahLst/>
              <a:cxnLst/>
              <a:rect l="l" t="t" r="r" b="b"/>
              <a:pathLst>
                <a:path w="790909" h="1675802" extrusionOk="0">
                  <a:moveTo>
                    <a:pt x="0" y="0"/>
                  </a:moveTo>
                  <a:lnTo>
                    <a:pt x="790909" y="0"/>
                  </a:lnTo>
                  <a:lnTo>
                    <a:pt x="790909" y="1675802"/>
                  </a:lnTo>
                  <a:lnTo>
                    <a:pt x="0" y="167580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flat" cmpd="sng">
              <a:solidFill>
                <a:srgbClr val="BD9479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00" name="Google Shape;200;p17"/>
            <p:cNvSpPr txBox="1"/>
            <p:nvPr/>
          </p:nvSpPr>
          <p:spPr>
            <a:xfrm>
              <a:off x="1253136" y="1625856"/>
              <a:ext cx="1880034" cy="36937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9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2E2A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1. WHAT OFTEN PLAYS ON </a:t>
              </a:r>
              <a:r>
                <a:rPr lang="en-GB" sz="2400" dirty="0" smtClean="0">
                  <a:solidFill>
                    <a:srgbClr val="2E2A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MY </a:t>
              </a:r>
              <a:r>
                <a:rPr lang="en-GB" sz="2400" dirty="0" smtClean="0">
                  <a:solidFill>
                    <a:srgbClr val="2E2A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MIND</a:t>
              </a:r>
              <a:r>
                <a:rPr lang="en-GB" sz="2400" dirty="0">
                  <a:solidFill>
                    <a:srgbClr val="2E2A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 WHAT WORRIES </a:t>
              </a:r>
              <a:r>
                <a:rPr lang="en-GB" sz="2400" dirty="0" smtClean="0">
                  <a:solidFill>
                    <a:srgbClr val="2E2A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ME</a:t>
              </a:r>
              <a:r>
                <a:rPr lang="en-GB" sz="2400" dirty="0" smtClean="0">
                  <a:solidFill>
                    <a:srgbClr val="2E2A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?</a:t>
              </a:r>
              <a:endParaRPr sz="2400" dirty="0">
                <a:solidFill>
                  <a:srgbClr val="2E2A28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01" name="Google Shape;201;p17"/>
          <p:cNvGrpSpPr/>
          <p:nvPr/>
        </p:nvGrpSpPr>
        <p:grpSpPr>
          <a:xfrm>
            <a:off x="3526692" y="1417283"/>
            <a:ext cx="5992414" cy="1952112"/>
            <a:chOff x="0" y="-132596"/>
            <a:chExt cx="11984828" cy="3904222"/>
          </a:xfrm>
        </p:grpSpPr>
        <p:grpSp>
          <p:nvGrpSpPr>
            <p:cNvPr id="202" name="Google Shape;202;p17"/>
            <p:cNvGrpSpPr/>
            <p:nvPr/>
          </p:nvGrpSpPr>
          <p:grpSpPr>
            <a:xfrm>
              <a:off x="0" y="-132596"/>
              <a:ext cx="11984828" cy="3904222"/>
              <a:chOff x="0" y="-28575"/>
              <a:chExt cx="2582775" cy="841375"/>
            </a:xfrm>
          </p:grpSpPr>
          <p:sp>
            <p:nvSpPr>
              <p:cNvPr id="203" name="Google Shape;203;p17"/>
              <p:cNvSpPr/>
              <p:nvPr/>
            </p:nvSpPr>
            <p:spPr>
              <a:xfrm>
                <a:off x="0" y="0"/>
                <a:ext cx="2582775" cy="480973"/>
              </a:xfrm>
              <a:custGeom>
                <a:avLst/>
                <a:gdLst/>
                <a:ahLst/>
                <a:cxnLst/>
                <a:rect l="l" t="t" r="r" b="b"/>
                <a:pathLst>
                  <a:path w="2582775" h="480973" extrusionOk="0">
                    <a:moveTo>
                      <a:pt x="0" y="0"/>
                    </a:moveTo>
                    <a:lnTo>
                      <a:pt x="2582775" y="0"/>
                    </a:lnTo>
                    <a:lnTo>
                      <a:pt x="2582775" y="480973"/>
                    </a:lnTo>
                    <a:lnTo>
                      <a:pt x="0" y="48097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BD9479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204" name="Google Shape;204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7600" tIns="47600" rIns="47600" bIns="476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24749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Montserrat Alternates"/>
                  <a:ea typeface="Montserrat Alternates"/>
                  <a:cs typeface="Montserrat Alternates"/>
                  <a:sym typeface="Montserrat Alternates"/>
                </a:endParaRPr>
              </a:p>
            </p:txBody>
          </p:sp>
        </p:grpSp>
        <p:sp>
          <p:nvSpPr>
            <p:cNvPr id="205" name="Google Shape;205;p17"/>
            <p:cNvSpPr txBox="1"/>
            <p:nvPr/>
          </p:nvSpPr>
          <p:spPr>
            <a:xfrm>
              <a:off x="544780" y="181780"/>
              <a:ext cx="10895268" cy="2068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2E2A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2. WHAT WORRIES ME BUT I HAVE LITTLE OR NO EFFECT ON? </a:t>
              </a:r>
              <a:endParaRPr sz="1200" dirty="0"/>
            </a:p>
          </p:txBody>
        </p:sp>
      </p:grpSp>
      <p:grpSp>
        <p:nvGrpSpPr>
          <p:cNvPr id="206" name="Google Shape;206;p17"/>
          <p:cNvGrpSpPr/>
          <p:nvPr/>
        </p:nvGrpSpPr>
        <p:grpSpPr>
          <a:xfrm>
            <a:off x="3526692" y="2718579"/>
            <a:ext cx="2783993" cy="1952112"/>
            <a:chOff x="0" y="-132596"/>
            <a:chExt cx="5567986" cy="3904222"/>
          </a:xfrm>
        </p:grpSpPr>
        <p:grpSp>
          <p:nvGrpSpPr>
            <p:cNvPr id="207" name="Google Shape;207;p17"/>
            <p:cNvGrpSpPr/>
            <p:nvPr/>
          </p:nvGrpSpPr>
          <p:grpSpPr>
            <a:xfrm>
              <a:off x="0" y="-132596"/>
              <a:ext cx="5567986" cy="3904222"/>
              <a:chOff x="0" y="-28575"/>
              <a:chExt cx="1199922" cy="841375"/>
            </a:xfrm>
          </p:grpSpPr>
          <p:sp>
            <p:nvSpPr>
              <p:cNvPr id="208" name="Google Shape;208;p17"/>
              <p:cNvSpPr/>
              <p:nvPr/>
            </p:nvSpPr>
            <p:spPr>
              <a:xfrm>
                <a:off x="0" y="0"/>
                <a:ext cx="1199922" cy="480973"/>
              </a:xfrm>
              <a:custGeom>
                <a:avLst/>
                <a:gdLst/>
                <a:ahLst/>
                <a:cxnLst/>
                <a:rect l="l" t="t" r="r" b="b"/>
                <a:pathLst>
                  <a:path w="1199922" h="480973" extrusionOk="0">
                    <a:moveTo>
                      <a:pt x="0" y="0"/>
                    </a:moveTo>
                    <a:lnTo>
                      <a:pt x="1199922" y="0"/>
                    </a:lnTo>
                    <a:lnTo>
                      <a:pt x="1199922" y="480973"/>
                    </a:lnTo>
                    <a:lnTo>
                      <a:pt x="0" y="480973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BD9479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209" name="Google Shape;209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7600" tIns="47600" rIns="47600" bIns="476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24749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Montserrat Alternates"/>
                  <a:ea typeface="Montserrat Alternates"/>
                  <a:cs typeface="Montserrat Alternates"/>
                  <a:sym typeface="Montserrat Alternates"/>
                </a:endParaRPr>
              </a:p>
            </p:txBody>
          </p:sp>
        </p:grpSp>
        <p:sp>
          <p:nvSpPr>
            <p:cNvPr id="210" name="Google Shape;210;p17"/>
            <p:cNvSpPr txBox="1"/>
            <p:nvPr/>
          </p:nvSpPr>
          <p:spPr>
            <a:xfrm>
              <a:off x="253098" y="181780"/>
              <a:ext cx="5061792" cy="20682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2E2A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3. WHAT CAN I INFLUENCE?</a:t>
              </a:r>
              <a:endParaRPr sz="1200" dirty="0"/>
            </a:p>
          </p:txBody>
        </p:sp>
      </p:grpSp>
      <p:grpSp>
        <p:nvGrpSpPr>
          <p:cNvPr id="211" name="Google Shape;211;p17"/>
          <p:cNvGrpSpPr/>
          <p:nvPr/>
        </p:nvGrpSpPr>
        <p:grpSpPr>
          <a:xfrm>
            <a:off x="3541099" y="4023779"/>
            <a:ext cx="2769586" cy="1939704"/>
            <a:chOff x="0" y="-132596"/>
            <a:chExt cx="5082377" cy="4450894"/>
          </a:xfrm>
        </p:grpSpPr>
        <p:grpSp>
          <p:nvGrpSpPr>
            <p:cNvPr id="212" name="Google Shape;212;p17"/>
            <p:cNvGrpSpPr/>
            <p:nvPr/>
          </p:nvGrpSpPr>
          <p:grpSpPr>
            <a:xfrm>
              <a:off x="0" y="-132596"/>
              <a:ext cx="5082377" cy="4212568"/>
              <a:chOff x="0" y="-28575"/>
              <a:chExt cx="1095271" cy="907824"/>
            </a:xfrm>
          </p:grpSpPr>
          <p:sp>
            <p:nvSpPr>
              <p:cNvPr id="213" name="Google Shape;213;p17"/>
              <p:cNvSpPr/>
              <p:nvPr/>
            </p:nvSpPr>
            <p:spPr>
              <a:xfrm>
                <a:off x="0" y="0"/>
                <a:ext cx="1095271" cy="879249"/>
              </a:xfrm>
              <a:custGeom>
                <a:avLst/>
                <a:gdLst/>
                <a:ahLst/>
                <a:cxnLst/>
                <a:rect l="l" t="t" r="r" b="b"/>
                <a:pathLst>
                  <a:path w="1095271" h="879249" extrusionOk="0">
                    <a:moveTo>
                      <a:pt x="0" y="0"/>
                    </a:moveTo>
                    <a:lnTo>
                      <a:pt x="1095271" y="0"/>
                    </a:lnTo>
                    <a:lnTo>
                      <a:pt x="1095271" y="879249"/>
                    </a:lnTo>
                    <a:lnTo>
                      <a:pt x="0" y="87924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flat" cmpd="sng">
                <a:solidFill>
                  <a:srgbClr val="BD9479"/>
                </a:solidFill>
                <a:prstDash val="solid"/>
                <a:round/>
                <a:headEnd type="none" w="sm" len="sm"/>
                <a:tailEnd type="none" w="sm" len="sm"/>
              </a:ln>
            </p:spPr>
          </p:sp>
          <p:sp>
            <p:nvSpPr>
              <p:cNvPr id="214" name="Google Shape;214;p17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7600" tIns="47600" rIns="47600" bIns="476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24749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Montserrat Alternates"/>
                  <a:ea typeface="Montserrat Alternates"/>
                  <a:cs typeface="Montserrat Alternates"/>
                  <a:sym typeface="Montserrat Alternates"/>
                </a:endParaRPr>
              </a:p>
            </p:txBody>
          </p:sp>
        </p:grpSp>
        <p:sp>
          <p:nvSpPr>
            <p:cNvPr id="215" name="Google Shape;215;p17"/>
            <p:cNvSpPr txBox="1"/>
            <p:nvPr/>
          </p:nvSpPr>
          <p:spPr>
            <a:xfrm>
              <a:off x="231024" y="181780"/>
              <a:ext cx="4620329" cy="4136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400" dirty="0">
                  <a:solidFill>
                    <a:srgbClr val="2E2A28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4. WHAT DO I HAVE CONTROL OVER?</a:t>
              </a:r>
              <a:endParaRPr sz="1200" dirty="0"/>
            </a:p>
          </p:txBody>
        </p:sp>
      </p:grpSp>
      <p:pic>
        <p:nvPicPr>
          <p:cNvPr id="216" name="Google Shape;216;p17"/>
          <p:cNvPicPr preferRelativeResize="0"/>
          <p:nvPr/>
        </p:nvPicPr>
        <p:blipFill rotWithShape="1">
          <a:blip r:embed="rId3">
            <a:alphaModFix/>
          </a:blip>
          <a:srcRect l="57643" t="52441" r="16768" b="22851"/>
          <a:stretch/>
        </p:blipFill>
        <p:spPr>
          <a:xfrm>
            <a:off x="9245600" y="4457700"/>
            <a:ext cx="1473200" cy="142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7"/>
          <p:cNvPicPr preferRelativeResize="0"/>
          <p:nvPr/>
        </p:nvPicPr>
        <p:blipFill rotWithShape="1">
          <a:blip r:embed="rId3">
            <a:alphaModFix/>
          </a:blip>
          <a:srcRect l="14208" t="31173" r="44231" b="28235"/>
          <a:stretch/>
        </p:blipFill>
        <p:spPr>
          <a:xfrm>
            <a:off x="6733555" y="3231935"/>
            <a:ext cx="2392559" cy="23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7"/>
          <p:cNvPicPr preferRelativeResize="0"/>
          <p:nvPr/>
        </p:nvPicPr>
        <p:blipFill rotWithShape="1">
          <a:blip r:embed="rId3">
            <a:alphaModFix/>
          </a:blip>
          <a:srcRect l="55981" t="22050" r="13243" b="47441"/>
          <a:stretch/>
        </p:blipFill>
        <p:spPr>
          <a:xfrm>
            <a:off x="9183354" y="2718579"/>
            <a:ext cx="1771661" cy="1756344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7"/>
          <p:cNvSpPr txBox="1"/>
          <p:nvPr/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 sz="44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What is </a:t>
            </a:r>
            <a:r>
              <a:rPr lang="en-GB" sz="4400" dirty="0" smtClean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in your </a:t>
            </a:r>
            <a:r>
              <a:rPr lang="en-GB" sz="4400" dirty="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Circle of Control?</a:t>
            </a:r>
            <a:endParaRPr sz="4400" dirty="0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8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/>
              <a:t>What do you spend the most time, energy and focus on?</a:t>
            </a:r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body" idx="1"/>
          </p:nvPr>
        </p:nvSpPr>
        <p:spPr>
          <a:xfrm>
            <a:off x="838199" y="2170906"/>
            <a:ext cx="5691107" cy="381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/>
              <a:t>Aim to focus your energy on what you can control</a:t>
            </a:r>
            <a:r>
              <a:rPr lang="en-GB" dirty="0" smtClean="0"/>
              <a:t>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sz="14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dirty="0">
                <a:latin typeface="Montserrat" pitchFamily="2" charset="0"/>
              </a:rPr>
              <a:t>For example, your own thoughts and actions</a:t>
            </a:r>
            <a:r>
              <a:rPr lang="en-GB" dirty="0" smtClean="0">
                <a:latin typeface="Montserrat" pitchFamily="2" charset="0"/>
              </a:rPr>
              <a:t>.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sz="1400" dirty="0">
              <a:latin typeface="Montserrat" pitchFamily="2" charset="0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GB" dirty="0"/>
              <a:t>You may have no control or only influence in other areas such as, </a:t>
            </a:r>
            <a:r>
              <a:rPr lang="en-GB" dirty="0" smtClean="0"/>
              <a:t>school budget or staffing challenges. </a:t>
            </a:r>
            <a:endParaRPr dirty="0"/>
          </a:p>
        </p:txBody>
      </p:sp>
      <p:pic>
        <p:nvPicPr>
          <p:cNvPr id="226" name="Google Shape;226;p1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11813" t="14145" r="12696" b="13125"/>
          <a:stretch/>
        </p:blipFill>
        <p:spPr>
          <a:xfrm>
            <a:off x="6529307" y="1873045"/>
            <a:ext cx="4467385" cy="43039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831850" y="2413820"/>
            <a:ext cx="10515600" cy="1809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ora"/>
              <a:buNone/>
            </a:pPr>
            <a:r>
              <a:rPr lang="en-GB" dirty="0"/>
              <a:t>Owning your needs and Pouring from a full cup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/>
          <p:nvPr/>
        </p:nvSpPr>
        <p:spPr>
          <a:xfrm>
            <a:off x="876300" y="1948515"/>
            <a:ext cx="6600204" cy="4148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Your non-negotiables are activities, people, habits, emotions, events that </a:t>
            </a:r>
            <a:r>
              <a:rPr lang="en-GB" sz="2800" u="sng" dirty="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energise</a:t>
            </a:r>
            <a:r>
              <a:rPr lang="en-GB" sz="2800" dirty="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 you</a:t>
            </a:r>
            <a:endParaRPr dirty="0"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dirty="0">
              <a:solidFill>
                <a:schemeClr val="dk1"/>
              </a:solidFill>
              <a:latin typeface="Montserrat Alternates"/>
              <a:ea typeface="Montserrat Alternates"/>
              <a:cs typeface="Montserrat Alternates"/>
              <a:sym typeface="Montserrat Alternate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800" dirty="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They help you to acknowledge what you need to thrive and fill your own cup first</a:t>
            </a:r>
            <a:r>
              <a:rPr lang="en-GB" sz="2800" dirty="0" smtClean="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GB" dirty="0">
              <a:solidFill>
                <a:schemeClr val="dk1"/>
              </a:solidFill>
              <a:latin typeface="Montserrat Alternates"/>
              <a:ea typeface="Montserrat Alternates"/>
              <a:cs typeface="Montserrat Alternates"/>
              <a:sym typeface="Montserrat Alternates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2800" u="sng" dirty="0" smtClean="0">
                <a:solidFill>
                  <a:schemeClr val="dk1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What may you need before, during and after school? </a:t>
            </a:r>
            <a:endParaRPr sz="2800" u="sng" dirty="0">
              <a:solidFill>
                <a:schemeClr val="dk1"/>
              </a:solidFill>
              <a:latin typeface="Montserrat Alternates"/>
              <a:ea typeface="Montserrat Alternates"/>
              <a:cs typeface="Montserrat Alternates"/>
              <a:sym typeface="Montserrat Alternates"/>
            </a:endParaRPr>
          </a:p>
        </p:txBody>
      </p:sp>
      <p:grpSp>
        <p:nvGrpSpPr>
          <p:cNvPr id="143" name="Google Shape;143;p10"/>
          <p:cNvGrpSpPr/>
          <p:nvPr/>
        </p:nvGrpSpPr>
        <p:grpSpPr>
          <a:xfrm>
            <a:off x="7680523" y="2147273"/>
            <a:ext cx="2224249" cy="3750571"/>
            <a:chOff x="0" y="0"/>
            <a:chExt cx="4639071" cy="8284056"/>
          </a:xfrm>
        </p:grpSpPr>
        <p:pic>
          <p:nvPicPr>
            <p:cNvPr id="144" name="Google Shape;144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4639071" cy="8284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10"/>
            <p:cNvPicPr preferRelativeResize="0"/>
            <p:nvPr/>
          </p:nvPicPr>
          <p:blipFill rotWithShape="1">
            <a:blip r:embed="rId4">
              <a:alphaModFix/>
            </a:blip>
            <a:srcRect l="2523" r="1685" b="37518"/>
            <a:stretch/>
          </p:blipFill>
          <p:spPr>
            <a:xfrm>
              <a:off x="1197929" y="217603"/>
              <a:ext cx="2243213" cy="52126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" name="Google Shape;146;p10"/>
          <p:cNvSpPr/>
          <p:nvPr/>
        </p:nvSpPr>
        <p:spPr>
          <a:xfrm>
            <a:off x="10108791" y="2934315"/>
            <a:ext cx="1283109" cy="2448232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2D050"/>
          </a:solidFill>
          <a:ln w="381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 Alternates"/>
              <a:ea typeface="Montserrat Alternates"/>
              <a:cs typeface="Montserrat Alternates"/>
              <a:sym typeface="Montserrat Alternates"/>
            </a:endParaRPr>
          </a:p>
        </p:txBody>
      </p:sp>
      <p:sp>
        <p:nvSpPr>
          <p:cNvPr id="147" name="Google Shape;147;p10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/>
              <a:t>DEFINE YOUR NON-NEGOTIABLES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 txBox="1">
            <a:spLocks noGrp="1"/>
          </p:cNvSpPr>
          <p:nvPr>
            <p:ph type="title"/>
          </p:nvPr>
        </p:nvSpPr>
        <p:spPr>
          <a:xfrm>
            <a:off x="831849" y="2542084"/>
            <a:ext cx="10706215" cy="1154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ora"/>
              <a:buNone/>
            </a:pPr>
            <a:r>
              <a:rPr lang="en-GB" dirty="0"/>
              <a:t>Reducing your </a:t>
            </a:r>
            <a:r>
              <a:rPr lang="en-GB" dirty="0" smtClean="0"/>
              <a:t>workload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0165" r="3519" b="15803"/>
          <a:stretch/>
        </p:blipFill>
        <p:spPr>
          <a:xfrm>
            <a:off x="1553497" y="1275737"/>
            <a:ext cx="9085007" cy="4188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/>
              <a:t>What will you take away from this session?</a:t>
            </a:r>
            <a:endParaRPr/>
          </a:p>
        </p:txBody>
      </p:sp>
      <p:sp>
        <p:nvSpPr>
          <p:cNvPr id="102" name="Google Shape;102;p4"/>
          <p:cNvSpPr txBox="1">
            <a:spLocks noGrp="1"/>
          </p:cNvSpPr>
          <p:nvPr>
            <p:ph type="body" idx="1"/>
          </p:nvPr>
        </p:nvSpPr>
        <p:spPr>
          <a:xfrm>
            <a:off x="838200" y="2127214"/>
            <a:ext cx="10515600" cy="3848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dirty="0"/>
              <a:t>A clear understanding of the 4 types of boundaries </a:t>
            </a:r>
            <a:r>
              <a:rPr lang="en-US" dirty="0" smtClean="0"/>
              <a:t>you </a:t>
            </a:r>
            <a:r>
              <a:rPr lang="en-US" dirty="0"/>
              <a:t>need to thrive in school business leadership, namely physical, mental, emotional and identity boundaries</a:t>
            </a:r>
            <a:r>
              <a:rPr lang="en-US" dirty="0" smtClean="0"/>
              <a:t>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3200"/>
              <a:buNone/>
            </a:pPr>
            <a:endParaRPr lang="en-US" sz="1400" dirty="0" smtClean="0"/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dirty="0" smtClean="0"/>
              <a:t>A </a:t>
            </a:r>
            <a:r>
              <a:rPr lang="en-US" dirty="0"/>
              <a:t>list of bespoke activities that will help </a:t>
            </a:r>
            <a:r>
              <a:rPr lang="en-US" dirty="0" smtClean="0"/>
              <a:t>you </a:t>
            </a:r>
            <a:r>
              <a:rPr lang="en-US" dirty="0"/>
              <a:t>to thrive in school business leadership. </a:t>
            </a:r>
            <a:endParaRPr lang="en-US" dirty="0" smtClean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3200"/>
              <a:buNone/>
            </a:pPr>
            <a:endParaRPr lang="en-US" sz="1400" dirty="0" smtClean="0"/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3200"/>
            </a:pPr>
            <a:r>
              <a:rPr lang="en-US" dirty="0" smtClean="0"/>
              <a:t>A </a:t>
            </a:r>
            <a:r>
              <a:rPr lang="en-US" dirty="0"/>
              <a:t>set of tools </a:t>
            </a:r>
            <a:r>
              <a:rPr lang="en-US" dirty="0" smtClean="0"/>
              <a:t>you </a:t>
            </a:r>
            <a:r>
              <a:rPr lang="en-US" dirty="0"/>
              <a:t>can use to manage </a:t>
            </a:r>
            <a:r>
              <a:rPr lang="en-US" dirty="0" smtClean="0"/>
              <a:t>your </a:t>
            </a:r>
            <a:r>
              <a:rPr lang="en-US" dirty="0"/>
              <a:t>workload effectively.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When are you working at your best? 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199" y="1928861"/>
            <a:ext cx="5887065" cy="367552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What type of work helps you to be in flow? </a:t>
            </a:r>
          </a:p>
          <a:p>
            <a:endParaRPr lang="en-GB" sz="1400" dirty="0" smtClean="0"/>
          </a:p>
          <a:p>
            <a:pPr lvl="1"/>
            <a:r>
              <a:rPr lang="en-GB" dirty="0" smtClean="0"/>
              <a:t>What kind of environment do you experience? </a:t>
            </a:r>
          </a:p>
          <a:p>
            <a:pPr lvl="1"/>
            <a:endParaRPr lang="en-GB" sz="1500" dirty="0" smtClean="0"/>
          </a:p>
          <a:p>
            <a:pPr lvl="1"/>
            <a:r>
              <a:rPr lang="en-GB" dirty="0" smtClean="0"/>
              <a:t>What helps you to settle into the task?</a:t>
            </a:r>
          </a:p>
          <a:p>
            <a:pPr lvl="1"/>
            <a:endParaRPr lang="en-GB" sz="1500" dirty="0" smtClean="0"/>
          </a:p>
          <a:p>
            <a:pPr lvl="1"/>
            <a:r>
              <a:rPr lang="en-GB" dirty="0" smtClean="0"/>
              <a:t>What is it like when you are in flow?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1" t="21114" r="33431" b="23362"/>
          <a:stretch/>
        </p:blipFill>
        <p:spPr>
          <a:xfrm>
            <a:off x="7138219" y="1722386"/>
            <a:ext cx="4350773" cy="415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2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Which tasks get you bogged down?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8199" y="1928861"/>
            <a:ext cx="5887065" cy="3675524"/>
          </a:xfrm>
        </p:spPr>
        <p:txBody>
          <a:bodyPr>
            <a:normAutofit/>
          </a:bodyPr>
          <a:lstStyle/>
          <a:p>
            <a:r>
              <a:rPr lang="en-GB" dirty="0" smtClean="0"/>
              <a:t>What may help you to just get it done?</a:t>
            </a:r>
          </a:p>
          <a:p>
            <a:endParaRPr lang="en-GB" sz="1400" dirty="0" smtClean="0"/>
          </a:p>
          <a:p>
            <a:pPr lvl="1"/>
            <a:r>
              <a:rPr lang="en-GB" dirty="0" smtClean="0"/>
              <a:t>Set the scene</a:t>
            </a:r>
          </a:p>
          <a:p>
            <a:pPr lvl="1"/>
            <a:endParaRPr lang="en-GB" sz="1500" dirty="0" smtClean="0"/>
          </a:p>
          <a:p>
            <a:pPr lvl="1"/>
            <a:r>
              <a:rPr lang="en-GB" dirty="0" smtClean="0"/>
              <a:t>No disruptions – WFH?</a:t>
            </a:r>
          </a:p>
          <a:p>
            <a:pPr lvl="1"/>
            <a:endParaRPr lang="en-GB" sz="1400" dirty="0" smtClean="0"/>
          </a:p>
          <a:p>
            <a:pPr lvl="1"/>
            <a:r>
              <a:rPr lang="en-GB" dirty="0" smtClean="0"/>
              <a:t>What do you have to look forward to afterwards?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8" t="10427" r="33284" b="22581"/>
          <a:stretch/>
        </p:blipFill>
        <p:spPr>
          <a:xfrm>
            <a:off x="7350841" y="1696063"/>
            <a:ext cx="3377381" cy="379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38" y="-6856525"/>
            <a:ext cx="12550877" cy="18826316"/>
          </a:xfrm>
          <a:prstGeom prst="rect">
            <a:avLst/>
          </a:prstGeom>
        </p:spPr>
      </p:pic>
      <p:sp>
        <p:nvSpPr>
          <p:cNvPr id="6" name="Google Shape;175;p14"/>
          <p:cNvSpPr txBox="1">
            <a:spLocks/>
          </p:cNvSpPr>
          <p:nvPr/>
        </p:nvSpPr>
        <p:spPr>
          <a:xfrm>
            <a:off x="180053" y="381000"/>
            <a:ext cx="7193280" cy="133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accent6"/>
              </a:buClr>
              <a:buSzPts val="5400"/>
              <a:buFont typeface="Lora SemiBold"/>
              <a:buNone/>
            </a:pPr>
            <a:r>
              <a:rPr lang="en-US" sz="5400" dirty="0" smtClean="0">
                <a:solidFill>
                  <a:schemeClr val="accent6"/>
                </a:solidFill>
                <a:latin typeface="Lora SemiBold"/>
                <a:ea typeface="Lora SemiBold"/>
                <a:cs typeface="Lora SemiBold"/>
                <a:sym typeface="Lora SemiBold"/>
              </a:rPr>
              <a:t>Notice what you have</a:t>
            </a:r>
            <a:endParaRPr lang="en-US" sz="5400" dirty="0">
              <a:solidFill>
                <a:schemeClr val="accent6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8" name="Google Shape;175;p14"/>
          <p:cNvSpPr txBox="1">
            <a:spLocks/>
          </p:cNvSpPr>
          <p:nvPr/>
        </p:nvSpPr>
        <p:spPr>
          <a:xfrm>
            <a:off x="2493706" y="1421633"/>
            <a:ext cx="2565974" cy="133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accent6"/>
              </a:buClr>
              <a:buSzPts val="5400"/>
              <a:buFont typeface="Lora SemiBold"/>
              <a:buNone/>
            </a:pPr>
            <a:r>
              <a:rPr lang="en-US" sz="5400" dirty="0" smtClean="0">
                <a:solidFill>
                  <a:schemeClr val="accent6"/>
                </a:solidFill>
                <a:latin typeface="Lora SemiBold"/>
                <a:ea typeface="Lora SemiBold"/>
                <a:cs typeface="Lora SemiBold"/>
                <a:sym typeface="Lora SemiBold"/>
              </a:rPr>
              <a:t>DONE</a:t>
            </a:r>
            <a:endParaRPr lang="en-US" sz="5400" dirty="0">
              <a:solidFill>
                <a:schemeClr val="accent6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9" name="Google Shape;17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82985" y="5931626"/>
            <a:ext cx="1426029" cy="760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49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/>
              <a:t>What steps can you take to manage your workload effectively?</a:t>
            </a:r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1"/>
          </p:nvPr>
        </p:nvSpPr>
        <p:spPr>
          <a:xfrm>
            <a:off x="838200" y="2092427"/>
            <a:ext cx="5829300" cy="3718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u="sng" dirty="0"/>
              <a:t>Before adding a task, ask yourself: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dirty="0"/>
              <a:t>To what extent does </a:t>
            </a:r>
            <a:r>
              <a:rPr lang="en-GB" dirty="0" smtClean="0"/>
              <a:t>this</a:t>
            </a:r>
            <a:r>
              <a:rPr lang="en-GB" dirty="0" smtClean="0"/>
              <a:t> </a:t>
            </a:r>
            <a:r>
              <a:rPr lang="en-GB" dirty="0"/>
              <a:t>serve my </a:t>
            </a:r>
            <a:r>
              <a:rPr lang="en-GB" dirty="0" smtClean="0"/>
              <a:t>school?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sz="1000"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dirty="0"/>
              <a:t>To what extent does this serve me</a:t>
            </a:r>
            <a:r>
              <a:rPr lang="en-GB" dirty="0" smtClean="0"/>
              <a:t>?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endParaRPr lang="en-GB" sz="1000" dirty="0" smtClean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dirty="0" smtClean="0"/>
              <a:t>What may be the biggest gain or biggest negation? </a:t>
            </a:r>
            <a:endParaRPr dirty="0"/>
          </a:p>
        </p:txBody>
      </p:sp>
      <p:pic>
        <p:nvPicPr>
          <p:cNvPr id="169" name="Google Shape;169;p13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667500" y="1465900"/>
            <a:ext cx="4960395" cy="600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761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 dirty="0"/>
              <a:t>What steps can you take to manage your workload effectively?</a:t>
            </a:r>
            <a:endParaRPr dirty="0"/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1"/>
          </p:nvPr>
        </p:nvSpPr>
        <p:spPr>
          <a:xfrm>
            <a:off x="838199" y="2343150"/>
            <a:ext cx="6331975" cy="2981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u="sng" dirty="0" smtClean="0"/>
              <a:t>Use time limits to your advantage!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685800" lvl="1" indent="-228600">
              <a:buSzPts val="2400"/>
            </a:pPr>
            <a:r>
              <a:rPr lang="en-GB" dirty="0" smtClean="0"/>
              <a:t>Parkinson’s Law: </a:t>
            </a:r>
            <a:r>
              <a:rPr lang="en-US" dirty="0" smtClean="0"/>
              <a:t>“</a:t>
            </a:r>
            <a:r>
              <a:rPr lang="en-US" dirty="0" smtClean="0"/>
              <a:t>Work </a:t>
            </a:r>
            <a:r>
              <a:rPr lang="en-US" dirty="0"/>
              <a:t>expands to fill the available </a:t>
            </a:r>
            <a:r>
              <a:rPr lang="en-US" dirty="0" smtClean="0"/>
              <a:t>time”</a:t>
            </a:r>
          </a:p>
          <a:p>
            <a:pPr marL="685800" lvl="1" indent="-228600">
              <a:buSzPts val="2400"/>
            </a:pPr>
            <a:endParaRPr lang="en-GB" sz="1000" dirty="0" smtClean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GB" dirty="0" err="1" smtClean="0"/>
              <a:t>Pomodoro</a:t>
            </a:r>
            <a:r>
              <a:rPr lang="en-GB" dirty="0" smtClean="0"/>
              <a:t> it</a:t>
            </a:r>
          </a:p>
          <a:p>
            <a:pPr marL="1143000" lvl="2" indent="-228600">
              <a:buSzPts val="2400"/>
            </a:pPr>
            <a:r>
              <a:rPr lang="en-GB" sz="2200" dirty="0" smtClean="0"/>
              <a:t>And enjoy a short break too</a:t>
            </a:r>
            <a:endParaRPr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19" t="5735" r="37243" b="21537"/>
          <a:stretch/>
        </p:blipFill>
        <p:spPr>
          <a:xfrm>
            <a:off x="7595419" y="1533831"/>
            <a:ext cx="3333136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3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 dirty="0"/>
              <a:t>What steps can you take to manage your workload effectively?</a:t>
            </a:r>
            <a:endParaRPr dirty="0"/>
          </a:p>
        </p:txBody>
      </p:sp>
      <p:sp>
        <p:nvSpPr>
          <p:cNvPr id="168" name="Google Shape;168;p13"/>
          <p:cNvSpPr txBox="1">
            <a:spLocks noGrp="1"/>
          </p:cNvSpPr>
          <p:nvPr>
            <p:ph type="body" idx="1"/>
          </p:nvPr>
        </p:nvSpPr>
        <p:spPr>
          <a:xfrm>
            <a:off x="838199" y="2225165"/>
            <a:ext cx="6331975" cy="3806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u="sng" dirty="0" smtClean="0"/>
              <a:t>Review what you have achieved and what you would still like to do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600" dirty="0"/>
          </a:p>
          <a:p>
            <a:pPr marL="685800" lvl="1" indent="-228600">
              <a:buSzPts val="2400"/>
            </a:pPr>
            <a:r>
              <a:rPr lang="en-GB" dirty="0" smtClean="0"/>
              <a:t>Have daily/weekly/termly reviews where you check in with your priorities.</a:t>
            </a:r>
          </a:p>
          <a:p>
            <a:pPr marL="1143000" lvl="2" indent="-228600">
              <a:buSzPts val="2400"/>
            </a:pPr>
            <a:r>
              <a:rPr lang="en-GB" sz="2400" dirty="0" smtClean="0"/>
              <a:t>What went well?</a:t>
            </a:r>
          </a:p>
          <a:p>
            <a:pPr marL="1143000" lvl="2" indent="-228600">
              <a:buSzPts val="2400"/>
            </a:pPr>
            <a:r>
              <a:rPr lang="en-GB" sz="2400" dirty="0" smtClean="0"/>
              <a:t>What didn’t go so well?</a:t>
            </a:r>
          </a:p>
          <a:p>
            <a:pPr marL="1143000" lvl="2" indent="-228600">
              <a:buSzPts val="2400"/>
            </a:pPr>
            <a:r>
              <a:rPr lang="en-GB" sz="2400" dirty="0" smtClean="0"/>
              <a:t>What could be even better for next time? </a:t>
            </a:r>
            <a:endParaRPr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0" t="16161" r="31525" b="11372"/>
          <a:stretch/>
        </p:blipFill>
        <p:spPr>
          <a:xfrm>
            <a:off x="7180006" y="1923275"/>
            <a:ext cx="4173794" cy="410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8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4"/>
          <p:cNvSpPr txBox="1">
            <a:spLocks noGrp="1"/>
          </p:cNvSpPr>
          <p:nvPr>
            <p:ph type="title"/>
          </p:nvPr>
        </p:nvSpPr>
        <p:spPr>
          <a:xfrm>
            <a:off x="987829" y="569422"/>
            <a:ext cx="5230091" cy="5719157"/>
          </a:xfrm>
          <a:prstGeom prst="rect">
            <a:avLst/>
          </a:prstGeom>
          <a:solidFill>
            <a:srgbClr val="433831">
              <a:alpha val="2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Lora SemiBold"/>
              <a:buNone/>
            </a:pPr>
            <a:r>
              <a:rPr lang="en-GB" sz="5400" dirty="0">
                <a:solidFill>
                  <a:schemeClr val="accent6"/>
                </a:solidFill>
                <a:latin typeface="Lora SemiBold"/>
                <a:ea typeface="Lora SemiBold"/>
                <a:cs typeface="Lora SemiBold"/>
                <a:sym typeface="Lora SemiBold"/>
              </a:rPr>
              <a:t>What would be the impact of reducing by 10% the standards you set for yourself?</a:t>
            </a:r>
            <a:endParaRPr sz="5400" dirty="0">
              <a:solidFill>
                <a:schemeClr val="accent6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176" name="Google Shape;17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82985" y="5931626"/>
            <a:ext cx="1426029" cy="760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/>
              <a:t>Recap</a:t>
            </a:r>
            <a:endParaRPr/>
          </a:p>
        </p:txBody>
      </p:sp>
      <p:sp>
        <p:nvSpPr>
          <p:cNvPr id="285" name="Google Shape;285;p27"/>
          <p:cNvSpPr txBox="1">
            <a:spLocks noGrp="1"/>
          </p:cNvSpPr>
          <p:nvPr>
            <p:ph type="body" idx="1"/>
          </p:nvPr>
        </p:nvSpPr>
        <p:spPr>
          <a:xfrm>
            <a:off x="838200" y="1923276"/>
            <a:ext cx="7410450" cy="40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•"/>
            </a:pPr>
            <a:r>
              <a:rPr lang="en-GB" sz="3200" dirty="0"/>
              <a:t>There are many pressures in </a:t>
            </a:r>
            <a:r>
              <a:rPr lang="en-GB" sz="3200" dirty="0" smtClean="0"/>
              <a:t>school.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Char char="•"/>
            </a:pPr>
            <a:endParaRPr sz="1300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ct val="100000"/>
              <a:buChar char="•"/>
            </a:pPr>
            <a:r>
              <a:rPr lang="en-GB" sz="3200" dirty="0"/>
              <a:t>However, creating clear boundaries will help you to </a:t>
            </a:r>
            <a:r>
              <a:rPr lang="en-GB" sz="3200" dirty="0" smtClean="0"/>
              <a:t>thrive in your work.</a:t>
            </a:r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ct val="100000"/>
              <a:buChar char="•"/>
            </a:pPr>
            <a:endParaRPr sz="1300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ct val="100000"/>
              <a:buChar char="•"/>
            </a:pPr>
            <a:r>
              <a:rPr lang="en-GB" sz="3200" dirty="0"/>
              <a:t>When you own your needs and pour from a full cup, you and your </a:t>
            </a:r>
            <a:r>
              <a:rPr lang="en-GB" sz="3200" dirty="0" smtClean="0"/>
              <a:t>colleagues </a:t>
            </a:r>
            <a:r>
              <a:rPr lang="en-GB" sz="3200" dirty="0"/>
              <a:t>benefit. </a:t>
            </a:r>
            <a:endParaRPr lang="en-GB" sz="3200" dirty="0" smtClean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ct val="100000"/>
              <a:buChar char="•"/>
            </a:pPr>
            <a:endParaRPr sz="1300" dirty="0"/>
          </a:p>
          <a:p>
            <a:pPr marL="228600" lvl="0" indent="-228600" algn="l" rtl="0">
              <a:lnSpc>
                <a:spcPct val="120000"/>
              </a:lnSpc>
              <a:spcBef>
                <a:spcPts val="1000"/>
              </a:spcBef>
              <a:buClr>
                <a:schemeClr val="dk1"/>
              </a:buClr>
              <a:buSzPct val="100000"/>
              <a:buChar char="•"/>
            </a:pPr>
            <a:r>
              <a:rPr lang="en-GB" sz="3200" dirty="0"/>
              <a:t>There are tools which will help you to manage your </a:t>
            </a:r>
            <a:r>
              <a:rPr lang="en-GB" sz="3200" dirty="0" smtClean="0"/>
              <a:t>workload.</a:t>
            </a:r>
            <a:endParaRPr dirty="0"/>
          </a:p>
        </p:txBody>
      </p:sp>
      <p:sp>
        <p:nvSpPr>
          <p:cNvPr id="286" name="Google Shape;286;p27"/>
          <p:cNvSpPr/>
          <p:nvPr/>
        </p:nvSpPr>
        <p:spPr>
          <a:xfrm>
            <a:off x="8496300" y="1923275"/>
            <a:ext cx="3409950" cy="3563125"/>
          </a:xfrm>
          <a:prstGeom prst="ellipse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 w="12700" cap="flat" cmpd="sng">
            <a:solidFill>
              <a:srgbClr val="43383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ontserrat Alternates"/>
              <a:ea typeface="Montserrat Alternates"/>
              <a:cs typeface="Montserrat Alternates"/>
              <a:sym typeface="Montserrat Alternat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8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 dirty="0"/>
              <a:t>Thank you for </a:t>
            </a:r>
            <a:r>
              <a:rPr lang="en-GB" dirty="0" smtClean="0"/>
              <a:t>engaging</a:t>
            </a:r>
            <a:r>
              <a:rPr lang="en-GB" dirty="0"/>
              <a:t>!</a:t>
            </a:r>
            <a:endParaRPr dirty="0"/>
          </a:p>
        </p:txBody>
      </p:sp>
      <p:sp>
        <p:nvSpPr>
          <p:cNvPr id="292" name="Google Shape;292;p28"/>
          <p:cNvSpPr txBox="1">
            <a:spLocks noGrp="1"/>
          </p:cNvSpPr>
          <p:nvPr>
            <p:ph type="body" idx="1"/>
          </p:nvPr>
        </p:nvSpPr>
        <p:spPr>
          <a:xfrm>
            <a:off x="1028700" y="1867806"/>
            <a:ext cx="5581650" cy="184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 dirty="0" smtClean="0"/>
              <a:t>Please complete the feedback form to tell me what you loved and what you would like to see more of in the future!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1" t="18247" r="20088" b="28837"/>
          <a:stretch/>
        </p:blipFill>
        <p:spPr>
          <a:xfrm>
            <a:off x="6545826" y="1834787"/>
            <a:ext cx="4807974" cy="29939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2" t="16767" r="18233" b="16519"/>
          <a:stretch/>
        </p:blipFill>
        <p:spPr>
          <a:xfrm>
            <a:off x="1802376" y="3554885"/>
            <a:ext cx="3128580" cy="2861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831850" y="42684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ora"/>
              <a:buNone/>
            </a:pPr>
            <a:r>
              <a:rPr lang="en-GB"/>
              <a:t>Hello!</a:t>
            </a:r>
            <a:endParaRPr/>
          </a:p>
        </p:txBody>
      </p:sp>
      <p:sp>
        <p:nvSpPr>
          <p:cNvPr id="95" name="Google Shape;95;p3"/>
          <p:cNvSpPr txBox="1">
            <a:spLocks noGrp="1"/>
          </p:cNvSpPr>
          <p:nvPr>
            <p:ph type="body" idx="1"/>
          </p:nvPr>
        </p:nvSpPr>
        <p:spPr>
          <a:xfrm>
            <a:off x="831851" y="3306573"/>
            <a:ext cx="6155804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My name is Gemma Drinkall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GB" dirty="0"/>
              <a:t>I help </a:t>
            </a:r>
            <a:r>
              <a:rPr lang="en-GB" dirty="0" smtClean="0"/>
              <a:t>educators </a:t>
            </a:r>
            <a:r>
              <a:rPr lang="en-GB" dirty="0"/>
              <a:t>to create clear boundaries so that they can thrive in </a:t>
            </a:r>
            <a:r>
              <a:rPr lang="en-GB" dirty="0" smtClean="0"/>
              <a:t>education.</a:t>
            </a:r>
            <a:endParaRPr dirty="0"/>
          </a:p>
        </p:txBody>
      </p:sp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11961" y="1150374"/>
            <a:ext cx="3417939" cy="455725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title"/>
          </p:nvPr>
        </p:nvSpPr>
        <p:spPr>
          <a:xfrm>
            <a:off x="838200" y="59771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ora"/>
              <a:buNone/>
            </a:pPr>
            <a:r>
              <a:rPr lang="en-GB"/>
              <a:t>BOUNDARIES</a:t>
            </a:r>
            <a:endParaRPr/>
          </a:p>
        </p:txBody>
      </p:sp>
      <p:sp>
        <p:nvSpPr>
          <p:cNvPr id="123" name="Google Shape;123;p7"/>
          <p:cNvSpPr/>
          <p:nvPr/>
        </p:nvSpPr>
        <p:spPr>
          <a:xfrm>
            <a:off x="447291" y="2857781"/>
            <a:ext cx="3001061" cy="3075906"/>
          </a:xfrm>
          <a:custGeom>
            <a:avLst/>
            <a:gdLst/>
            <a:ahLst/>
            <a:cxnLst/>
            <a:rect l="l" t="t" r="r" b="b"/>
            <a:pathLst>
              <a:path w="2087880" h="2139950" extrusionOk="0">
                <a:moveTo>
                  <a:pt x="1979930" y="486410"/>
                </a:moveTo>
                <a:cubicBezTo>
                  <a:pt x="1964690" y="454660"/>
                  <a:pt x="1948180" y="422910"/>
                  <a:pt x="1929130" y="393700"/>
                </a:cubicBezTo>
                <a:cubicBezTo>
                  <a:pt x="1908810" y="363220"/>
                  <a:pt x="1888490" y="330200"/>
                  <a:pt x="1861820" y="304800"/>
                </a:cubicBezTo>
                <a:cubicBezTo>
                  <a:pt x="1836420" y="280670"/>
                  <a:pt x="1808480" y="257810"/>
                  <a:pt x="1780540" y="236220"/>
                </a:cubicBezTo>
                <a:cubicBezTo>
                  <a:pt x="1725930" y="193040"/>
                  <a:pt x="1666240" y="154940"/>
                  <a:pt x="1606550" y="119380"/>
                </a:cubicBezTo>
                <a:cubicBezTo>
                  <a:pt x="1537970" y="77470"/>
                  <a:pt x="1461770" y="55880"/>
                  <a:pt x="1384300" y="34290"/>
                </a:cubicBezTo>
                <a:cubicBezTo>
                  <a:pt x="1337310" y="21590"/>
                  <a:pt x="1289050" y="11430"/>
                  <a:pt x="1239520" y="5080"/>
                </a:cubicBezTo>
                <a:cubicBezTo>
                  <a:pt x="1203960" y="0"/>
                  <a:pt x="1165860" y="2540"/>
                  <a:pt x="1129030" y="6350"/>
                </a:cubicBezTo>
                <a:cubicBezTo>
                  <a:pt x="1079500" y="10160"/>
                  <a:pt x="1029970" y="13970"/>
                  <a:pt x="980440" y="22860"/>
                </a:cubicBezTo>
                <a:cubicBezTo>
                  <a:pt x="943610" y="24130"/>
                  <a:pt x="908050" y="25400"/>
                  <a:pt x="869950" y="29210"/>
                </a:cubicBezTo>
                <a:cubicBezTo>
                  <a:pt x="850900" y="30480"/>
                  <a:pt x="831850" y="33020"/>
                  <a:pt x="812800" y="35560"/>
                </a:cubicBezTo>
                <a:cubicBezTo>
                  <a:pt x="800100" y="38100"/>
                  <a:pt x="788670" y="40640"/>
                  <a:pt x="777240" y="43180"/>
                </a:cubicBezTo>
                <a:cubicBezTo>
                  <a:pt x="730250" y="54610"/>
                  <a:pt x="685800" y="74930"/>
                  <a:pt x="645160" y="96520"/>
                </a:cubicBezTo>
                <a:cubicBezTo>
                  <a:pt x="562610" y="139700"/>
                  <a:pt x="483870" y="190500"/>
                  <a:pt x="411480" y="247650"/>
                </a:cubicBezTo>
                <a:cubicBezTo>
                  <a:pt x="381000" y="271780"/>
                  <a:pt x="351790" y="297180"/>
                  <a:pt x="322580" y="323850"/>
                </a:cubicBezTo>
                <a:cubicBezTo>
                  <a:pt x="270510" y="372110"/>
                  <a:pt x="227330" y="429260"/>
                  <a:pt x="187960" y="487680"/>
                </a:cubicBezTo>
                <a:cubicBezTo>
                  <a:pt x="158750" y="529590"/>
                  <a:pt x="134620" y="577850"/>
                  <a:pt x="114300" y="623570"/>
                </a:cubicBezTo>
                <a:cubicBezTo>
                  <a:pt x="99060" y="657860"/>
                  <a:pt x="82550" y="692150"/>
                  <a:pt x="72390" y="728980"/>
                </a:cubicBezTo>
                <a:cubicBezTo>
                  <a:pt x="44450" y="819150"/>
                  <a:pt x="22860" y="910590"/>
                  <a:pt x="8890" y="1003300"/>
                </a:cubicBezTo>
                <a:cubicBezTo>
                  <a:pt x="3810" y="1040130"/>
                  <a:pt x="1270" y="1076960"/>
                  <a:pt x="0" y="1115060"/>
                </a:cubicBezTo>
                <a:lnTo>
                  <a:pt x="0" y="1165860"/>
                </a:lnTo>
                <a:cubicBezTo>
                  <a:pt x="1270" y="1197610"/>
                  <a:pt x="2540" y="1236980"/>
                  <a:pt x="8890" y="1268730"/>
                </a:cubicBezTo>
                <a:cubicBezTo>
                  <a:pt x="15240" y="1305560"/>
                  <a:pt x="21590" y="1343660"/>
                  <a:pt x="31750" y="1379220"/>
                </a:cubicBezTo>
                <a:cubicBezTo>
                  <a:pt x="54610" y="1452880"/>
                  <a:pt x="78740" y="1527810"/>
                  <a:pt x="118110" y="1595120"/>
                </a:cubicBezTo>
                <a:cubicBezTo>
                  <a:pt x="138430" y="1629410"/>
                  <a:pt x="160020" y="1663700"/>
                  <a:pt x="182880" y="1695450"/>
                </a:cubicBezTo>
                <a:cubicBezTo>
                  <a:pt x="212090" y="1738630"/>
                  <a:pt x="241300" y="1780540"/>
                  <a:pt x="278130" y="1817370"/>
                </a:cubicBezTo>
                <a:cubicBezTo>
                  <a:pt x="322580" y="1863090"/>
                  <a:pt x="374650" y="1903730"/>
                  <a:pt x="427990" y="1939290"/>
                </a:cubicBezTo>
                <a:cubicBezTo>
                  <a:pt x="539750" y="2012950"/>
                  <a:pt x="673100" y="2054860"/>
                  <a:pt x="801370" y="2090420"/>
                </a:cubicBezTo>
                <a:cubicBezTo>
                  <a:pt x="831850" y="2099310"/>
                  <a:pt x="863600" y="2106930"/>
                  <a:pt x="895350" y="2113280"/>
                </a:cubicBezTo>
                <a:cubicBezTo>
                  <a:pt x="944880" y="2123440"/>
                  <a:pt x="994410" y="2134870"/>
                  <a:pt x="1043940" y="2137410"/>
                </a:cubicBezTo>
                <a:cubicBezTo>
                  <a:pt x="1083310" y="2139950"/>
                  <a:pt x="1123950" y="2136140"/>
                  <a:pt x="1163320" y="2133600"/>
                </a:cubicBezTo>
                <a:cubicBezTo>
                  <a:pt x="1216660" y="2129790"/>
                  <a:pt x="1270000" y="2124710"/>
                  <a:pt x="1323340" y="2113280"/>
                </a:cubicBezTo>
                <a:cubicBezTo>
                  <a:pt x="1375410" y="2101850"/>
                  <a:pt x="1424940" y="2084070"/>
                  <a:pt x="1473200" y="2062480"/>
                </a:cubicBezTo>
                <a:cubicBezTo>
                  <a:pt x="1549400" y="2029460"/>
                  <a:pt x="1623060" y="1983740"/>
                  <a:pt x="1678940" y="1921510"/>
                </a:cubicBezTo>
                <a:cubicBezTo>
                  <a:pt x="1739900" y="1852930"/>
                  <a:pt x="1798320" y="1783080"/>
                  <a:pt x="1847850" y="1705610"/>
                </a:cubicBezTo>
                <a:cubicBezTo>
                  <a:pt x="1896110" y="1630680"/>
                  <a:pt x="1936750" y="1550670"/>
                  <a:pt x="1976120" y="1469390"/>
                </a:cubicBezTo>
                <a:cubicBezTo>
                  <a:pt x="2007870" y="1403350"/>
                  <a:pt x="2039620" y="1334770"/>
                  <a:pt x="2056130" y="1262380"/>
                </a:cubicBezTo>
                <a:cubicBezTo>
                  <a:pt x="2067560" y="1212850"/>
                  <a:pt x="2077720" y="1162050"/>
                  <a:pt x="2082800" y="1112520"/>
                </a:cubicBezTo>
                <a:cubicBezTo>
                  <a:pt x="2086610" y="1074420"/>
                  <a:pt x="2087880" y="1037590"/>
                  <a:pt x="2087880" y="1000760"/>
                </a:cubicBezTo>
                <a:cubicBezTo>
                  <a:pt x="2087880" y="910590"/>
                  <a:pt x="2082800" y="820420"/>
                  <a:pt x="2067560" y="731520"/>
                </a:cubicBezTo>
                <a:cubicBezTo>
                  <a:pt x="2061210" y="695960"/>
                  <a:pt x="2052320" y="661670"/>
                  <a:pt x="2039620" y="628650"/>
                </a:cubicBezTo>
                <a:cubicBezTo>
                  <a:pt x="2019300" y="581660"/>
                  <a:pt x="2002790" y="533400"/>
                  <a:pt x="1979930" y="48641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6725" r="-26726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 txBox="1"/>
          <p:nvPr/>
        </p:nvSpPr>
        <p:spPr>
          <a:xfrm>
            <a:off x="838200" y="1682509"/>
            <a:ext cx="10515600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dirty="0">
                <a:solidFill>
                  <a:srgbClr val="2E2A28"/>
                </a:solidFill>
                <a:latin typeface="Montserrat"/>
                <a:ea typeface="Montserrat"/>
                <a:cs typeface="Montserrat"/>
                <a:sym typeface="Montserrat"/>
              </a:rPr>
              <a:t>ENABLE AND EMPOWER YOU TO PROTECT AND PROMOTE YOUR WELLBEING.</a:t>
            </a:r>
            <a:endParaRPr dirty="0"/>
          </a:p>
        </p:txBody>
      </p:sp>
      <p:sp>
        <p:nvSpPr>
          <p:cNvPr id="125" name="Google Shape;125;p7"/>
          <p:cNvSpPr txBox="1"/>
          <p:nvPr/>
        </p:nvSpPr>
        <p:spPr>
          <a:xfrm>
            <a:off x="3812355" y="3323955"/>
            <a:ext cx="7433678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rgbClr val="2E2A28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They are the red tape you surround yourself with to protect yourself from the pressures of </a:t>
            </a:r>
            <a:r>
              <a:rPr lang="en-GB" sz="2400" dirty="0" smtClean="0">
                <a:solidFill>
                  <a:srgbClr val="2E2A28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work </a:t>
            </a:r>
            <a:r>
              <a:rPr lang="en-GB" sz="2400" dirty="0">
                <a:solidFill>
                  <a:srgbClr val="2E2A28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so that you can thrive in </a:t>
            </a:r>
            <a:r>
              <a:rPr lang="en-GB" sz="2400" dirty="0" smtClean="0">
                <a:solidFill>
                  <a:srgbClr val="2E2A28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rPr>
              <a:t>and out of school.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 txBox="1">
            <a:spLocks noGrp="1"/>
          </p:cNvSpPr>
          <p:nvPr>
            <p:ph type="title"/>
          </p:nvPr>
        </p:nvSpPr>
        <p:spPr>
          <a:xfrm>
            <a:off x="831850" y="2197508"/>
            <a:ext cx="10515600" cy="1809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ora"/>
              <a:buNone/>
            </a:pPr>
            <a:r>
              <a:rPr lang="en-GB" dirty="0" smtClean="0"/>
              <a:t>There are 4 Different </a:t>
            </a:r>
            <a:r>
              <a:rPr lang="en-GB" dirty="0"/>
              <a:t>T</a:t>
            </a:r>
            <a:r>
              <a:rPr lang="en-GB" dirty="0" smtClean="0"/>
              <a:t>ypes of Boundaries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24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1997" r="19430" b="72718"/>
          <a:stretch/>
        </p:blipFill>
        <p:spPr>
          <a:xfrm>
            <a:off x="3028336" y="560437"/>
            <a:ext cx="6135329" cy="14305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t="1303" r="70381" b="54122"/>
          <a:stretch/>
        </p:blipFill>
        <p:spPr>
          <a:xfrm rot="2686778" flipV="1">
            <a:off x="2372162" y="1103800"/>
            <a:ext cx="697832" cy="1371600"/>
          </a:xfrm>
          <a:prstGeom prst="rect">
            <a:avLst/>
          </a:prstGeom>
        </p:spPr>
      </p:pic>
      <p:sp>
        <p:nvSpPr>
          <p:cNvPr id="10" name="Google Shape;225;p18"/>
          <p:cNvSpPr txBox="1">
            <a:spLocks/>
          </p:cNvSpPr>
          <p:nvPr/>
        </p:nvSpPr>
        <p:spPr>
          <a:xfrm>
            <a:off x="838200" y="2241755"/>
            <a:ext cx="361581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Leaving school on time</a:t>
            </a:r>
            <a:endParaRPr lang="en-US" sz="2000" dirty="0">
              <a:latin typeface="Montserrat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t="1303" r="70381" b="54122"/>
          <a:stretch/>
        </p:blipFill>
        <p:spPr>
          <a:xfrm rot="19562116" flipV="1">
            <a:off x="5257242" y="2013156"/>
            <a:ext cx="697832" cy="1371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2" t="1303" r="70381" b="54122"/>
          <a:stretch/>
        </p:blipFill>
        <p:spPr>
          <a:xfrm rot="18913222" flipH="1" flipV="1">
            <a:off x="9046102" y="1103801"/>
            <a:ext cx="697832" cy="1371600"/>
          </a:xfrm>
          <a:prstGeom prst="rect">
            <a:avLst/>
          </a:prstGeom>
        </p:spPr>
      </p:pic>
      <p:sp>
        <p:nvSpPr>
          <p:cNvPr id="11" name="Google Shape;225;p18"/>
          <p:cNvSpPr txBox="1">
            <a:spLocks/>
          </p:cNvSpPr>
          <p:nvPr/>
        </p:nvSpPr>
        <p:spPr>
          <a:xfrm>
            <a:off x="5952597" y="2689056"/>
            <a:ext cx="180790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Putting your laptop away at home</a:t>
            </a:r>
            <a:endParaRPr lang="en-US" sz="2000" dirty="0">
              <a:latin typeface="Montserrat" pitchFamily="2" charset="0"/>
            </a:endParaRPr>
          </a:p>
        </p:txBody>
      </p:sp>
      <p:sp>
        <p:nvSpPr>
          <p:cNvPr id="14" name="Google Shape;225;p18"/>
          <p:cNvSpPr txBox="1">
            <a:spLocks/>
          </p:cNvSpPr>
          <p:nvPr/>
        </p:nvSpPr>
        <p:spPr>
          <a:xfrm>
            <a:off x="9221798" y="2231855"/>
            <a:ext cx="1807907" cy="786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Enjoying a lunchbreak</a:t>
            </a:r>
            <a:endParaRPr lang="en-US" sz="20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70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1997" r="19430" b="48216"/>
          <a:stretch/>
        </p:blipFill>
        <p:spPr>
          <a:xfrm>
            <a:off x="3028336" y="560438"/>
            <a:ext cx="6135329" cy="28169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3" t="53959" r="4838" b="8504"/>
          <a:stretch/>
        </p:blipFill>
        <p:spPr>
          <a:xfrm rot="17306517">
            <a:off x="2185290" y="2936481"/>
            <a:ext cx="2176378" cy="1117773"/>
          </a:xfrm>
          <a:prstGeom prst="rect">
            <a:avLst/>
          </a:prstGeom>
        </p:spPr>
      </p:pic>
      <p:sp>
        <p:nvSpPr>
          <p:cNvPr id="4" name="Google Shape;225;p18"/>
          <p:cNvSpPr txBox="1">
            <a:spLocks/>
          </p:cNvSpPr>
          <p:nvPr/>
        </p:nvSpPr>
        <p:spPr>
          <a:xfrm>
            <a:off x="1935726" y="4558043"/>
            <a:ext cx="2185220" cy="57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Digital detox before bed</a:t>
            </a:r>
            <a:endParaRPr lang="en-US" sz="2000" dirty="0">
              <a:latin typeface="Montserra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2802" r="71149" b="52892"/>
          <a:stretch/>
        </p:blipFill>
        <p:spPr>
          <a:xfrm rot="11533929">
            <a:off x="5806838" y="3381262"/>
            <a:ext cx="578320" cy="1319332"/>
          </a:xfrm>
          <a:prstGeom prst="rect">
            <a:avLst/>
          </a:prstGeom>
        </p:spPr>
      </p:pic>
      <p:sp>
        <p:nvSpPr>
          <p:cNvPr id="6" name="Google Shape;225;p18"/>
          <p:cNvSpPr txBox="1">
            <a:spLocks/>
          </p:cNvSpPr>
          <p:nvPr/>
        </p:nvSpPr>
        <p:spPr>
          <a:xfrm>
            <a:off x="4820841" y="4746883"/>
            <a:ext cx="2550314" cy="57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Making a note of things that are worrying you</a:t>
            </a:r>
            <a:endParaRPr lang="en-US" sz="2000" dirty="0">
              <a:latin typeface="Montserrat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3" t="53959" r="4838" b="8504"/>
          <a:stretch/>
        </p:blipFill>
        <p:spPr>
          <a:xfrm rot="3050827" flipH="1">
            <a:off x="8075475" y="2606752"/>
            <a:ext cx="2176378" cy="1117773"/>
          </a:xfrm>
          <a:prstGeom prst="rect">
            <a:avLst/>
          </a:prstGeom>
        </p:spPr>
      </p:pic>
      <p:sp>
        <p:nvSpPr>
          <p:cNvPr id="9" name="Google Shape;225;p18"/>
          <p:cNvSpPr txBox="1">
            <a:spLocks/>
          </p:cNvSpPr>
          <p:nvPr/>
        </p:nvSpPr>
        <p:spPr>
          <a:xfrm>
            <a:off x="8439112" y="4074905"/>
            <a:ext cx="2550314" cy="57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Is it in your job description?</a:t>
            </a:r>
            <a:endParaRPr lang="en-US" sz="20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4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1997" r="19430" b="27102"/>
          <a:stretch/>
        </p:blipFill>
        <p:spPr>
          <a:xfrm>
            <a:off x="3028336" y="560437"/>
            <a:ext cx="6135329" cy="4011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3" t="53959" r="4838" b="8504"/>
          <a:stretch/>
        </p:blipFill>
        <p:spPr>
          <a:xfrm rot="2677886" flipV="1">
            <a:off x="2713115" y="3064486"/>
            <a:ext cx="2176378" cy="1117773"/>
          </a:xfrm>
          <a:prstGeom prst="rect">
            <a:avLst/>
          </a:prstGeom>
        </p:spPr>
      </p:pic>
      <p:sp>
        <p:nvSpPr>
          <p:cNvPr id="4" name="Google Shape;225;p18"/>
          <p:cNvSpPr txBox="1">
            <a:spLocks/>
          </p:cNvSpPr>
          <p:nvPr/>
        </p:nvSpPr>
        <p:spPr>
          <a:xfrm>
            <a:off x="1427784" y="1968910"/>
            <a:ext cx="2412956" cy="57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Reflecting on what is in your Circle of Control</a:t>
            </a:r>
            <a:endParaRPr lang="en-US" sz="2000" dirty="0">
              <a:latin typeface="Montserra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2802" r="71149" b="52892"/>
          <a:stretch/>
        </p:blipFill>
        <p:spPr>
          <a:xfrm rot="14594368">
            <a:off x="5604980" y="4467547"/>
            <a:ext cx="578320" cy="1319332"/>
          </a:xfrm>
          <a:prstGeom prst="rect">
            <a:avLst/>
          </a:prstGeom>
        </p:spPr>
      </p:pic>
      <p:sp>
        <p:nvSpPr>
          <p:cNvPr id="6" name="Google Shape;225;p18"/>
          <p:cNvSpPr txBox="1">
            <a:spLocks/>
          </p:cNvSpPr>
          <p:nvPr/>
        </p:nvSpPr>
        <p:spPr>
          <a:xfrm>
            <a:off x="2634262" y="4839751"/>
            <a:ext cx="2550314" cy="57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Journaling about difficult experiences</a:t>
            </a:r>
            <a:endParaRPr lang="en-US" sz="2000" dirty="0">
              <a:latin typeface="Montserrat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3" t="53959" r="4838" b="8504"/>
          <a:stretch/>
        </p:blipFill>
        <p:spPr>
          <a:xfrm rot="19119292" flipH="1" flipV="1">
            <a:off x="7283402" y="3390000"/>
            <a:ext cx="2176378" cy="1117773"/>
          </a:xfrm>
          <a:prstGeom prst="rect">
            <a:avLst/>
          </a:prstGeom>
        </p:spPr>
      </p:pic>
      <p:sp>
        <p:nvSpPr>
          <p:cNvPr id="9" name="Google Shape;225;p18"/>
          <p:cNvSpPr txBox="1">
            <a:spLocks/>
          </p:cNvSpPr>
          <p:nvPr/>
        </p:nvSpPr>
        <p:spPr>
          <a:xfrm>
            <a:off x="8460598" y="2522993"/>
            <a:ext cx="2550314" cy="57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Having a safe space to offload</a:t>
            </a:r>
            <a:endParaRPr lang="en-US" sz="20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6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3" t="1997" r="19430" b="513"/>
          <a:stretch/>
        </p:blipFill>
        <p:spPr>
          <a:xfrm>
            <a:off x="3028336" y="560437"/>
            <a:ext cx="6135329" cy="55158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3" t="53959" r="4838" b="8504"/>
          <a:stretch/>
        </p:blipFill>
        <p:spPr>
          <a:xfrm rot="2789129" flipV="1">
            <a:off x="3354438" y="4580170"/>
            <a:ext cx="2176378" cy="1117773"/>
          </a:xfrm>
          <a:prstGeom prst="rect">
            <a:avLst/>
          </a:prstGeom>
        </p:spPr>
      </p:pic>
      <p:sp>
        <p:nvSpPr>
          <p:cNvPr id="4" name="Google Shape;225;p18"/>
          <p:cNvSpPr txBox="1">
            <a:spLocks/>
          </p:cNvSpPr>
          <p:nvPr/>
        </p:nvSpPr>
        <p:spPr>
          <a:xfrm>
            <a:off x="2138516" y="3153472"/>
            <a:ext cx="2414652" cy="574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Who or what are the most important things to you?</a:t>
            </a:r>
            <a:endParaRPr lang="en-US" sz="2000" dirty="0">
              <a:latin typeface="Montserrat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7" t="2802" r="71149" b="52892"/>
          <a:stretch/>
        </p:blipFill>
        <p:spPr>
          <a:xfrm rot="4287598" flipH="1">
            <a:off x="7323805" y="4327774"/>
            <a:ext cx="1153243" cy="2630914"/>
          </a:xfrm>
          <a:prstGeom prst="rect">
            <a:avLst/>
          </a:prstGeom>
        </p:spPr>
      </p:pic>
      <p:sp>
        <p:nvSpPr>
          <p:cNvPr id="6" name="Google Shape;225;p18"/>
          <p:cNvSpPr txBox="1">
            <a:spLocks/>
          </p:cNvSpPr>
          <p:nvPr/>
        </p:nvSpPr>
        <p:spPr>
          <a:xfrm>
            <a:off x="8749127" y="4475562"/>
            <a:ext cx="2769296" cy="1146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400" b="1" dirty="0" smtClean="0">
                <a:latin typeface="Montserrat" pitchFamily="2" charset="0"/>
              </a:rPr>
              <a:t>At the end of the day, it is just a job</a:t>
            </a:r>
            <a:endParaRPr lang="en-US" sz="2400" b="1" dirty="0">
              <a:latin typeface="Montserrat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3" t="53959" r="4838" b="8504"/>
          <a:stretch/>
        </p:blipFill>
        <p:spPr>
          <a:xfrm rot="18549173" flipH="1" flipV="1">
            <a:off x="6617251" y="4078775"/>
            <a:ext cx="2176378" cy="1117773"/>
          </a:xfrm>
          <a:prstGeom prst="rect">
            <a:avLst/>
          </a:prstGeom>
        </p:spPr>
      </p:pic>
      <p:sp>
        <p:nvSpPr>
          <p:cNvPr id="9" name="Google Shape;225;p18"/>
          <p:cNvSpPr txBox="1">
            <a:spLocks/>
          </p:cNvSpPr>
          <p:nvPr/>
        </p:nvSpPr>
        <p:spPr>
          <a:xfrm>
            <a:off x="8009389" y="2478874"/>
            <a:ext cx="2848323" cy="1010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en-US" sz="2000" dirty="0" smtClean="0">
                <a:latin typeface="Montserrat" pitchFamily="2" charset="0"/>
              </a:rPr>
              <a:t>You deserve love, happiness and kindness, from others</a:t>
            </a:r>
            <a:r>
              <a:rPr lang="en-US" sz="2000" b="1" dirty="0" smtClean="0">
                <a:latin typeface="Montserrat" pitchFamily="2" charset="0"/>
              </a:rPr>
              <a:t> AND yourself</a:t>
            </a:r>
            <a:endParaRPr lang="en-US" sz="2000" dirty="0"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9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HeadSphere">
      <a:dk1>
        <a:srgbClr val="433831"/>
      </a:dk1>
      <a:lt1>
        <a:srgbClr val="F8F7F4"/>
      </a:lt1>
      <a:dk2>
        <a:srgbClr val="433831"/>
      </a:dk2>
      <a:lt2>
        <a:srgbClr val="F8F7F4"/>
      </a:lt2>
      <a:accent1>
        <a:srgbClr val="433831"/>
      </a:accent1>
      <a:accent2>
        <a:srgbClr val="745E4D"/>
      </a:accent2>
      <a:accent3>
        <a:srgbClr val="5B4F47"/>
      </a:accent3>
      <a:accent4>
        <a:srgbClr val="433831"/>
      </a:accent4>
      <a:accent5>
        <a:srgbClr val="BD9479"/>
      </a:accent5>
      <a:accent6>
        <a:srgbClr val="F8F7F4"/>
      </a:accent6>
      <a:hlink>
        <a:srgbClr val="BD9479"/>
      </a:hlink>
      <a:folHlink>
        <a:srgbClr val="BD947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686C7E493912439F4E10E053C5DCBA" ma:contentTypeVersion="18" ma:contentTypeDescription="Create a new document." ma:contentTypeScope="" ma:versionID="fb5e13749978c39bdfa65ba71dafb1b8">
  <xsd:schema xmlns:xsd="http://www.w3.org/2001/XMLSchema" xmlns:xs="http://www.w3.org/2001/XMLSchema" xmlns:p="http://schemas.microsoft.com/office/2006/metadata/properties" xmlns:ns2="4fbd2a41-4bde-482e-9ab9-7edea6d2ebe6" xmlns:ns3="f0602087-12d3-4876-8be0-7af9afdcc8e3" targetNamespace="http://schemas.microsoft.com/office/2006/metadata/properties" ma:root="true" ma:fieldsID="4a853a4da6115094c1f35fe4958d8e32" ns2:_="" ns3:_="">
    <xsd:import namespace="4fbd2a41-4bde-482e-9ab9-7edea6d2ebe6"/>
    <xsd:import namespace="f0602087-12d3-4876-8be0-7af9afdcc8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bd2a41-4bde-482e-9ab9-7edea6d2eb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bd49725-1e10-42c2-9fcb-69b21a91e83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02087-12d3-4876-8be0-7af9afdcc8e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a4a6ab7-8bb5-4484-80a3-c0561d2e8bed}" ma:internalName="TaxCatchAll" ma:showField="CatchAllData" ma:web="f0602087-12d3-4876-8be0-7af9afdcc8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02087-12d3-4876-8be0-7af9afdcc8e3" xsi:nil="true"/>
    <lcf76f155ced4ddcb4097134ff3c332f xmlns="4fbd2a41-4bde-482e-9ab9-7edea6d2ebe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A6BE976-8571-4737-A04A-DC8C582FBEE2}"/>
</file>

<file path=customXml/itemProps2.xml><?xml version="1.0" encoding="utf-8"?>
<ds:datastoreItem xmlns:ds="http://schemas.openxmlformats.org/officeDocument/2006/customXml" ds:itemID="{B8A6B2CD-5D0E-4B45-B650-6BCDD459E3E7}"/>
</file>

<file path=customXml/itemProps3.xml><?xml version="1.0" encoding="utf-8"?>
<ds:datastoreItem xmlns:ds="http://schemas.openxmlformats.org/officeDocument/2006/customXml" ds:itemID="{61E17900-04DB-4027-8D8F-27F8FA55E671}"/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1049</Words>
  <Application>Microsoft Office PowerPoint</Application>
  <PresentationFormat>Widescreen</PresentationFormat>
  <Paragraphs>133</Paragraphs>
  <Slides>28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Montserrat Alternates</vt:lpstr>
      <vt:lpstr>Lora SemiBold</vt:lpstr>
      <vt:lpstr>Calibri</vt:lpstr>
      <vt:lpstr>Lora</vt:lpstr>
      <vt:lpstr>Arial</vt:lpstr>
      <vt:lpstr>Montserrat</vt:lpstr>
      <vt:lpstr>Office Theme</vt:lpstr>
      <vt:lpstr>How to Create Clear Boundaries and Thrive as a School Business Manager</vt:lpstr>
      <vt:lpstr>What will you take away from this session?</vt:lpstr>
      <vt:lpstr>Hello!</vt:lpstr>
      <vt:lpstr>BOUNDARIES</vt:lpstr>
      <vt:lpstr>There are 4 Different Types of Boundaries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B.O.U.N.D.A.R.I.E.S. Framework</vt:lpstr>
      <vt:lpstr>Awareness is Key</vt:lpstr>
      <vt:lpstr>What do you spend the most time, energy and focus on?</vt:lpstr>
      <vt:lpstr>PowerPoint Presentation</vt:lpstr>
      <vt:lpstr>What do you spend the most time, energy and focus on?</vt:lpstr>
      <vt:lpstr>Owning your needs and Pouring from a full cup</vt:lpstr>
      <vt:lpstr>DEFINE YOUR NON-NEGOTIABLES</vt:lpstr>
      <vt:lpstr>Reducing your workload</vt:lpstr>
      <vt:lpstr>PowerPoint Presentation</vt:lpstr>
      <vt:lpstr>When are you working at your best? </vt:lpstr>
      <vt:lpstr>Which tasks get you bogged down?</vt:lpstr>
      <vt:lpstr>PowerPoint Presentation</vt:lpstr>
      <vt:lpstr>What steps can you take to manage your workload effectively?</vt:lpstr>
      <vt:lpstr>What steps can you take to manage your workload effectively?</vt:lpstr>
      <vt:lpstr>What steps can you take to manage your workload effectively?</vt:lpstr>
      <vt:lpstr>What would be the impact of reducing by 10% the standards you set for yourself?</vt:lpstr>
      <vt:lpstr>Recap</vt:lpstr>
      <vt:lpstr>Thank you for engaging!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create clear boundaries and thrive as a School Business Manager</dc:title>
  <dc:creator>Gemma Drinkall</dc:creator>
  <cp:lastModifiedBy>Gemma Drinkall</cp:lastModifiedBy>
  <cp:revision>36</cp:revision>
  <dcterms:created xsi:type="dcterms:W3CDTF">2023-06-26T11:47:38Z</dcterms:created>
  <dcterms:modified xsi:type="dcterms:W3CDTF">2025-02-28T21:05:14Z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0x010100F6686C7E493912439F4E10E053C5DCBA</vt:lpwstr>
  </property>
</Properties>
</file>