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  <p:sldId id="312" r:id="rId7"/>
    <p:sldId id="310" r:id="rId8"/>
    <p:sldId id="311" r:id="rId9"/>
    <p:sldId id="313" r:id="rId10"/>
    <p:sldId id="314" r:id="rId11"/>
    <p:sldId id="315" r:id="rId12"/>
    <p:sldId id="316" r:id="rId13"/>
    <p:sldId id="317" r:id="rId14"/>
    <p:sldId id="320" r:id="rId15"/>
    <p:sldId id="318" r:id="rId16"/>
    <p:sldId id="319" r:id="rId17"/>
    <p:sldId id="321" r:id="rId18"/>
    <p:sldId id="322" r:id="rId19"/>
    <p:sldId id="309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9544D5F-E2EA-4F33-A3FB-51F7B944B0CD}" v="6" dt="2025-03-03T10:34:15.33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712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Whitmore" userId="ddb911e7-0cee-49cb-9921-09af101af44c" providerId="ADAL" clId="{B9544D5F-E2EA-4F33-A3FB-51F7B944B0CD}"/>
    <pc:docChg chg="custSel addSld modSld">
      <pc:chgData name="Chris Whitmore" userId="ddb911e7-0cee-49cb-9921-09af101af44c" providerId="ADAL" clId="{B9544D5F-E2EA-4F33-A3FB-51F7B944B0CD}" dt="2025-03-03T10:34:21.127" v="234" actId="1076"/>
      <pc:docMkLst>
        <pc:docMk/>
      </pc:docMkLst>
      <pc:sldChg chg="addSp modSp mod">
        <pc:chgData name="Chris Whitmore" userId="ddb911e7-0cee-49cb-9921-09af101af44c" providerId="ADAL" clId="{B9544D5F-E2EA-4F33-A3FB-51F7B944B0CD}" dt="2025-03-03T10:34:21.127" v="234" actId="1076"/>
        <pc:sldMkLst>
          <pc:docMk/>
          <pc:sldMk cId="2875868081" sldId="309"/>
        </pc:sldMkLst>
        <pc:spChg chg="add mod">
          <ac:chgData name="Chris Whitmore" userId="ddb911e7-0cee-49cb-9921-09af101af44c" providerId="ADAL" clId="{B9544D5F-E2EA-4F33-A3FB-51F7B944B0CD}" dt="2025-03-03T10:34:21.127" v="234" actId="1076"/>
          <ac:spMkLst>
            <pc:docMk/>
            <pc:sldMk cId="2875868081" sldId="309"/>
            <ac:spMk id="2" creationId="{88C519C7-048B-5AFD-6BE7-C3D2E300A2A4}"/>
          </ac:spMkLst>
        </pc:spChg>
        <pc:picChg chg="mod">
          <ac:chgData name="Chris Whitmore" userId="ddb911e7-0cee-49cb-9921-09af101af44c" providerId="ADAL" clId="{B9544D5F-E2EA-4F33-A3FB-51F7B944B0CD}" dt="2025-03-03T10:34:15.338" v="233" actId="1076"/>
          <ac:picMkLst>
            <pc:docMk/>
            <pc:sldMk cId="2875868081" sldId="309"/>
            <ac:picMk id="4098" creationId="{E429F2FC-FEFB-4573-A7CD-9A544829540D}"/>
          </ac:picMkLst>
        </pc:picChg>
      </pc:sldChg>
      <pc:sldChg chg="modSp add mod">
        <pc:chgData name="Chris Whitmore" userId="ddb911e7-0cee-49cb-9921-09af101af44c" providerId="ADAL" clId="{B9544D5F-E2EA-4F33-A3FB-51F7B944B0CD}" dt="2025-03-03T09:47:55.888" v="188" actId="20577"/>
        <pc:sldMkLst>
          <pc:docMk/>
          <pc:sldMk cId="3415434274" sldId="322"/>
        </pc:sldMkLst>
        <pc:spChg chg="mod">
          <ac:chgData name="Chris Whitmore" userId="ddb911e7-0cee-49cb-9921-09af101af44c" providerId="ADAL" clId="{B9544D5F-E2EA-4F33-A3FB-51F7B944B0CD}" dt="2025-03-03T09:47:55.888" v="188" actId="20577"/>
          <ac:spMkLst>
            <pc:docMk/>
            <pc:sldMk cId="3415434274" sldId="322"/>
            <ac:spMk id="2" creationId="{59B00283-1D63-26EA-AAE3-954A1930B15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47C76-52CC-47FD-B7FD-501884DA74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874F6B-B09A-47D9-8C1D-E1E3E89418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BC7286-7926-4C13-AF66-F9855929C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E15D8-0185-4425-AA7C-CB7AB1D48EC2}" type="datetimeFigureOut">
              <a:rPr lang="en-GB" smtClean="0"/>
              <a:t>03/03/2025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98CBC7-F057-47BB-90E0-0BEB078BF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CB6C5F-67D1-4679-A537-F00E0646B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4A3EF-F469-4D3B-A7FF-5C5CC5E8FD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8375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F5B5B-2784-4A45-ADBD-7078C2FC3B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20BA09-3C3E-4CC6-9100-4A328B9F20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4AD29E-CCCF-4D21-983D-7AF0735E7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E15D8-0185-4425-AA7C-CB7AB1D48EC2}" type="datetimeFigureOut">
              <a:rPr lang="en-GB" smtClean="0"/>
              <a:t>03/03/2025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EFD95C-E9AA-47D9-B560-BE85D466D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93F606-0F53-4C99-8F2F-E02F65C4E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4A3EF-F469-4D3B-A7FF-5C5CC5E8FD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1280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F39373-669E-4A9C-933E-B2692A7FF7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92E46B-2DC5-4438-94AD-CA59D94418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E149B2-F8E1-467C-A6E5-1F09C49A8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E15D8-0185-4425-AA7C-CB7AB1D48EC2}" type="datetimeFigureOut">
              <a:rPr lang="en-GB" smtClean="0"/>
              <a:t>03/03/2025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711006-618C-43A4-9DCE-E2AC2B1EA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CCE168-F9DE-451D-B281-A0B10E016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4A3EF-F469-4D3B-A7FF-5C5CC5E8FD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9814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216EC-EFA4-45BB-A584-4986FC612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1FEC99-60EB-4812-8B15-182B1D6DE4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77B721-027B-4120-A1AB-4D48F04D3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E15D8-0185-4425-AA7C-CB7AB1D48EC2}" type="datetimeFigureOut">
              <a:rPr lang="en-GB" smtClean="0"/>
              <a:t>03/03/2025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EB9B6D-8783-4953-8FE7-4EE1A6007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182C00-9190-4A74-98C4-F26D73B94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4A3EF-F469-4D3B-A7FF-5C5CC5E8FD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9472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D6BF5-A952-455C-93F8-64878F92D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008A5C-9D91-4B35-BD9A-61FCF91490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EC2823-DC77-47DC-A9A6-AA4F2921F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E15D8-0185-4425-AA7C-CB7AB1D48EC2}" type="datetimeFigureOut">
              <a:rPr lang="en-GB" smtClean="0"/>
              <a:t>03/03/2025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D6758A-1661-45B9-B9D9-2D3728333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FBD1CB-E6C8-4965-82A6-18D9C1D6A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4A3EF-F469-4D3B-A7FF-5C5CC5E8FD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7476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69EB81-B8A9-44CD-A6CC-7397D18ABB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774971-818F-4519-9D1B-E298937AB6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BBC5D5-6727-4039-AD4C-061467DAB7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1773AE-D77E-4340-84DB-EB6EF0032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E15D8-0185-4425-AA7C-CB7AB1D48EC2}" type="datetimeFigureOut">
              <a:rPr lang="en-GB" smtClean="0"/>
              <a:t>03/03/2025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845E56-7098-4920-A369-945F595FE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EFD31E-B9A2-4712-AAE4-FFCE9F95C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4A3EF-F469-4D3B-A7FF-5C5CC5E8FD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6809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F25D6-C53E-4B7D-972A-C59398BBD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C5BDD2-8B77-4AC8-A360-43D4B7BEEE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1835D0-B1B8-44FD-95A6-34C81270C2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3C092B-20E2-4961-93E6-6E4198965C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87359C-4345-4EAA-B299-3925008CEC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2B5CEC-E33E-4BBE-B304-7B00961F5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E15D8-0185-4425-AA7C-CB7AB1D48EC2}" type="datetimeFigureOut">
              <a:rPr lang="en-GB" smtClean="0"/>
              <a:t>03/03/2025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6D5BC5-5036-450E-BAC7-5ED776BC1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7A32F4-C3AB-4F0A-887D-195835386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4A3EF-F469-4D3B-A7FF-5C5CC5E8FD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5521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D923A-BBC7-413A-BAE7-D5477B673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3DF2D7-3C9D-485F-88F2-0165ACBD0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E15D8-0185-4425-AA7C-CB7AB1D48EC2}" type="datetimeFigureOut">
              <a:rPr lang="en-GB" smtClean="0"/>
              <a:t>03/03/2025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3B91CA-11BD-4E2B-86BF-19BA838A2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1E8768-E2CB-4FFB-BDCF-86C7567EB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4A3EF-F469-4D3B-A7FF-5C5CC5E8FD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9842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49A2852-77F8-48AB-A980-31F57018A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E15D8-0185-4425-AA7C-CB7AB1D48EC2}" type="datetimeFigureOut">
              <a:rPr lang="en-GB" smtClean="0"/>
              <a:t>03/03/2025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C86F85-B7CB-4FDC-83A2-37CB5FFFD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5F20CD-5756-4527-B267-8AFADC91D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4A3EF-F469-4D3B-A7FF-5C5CC5E8FD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8552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2DA6DD-72C4-4039-A965-04E4F894D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44572D-5E40-409C-B93B-C62B54D943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76933D-72D3-4090-B0F7-DAB8AD878A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78CEA3-B57E-4901-B64D-4E2EA6F99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E15D8-0185-4425-AA7C-CB7AB1D48EC2}" type="datetimeFigureOut">
              <a:rPr lang="en-GB" smtClean="0"/>
              <a:t>03/03/2025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262C32-19FC-41B8-8FAE-B1328040E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5AF5C9-8468-490A-A4B2-B073C7E36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4A3EF-F469-4D3B-A7FF-5C5CC5E8FD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1506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E2A75-5CAC-449A-A97B-BCAEC4252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44AC5C-15AB-4C7D-9E32-6FFA0D279A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DA397E-76D3-4887-AA61-39B23A7A27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18D0C0-BC18-45DF-912E-DC9B77BA9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E15D8-0185-4425-AA7C-CB7AB1D48EC2}" type="datetimeFigureOut">
              <a:rPr lang="en-GB" smtClean="0"/>
              <a:t>03/03/2025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2FEEE3-3FDB-410B-93EE-1F8B8DDB6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684767-F0E0-4081-BBB5-BA5F60250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4A3EF-F469-4D3B-A7FF-5C5CC5E8FD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6826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3000">
              <a:schemeClr val="bg1">
                <a:alpha val="0"/>
                <a:lumMod val="32000"/>
                <a:lumOff val="68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7A157ED-0A2C-4A09-BD90-3F47E32F9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98DDC7-46C8-49E0-A855-A7EBF31C49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B247DB-E720-4C4F-B28A-8C28A03E76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BE15D8-0185-4425-AA7C-CB7AB1D48EC2}" type="datetimeFigureOut">
              <a:rPr lang="en-GB" smtClean="0"/>
              <a:t>03/03/2025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F95E1B-AE68-4BAC-B7A7-1C6E0CB829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99FCB8-E009-41C5-A4E6-52C1290C3B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4A3EF-F469-4D3B-A7FF-5C5CC5E8FD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1101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chris@schoolspeople.co.uk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chris@schoolspeople.co.uk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icture1">
            <a:extLst>
              <a:ext uri="{FF2B5EF4-FFF2-40B4-BE49-F238E27FC236}">
                <a16:creationId xmlns:a16="http://schemas.microsoft.com/office/drawing/2014/main" id="{1F115C58-1A12-403C-8F17-1742925299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24" t="-10948" r="624" b="10948"/>
          <a:stretch>
            <a:fillRect/>
          </a:stretch>
        </p:blipFill>
        <p:spPr bwMode="auto">
          <a:xfrm>
            <a:off x="6831012" y="3209018"/>
            <a:ext cx="5360988" cy="366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27" name="Picture 3" descr="TSP Transarent">
            <a:extLst>
              <a:ext uri="{FF2B5EF4-FFF2-40B4-BE49-F238E27FC236}">
                <a16:creationId xmlns:a16="http://schemas.microsoft.com/office/drawing/2014/main" id="{6978516A-62F3-4B5E-9205-3A8451CB07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3231" y="111760"/>
            <a:ext cx="3163669" cy="129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4723586-DAF9-1BF0-1943-77317112B9E1}"/>
              </a:ext>
            </a:extLst>
          </p:cNvPr>
          <p:cNvSpPr txBox="1"/>
          <p:nvPr/>
        </p:nvSpPr>
        <p:spPr>
          <a:xfrm>
            <a:off x="1931504" y="1868555"/>
            <a:ext cx="832899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70C0"/>
                </a:solidFill>
              </a:rPr>
              <a:t>Staff Absence Management- Wisdom and Wellbeing for all</a:t>
            </a:r>
          </a:p>
          <a:p>
            <a:endParaRPr lang="en-GB" sz="2400" b="1" dirty="0">
              <a:solidFill>
                <a:srgbClr val="0070C0"/>
              </a:solidFill>
            </a:endParaRPr>
          </a:p>
          <a:p>
            <a:r>
              <a:rPr lang="en-GB" sz="2400" b="1" dirty="0">
                <a:solidFill>
                  <a:srgbClr val="0070C0"/>
                </a:solidFill>
              </a:rPr>
              <a:t>An ABLE Conference Workshop</a:t>
            </a:r>
          </a:p>
          <a:p>
            <a:endParaRPr lang="en-GB" sz="2400" b="1" dirty="0">
              <a:solidFill>
                <a:srgbClr val="0070C0"/>
              </a:solidFill>
            </a:endParaRPr>
          </a:p>
          <a:p>
            <a:endParaRPr lang="en-GB" sz="2400" b="1" dirty="0">
              <a:solidFill>
                <a:srgbClr val="0070C0"/>
              </a:solidFill>
            </a:endParaRPr>
          </a:p>
          <a:p>
            <a:r>
              <a:rPr lang="en-GB" sz="2400" b="1" dirty="0">
                <a:solidFill>
                  <a:srgbClr val="0070C0"/>
                </a:solidFill>
              </a:rPr>
              <a:t>Chris Whitmore CEO The Schools People</a:t>
            </a:r>
          </a:p>
          <a:p>
            <a:endParaRPr lang="en-GB" sz="2400" b="1" dirty="0">
              <a:solidFill>
                <a:srgbClr val="0070C0"/>
              </a:solidFill>
            </a:endParaRPr>
          </a:p>
          <a:p>
            <a:r>
              <a:rPr lang="en-GB" sz="2400" b="1" dirty="0">
                <a:solidFill>
                  <a:srgbClr val="0070C0"/>
                </a:solidFill>
                <a:hlinkClick r:id="rId4"/>
              </a:rPr>
              <a:t>chris@schoolspeople.co.uk</a:t>
            </a:r>
            <a:r>
              <a:rPr lang="en-GB" sz="2400" b="1" dirty="0">
                <a:solidFill>
                  <a:srgbClr val="0070C0"/>
                </a:solidFill>
              </a:rPr>
              <a:t> </a:t>
            </a:r>
          </a:p>
          <a:p>
            <a:endParaRPr lang="en-GB" sz="2400" b="1" dirty="0">
              <a:solidFill>
                <a:srgbClr val="0070C0"/>
              </a:solidFill>
            </a:endParaRPr>
          </a:p>
          <a:p>
            <a:endParaRPr lang="en-GB" sz="2400" b="1" dirty="0">
              <a:solidFill>
                <a:srgbClr val="0070C0"/>
              </a:solidFill>
            </a:endParaRPr>
          </a:p>
          <a:p>
            <a:endParaRPr lang="en-GB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56559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9E6017-0770-22D4-E92D-78B8F929E9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icture1">
            <a:extLst>
              <a:ext uri="{FF2B5EF4-FFF2-40B4-BE49-F238E27FC236}">
                <a16:creationId xmlns:a16="http://schemas.microsoft.com/office/drawing/2014/main" id="{944652B2-B3D5-8456-ADC2-F071DB6571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24" t="-10948" r="624" b="10948"/>
          <a:stretch>
            <a:fillRect/>
          </a:stretch>
        </p:blipFill>
        <p:spPr bwMode="auto">
          <a:xfrm>
            <a:off x="6831012" y="3209018"/>
            <a:ext cx="5360988" cy="366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27" name="Picture 3" descr="TSP Transarent">
            <a:extLst>
              <a:ext uri="{FF2B5EF4-FFF2-40B4-BE49-F238E27FC236}">
                <a16:creationId xmlns:a16="http://schemas.microsoft.com/office/drawing/2014/main" id="{A0B116BF-10F0-0D9C-89DE-58C098D760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3231" y="111760"/>
            <a:ext cx="3163669" cy="129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8018809-8300-E799-1ED9-5B542A00DA72}"/>
              </a:ext>
            </a:extLst>
          </p:cNvPr>
          <p:cNvSpPr txBox="1"/>
          <p:nvPr/>
        </p:nvSpPr>
        <p:spPr>
          <a:xfrm>
            <a:off x="2314857" y="1773392"/>
            <a:ext cx="813020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70C0"/>
                </a:solidFill>
              </a:rPr>
              <a:t>Balancing obligations- the difference-makers</a:t>
            </a:r>
          </a:p>
          <a:p>
            <a:endParaRPr lang="en-GB" sz="2400" b="1" dirty="0">
              <a:solidFill>
                <a:srgbClr val="0070C0"/>
              </a:solidFill>
            </a:endParaRPr>
          </a:p>
          <a:p>
            <a:r>
              <a:rPr lang="en-GB" sz="2400" b="1" dirty="0">
                <a:solidFill>
                  <a:srgbClr val="0070C0"/>
                </a:solidFill>
              </a:rPr>
              <a:t>Long-term absences</a:t>
            </a:r>
          </a:p>
          <a:p>
            <a:endParaRPr lang="en-GB" sz="2400" b="1" dirty="0">
              <a:solidFill>
                <a:srgbClr val="0070C0"/>
              </a:solidFill>
            </a:endParaRPr>
          </a:p>
          <a:p>
            <a:r>
              <a:rPr lang="en-GB" sz="2000" b="1" dirty="0">
                <a:solidFill>
                  <a:srgbClr val="0070C0"/>
                </a:solidFill>
              </a:rPr>
              <a:t>Proactivity- including communications</a:t>
            </a:r>
          </a:p>
          <a:p>
            <a:endParaRPr lang="en-GB" sz="2000" b="1" dirty="0">
              <a:solidFill>
                <a:srgbClr val="0070C0"/>
              </a:solidFill>
            </a:endParaRPr>
          </a:p>
          <a:p>
            <a:r>
              <a:rPr lang="en-GB" sz="2000" b="1" dirty="0">
                <a:solidFill>
                  <a:srgbClr val="0070C0"/>
                </a:solidFill>
              </a:rPr>
              <a:t>Agreed actions during absence</a:t>
            </a:r>
          </a:p>
          <a:p>
            <a:endParaRPr lang="en-GB" sz="2000" b="1" dirty="0">
              <a:solidFill>
                <a:srgbClr val="0070C0"/>
              </a:solidFill>
            </a:endParaRPr>
          </a:p>
          <a:p>
            <a:r>
              <a:rPr lang="en-GB" sz="2000" b="1" dirty="0">
                <a:solidFill>
                  <a:srgbClr val="0070C0"/>
                </a:solidFill>
              </a:rPr>
              <a:t>Review of agreed actions /negotiation of pivot points</a:t>
            </a:r>
          </a:p>
          <a:p>
            <a:endParaRPr lang="en-GB" sz="2000" b="1" dirty="0">
              <a:solidFill>
                <a:srgbClr val="0070C0"/>
              </a:solidFill>
            </a:endParaRPr>
          </a:p>
          <a:p>
            <a:r>
              <a:rPr lang="en-GB" sz="2000" b="1" dirty="0">
                <a:solidFill>
                  <a:srgbClr val="0070C0"/>
                </a:solidFill>
              </a:rPr>
              <a:t>Maximum resources available (wellbeing packages etc.)- cost the alternatives</a:t>
            </a:r>
          </a:p>
          <a:p>
            <a:endParaRPr lang="en-GB" sz="2400" b="1" dirty="0">
              <a:solidFill>
                <a:srgbClr val="0070C0"/>
              </a:solidFill>
            </a:endParaRPr>
          </a:p>
          <a:p>
            <a:endParaRPr lang="en-GB" sz="2000" b="1" dirty="0">
              <a:solidFill>
                <a:srgbClr val="0070C0"/>
              </a:solidFill>
            </a:endParaRPr>
          </a:p>
          <a:p>
            <a:endParaRPr lang="en-GB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7649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949ED8-B1A0-EBDF-B4D4-6AA129087A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icture1">
            <a:extLst>
              <a:ext uri="{FF2B5EF4-FFF2-40B4-BE49-F238E27FC236}">
                <a16:creationId xmlns:a16="http://schemas.microsoft.com/office/drawing/2014/main" id="{5D3F6794-1C14-D7CF-6BAE-F82177F8D7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24" t="-10948" r="624" b="10948"/>
          <a:stretch>
            <a:fillRect/>
          </a:stretch>
        </p:blipFill>
        <p:spPr bwMode="auto">
          <a:xfrm>
            <a:off x="6831012" y="3209018"/>
            <a:ext cx="5360988" cy="366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27" name="Picture 3" descr="TSP Transarent">
            <a:extLst>
              <a:ext uri="{FF2B5EF4-FFF2-40B4-BE49-F238E27FC236}">
                <a16:creationId xmlns:a16="http://schemas.microsoft.com/office/drawing/2014/main" id="{2D57C046-142C-9D74-E3CB-53C8D617E7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3231" y="111760"/>
            <a:ext cx="3163669" cy="129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7A4B1A1-89C2-0871-9840-66676B899A8A}"/>
              </a:ext>
            </a:extLst>
          </p:cNvPr>
          <p:cNvSpPr txBox="1"/>
          <p:nvPr/>
        </p:nvSpPr>
        <p:spPr>
          <a:xfrm>
            <a:off x="2314857" y="1773392"/>
            <a:ext cx="813020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70C0"/>
                </a:solidFill>
              </a:rPr>
              <a:t>Balancing obligations- the difference-makers</a:t>
            </a:r>
          </a:p>
          <a:p>
            <a:endParaRPr lang="en-GB" sz="2400" b="1" dirty="0">
              <a:solidFill>
                <a:srgbClr val="0070C0"/>
              </a:solidFill>
            </a:endParaRPr>
          </a:p>
          <a:p>
            <a:r>
              <a:rPr lang="en-GB" sz="2400" b="1" dirty="0">
                <a:solidFill>
                  <a:srgbClr val="0070C0"/>
                </a:solidFill>
              </a:rPr>
              <a:t>Long-term absences: Stress</a:t>
            </a:r>
          </a:p>
          <a:p>
            <a:endParaRPr lang="en-GB" sz="2400" b="1" dirty="0">
              <a:solidFill>
                <a:srgbClr val="0070C0"/>
              </a:solidFill>
            </a:endParaRPr>
          </a:p>
          <a:p>
            <a:r>
              <a:rPr lang="en-GB" sz="2000" b="1" dirty="0">
                <a:solidFill>
                  <a:srgbClr val="0070C0"/>
                </a:solidFill>
              </a:rPr>
              <a:t>Proactivity- day one issue</a:t>
            </a:r>
          </a:p>
          <a:p>
            <a:endParaRPr lang="en-GB" sz="2000" b="1" dirty="0">
              <a:solidFill>
                <a:srgbClr val="0070C0"/>
              </a:solidFill>
            </a:endParaRPr>
          </a:p>
          <a:p>
            <a:r>
              <a:rPr lang="en-GB" sz="2000" b="1" dirty="0">
                <a:solidFill>
                  <a:srgbClr val="0070C0"/>
                </a:solidFill>
              </a:rPr>
              <a:t>Agreed actions during absence- identify stressors asap</a:t>
            </a:r>
          </a:p>
          <a:p>
            <a:endParaRPr lang="en-GB" sz="2000" b="1" dirty="0">
              <a:solidFill>
                <a:srgbClr val="0070C0"/>
              </a:solidFill>
            </a:endParaRPr>
          </a:p>
          <a:p>
            <a:r>
              <a:rPr lang="en-GB" sz="2000" b="1" dirty="0">
                <a:solidFill>
                  <a:srgbClr val="0070C0"/>
                </a:solidFill>
              </a:rPr>
              <a:t>Propose solutions, propose GP review of them</a:t>
            </a:r>
          </a:p>
          <a:p>
            <a:endParaRPr lang="en-GB" sz="2000" b="1" dirty="0">
              <a:solidFill>
                <a:srgbClr val="0070C0"/>
              </a:solidFill>
            </a:endParaRPr>
          </a:p>
          <a:p>
            <a:r>
              <a:rPr lang="en-GB" sz="2000" b="1" dirty="0">
                <a:solidFill>
                  <a:srgbClr val="0070C0"/>
                </a:solidFill>
              </a:rPr>
              <a:t>Review of agreed actions during absence /negotiation of pivot points</a:t>
            </a:r>
          </a:p>
          <a:p>
            <a:endParaRPr lang="en-GB" sz="2000" b="1" dirty="0">
              <a:solidFill>
                <a:srgbClr val="0070C0"/>
              </a:solidFill>
            </a:endParaRPr>
          </a:p>
          <a:p>
            <a:r>
              <a:rPr lang="en-GB" sz="2000" b="1" dirty="0">
                <a:solidFill>
                  <a:srgbClr val="0070C0"/>
                </a:solidFill>
              </a:rPr>
              <a:t>Maximum resources available (wellbeing packages etc.)- cost the alternatives</a:t>
            </a:r>
          </a:p>
          <a:p>
            <a:endParaRPr lang="en-GB" sz="2400" b="1" dirty="0">
              <a:solidFill>
                <a:srgbClr val="0070C0"/>
              </a:solidFill>
            </a:endParaRPr>
          </a:p>
          <a:p>
            <a:endParaRPr lang="en-GB" sz="2000" b="1" dirty="0">
              <a:solidFill>
                <a:srgbClr val="0070C0"/>
              </a:solidFill>
            </a:endParaRPr>
          </a:p>
          <a:p>
            <a:endParaRPr lang="en-GB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2447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D1CFFA0-D33F-3C7C-B637-239F524FD5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icture1">
            <a:extLst>
              <a:ext uri="{FF2B5EF4-FFF2-40B4-BE49-F238E27FC236}">
                <a16:creationId xmlns:a16="http://schemas.microsoft.com/office/drawing/2014/main" id="{CB88CD02-46CB-3769-EB85-E5ABE334E3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24" t="-10948" r="624" b="10948"/>
          <a:stretch>
            <a:fillRect/>
          </a:stretch>
        </p:blipFill>
        <p:spPr bwMode="auto">
          <a:xfrm>
            <a:off x="6831012" y="3209018"/>
            <a:ext cx="5360988" cy="366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27" name="Picture 3" descr="TSP Transarent">
            <a:extLst>
              <a:ext uri="{FF2B5EF4-FFF2-40B4-BE49-F238E27FC236}">
                <a16:creationId xmlns:a16="http://schemas.microsoft.com/office/drawing/2014/main" id="{58B1C02D-DEA3-E82E-B214-47BD387EC0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3231" y="111760"/>
            <a:ext cx="3163669" cy="129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EF21E7E-2876-0693-55CD-A7F7C4020C56}"/>
              </a:ext>
            </a:extLst>
          </p:cNvPr>
          <p:cNvSpPr txBox="1"/>
          <p:nvPr/>
        </p:nvSpPr>
        <p:spPr>
          <a:xfrm>
            <a:off x="2314857" y="1773392"/>
            <a:ext cx="813020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70C0"/>
                </a:solidFill>
              </a:rPr>
              <a:t>Balancing obligations- the difference-makers</a:t>
            </a:r>
          </a:p>
          <a:p>
            <a:endParaRPr lang="en-GB" sz="2400" b="1" dirty="0">
              <a:solidFill>
                <a:srgbClr val="0070C0"/>
              </a:solidFill>
            </a:endParaRPr>
          </a:p>
          <a:p>
            <a:r>
              <a:rPr lang="en-GB" sz="2400" b="1" dirty="0">
                <a:solidFill>
                  <a:srgbClr val="0070C0"/>
                </a:solidFill>
              </a:rPr>
              <a:t>Chronic conditions at work (Equality Act cases)</a:t>
            </a:r>
          </a:p>
          <a:p>
            <a:endParaRPr lang="en-GB" sz="2400" b="1" dirty="0">
              <a:solidFill>
                <a:srgbClr val="0070C0"/>
              </a:solidFill>
            </a:endParaRPr>
          </a:p>
          <a:p>
            <a:r>
              <a:rPr lang="en-GB" sz="2000" b="1" dirty="0">
                <a:solidFill>
                  <a:srgbClr val="0070C0"/>
                </a:solidFill>
              </a:rPr>
              <a:t>Maximise Reasonable Adjustments (trial periods if necessary)</a:t>
            </a:r>
          </a:p>
          <a:p>
            <a:endParaRPr lang="en-GB" sz="2000" b="1" dirty="0">
              <a:solidFill>
                <a:srgbClr val="0070C0"/>
              </a:solidFill>
            </a:endParaRPr>
          </a:p>
          <a:p>
            <a:r>
              <a:rPr lang="en-GB" sz="2000" b="1" dirty="0">
                <a:solidFill>
                  <a:srgbClr val="0070C0"/>
                </a:solidFill>
              </a:rPr>
              <a:t>Negotiate maximum attendance, quality/quantity of work</a:t>
            </a:r>
          </a:p>
          <a:p>
            <a:endParaRPr lang="en-GB" sz="2000" b="1" dirty="0">
              <a:solidFill>
                <a:srgbClr val="0070C0"/>
              </a:solidFill>
            </a:endParaRPr>
          </a:p>
          <a:p>
            <a:r>
              <a:rPr lang="en-GB" sz="2000" b="1" dirty="0">
                <a:solidFill>
                  <a:srgbClr val="0070C0"/>
                </a:solidFill>
              </a:rPr>
              <a:t>Maximum resources available (wellbeing packages etc.)- cost the alternatives</a:t>
            </a:r>
          </a:p>
          <a:p>
            <a:endParaRPr lang="en-GB" sz="2400" b="1" dirty="0">
              <a:solidFill>
                <a:srgbClr val="0070C0"/>
              </a:solidFill>
            </a:endParaRPr>
          </a:p>
          <a:p>
            <a:endParaRPr lang="en-GB" sz="2000" b="1" dirty="0">
              <a:solidFill>
                <a:srgbClr val="0070C0"/>
              </a:solidFill>
            </a:endParaRPr>
          </a:p>
          <a:p>
            <a:endParaRPr lang="en-GB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0933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697F11-D18A-9EF5-BCC5-CA4282DD8C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icture1">
            <a:extLst>
              <a:ext uri="{FF2B5EF4-FFF2-40B4-BE49-F238E27FC236}">
                <a16:creationId xmlns:a16="http://schemas.microsoft.com/office/drawing/2014/main" id="{ACAB2780-393D-C8A9-DFE3-5725A828DF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24" t="-10948" r="624" b="10948"/>
          <a:stretch>
            <a:fillRect/>
          </a:stretch>
        </p:blipFill>
        <p:spPr bwMode="auto">
          <a:xfrm>
            <a:off x="6831012" y="3209018"/>
            <a:ext cx="5360988" cy="366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27" name="Picture 3" descr="TSP Transarent">
            <a:extLst>
              <a:ext uri="{FF2B5EF4-FFF2-40B4-BE49-F238E27FC236}">
                <a16:creationId xmlns:a16="http://schemas.microsoft.com/office/drawing/2014/main" id="{74C08743-2B75-367F-F842-7B4193B71E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3231" y="111760"/>
            <a:ext cx="3163669" cy="129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84F6971-4823-2343-0F91-3A4A639B86C8}"/>
              </a:ext>
            </a:extLst>
          </p:cNvPr>
          <p:cNvSpPr txBox="1"/>
          <p:nvPr/>
        </p:nvSpPr>
        <p:spPr>
          <a:xfrm>
            <a:off x="2314857" y="1773392"/>
            <a:ext cx="8130208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70C0"/>
                </a:solidFill>
              </a:rPr>
              <a:t>Balancing obligations- the difference-makers</a:t>
            </a:r>
          </a:p>
          <a:p>
            <a:endParaRPr lang="en-GB" sz="2400" b="1" dirty="0">
              <a:solidFill>
                <a:srgbClr val="0070C0"/>
              </a:solidFill>
            </a:endParaRPr>
          </a:p>
          <a:p>
            <a:r>
              <a:rPr lang="en-GB" sz="2400" b="1" dirty="0">
                <a:solidFill>
                  <a:srgbClr val="0070C0"/>
                </a:solidFill>
              </a:rPr>
              <a:t>Absences for other reasons </a:t>
            </a:r>
          </a:p>
          <a:p>
            <a:endParaRPr lang="en-GB" sz="2400" b="1" dirty="0">
              <a:solidFill>
                <a:srgbClr val="0070C0"/>
              </a:solidFill>
            </a:endParaRPr>
          </a:p>
          <a:p>
            <a:r>
              <a:rPr lang="en-GB" sz="2000" b="1" dirty="0">
                <a:solidFill>
                  <a:srgbClr val="0070C0"/>
                </a:solidFill>
              </a:rPr>
              <a:t>Open dialogue about the reasons (including those hidden)</a:t>
            </a:r>
          </a:p>
          <a:p>
            <a:endParaRPr lang="en-GB" sz="2000" b="1" dirty="0">
              <a:solidFill>
                <a:srgbClr val="0070C0"/>
              </a:solidFill>
            </a:endParaRPr>
          </a:p>
          <a:p>
            <a:r>
              <a:rPr lang="en-GB" sz="2000" b="1" dirty="0">
                <a:solidFill>
                  <a:srgbClr val="0070C0"/>
                </a:solidFill>
              </a:rPr>
              <a:t>Maximise ‘Reasonable Adjustments’ if temporary (trial periods if necessary)</a:t>
            </a:r>
          </a:p>
          <a:p>
            <a:endParaRPr lang="en-GB" sz="2000" b="1" dirty="0">
              <a:solidFill>
                <a:srgbClr val="0070C0"/>
              </a:solidFill>
            </a:endParaRPr>
          </a:p>
          <a:p>
            <a:r>
              <a:rPr lang="en-GB" sz="2000" b="1" dirty="0">
                <a:solidFill>
                  <a:srgbClr val="0070C0"/>
                </a:solidFill>
              </a:rPr>
              <a:t>Negotiate maximum attendance, quality/quantity of work and period</a:t>
            </a:r>
          </a:p>
          <a:p>
            <a:endParaRPr lang="en-GB" sz="2000" b="1" dirty="0">
              <a:solidFill>
                <a:srgbClr val="0070C0"/>
              </a:solidFill>
            </a:endParaRPr>
          </a:p>
          <a:p>
            <a:r>
              <a:rPr lang="en-GB" sz="2000" b="1" dirty="0">
                <a:solidFill>
                  <a:srgbClr val="0070C0"/>
                </a:solidFill>
              </a:rPr>
              <a:t>Maximum resources available (wellbeing packages etc.)- cost the alternatives</a:t>
            </a:r>
          </a:p>
          <a:p>
            <a:endParaRPr lang="en-GB" sz="2400" b="1" dirty="0">
              <a:solidFill>
                <a:srgbClr val="0070C0"/>
              </a:solidFill>
            </a:endParaRPr>
          </a:p>
          <a:p>
            <a:endParaRPr lang="en-GB" sz="2000" b="1" dirty="0">
              <a:solidFill>
                <a:srgbClr val="0070C0"/>
              </a:solidFill>
            </a:endParaRPr>
          </a:p>
          <a:p>
            <a:endParaRPr lang="en-GB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3423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E530C64-2744-F768-EBC3-1C2789934F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icture1">
            <a:extLst>
              <a:ext uri="{FF2B5EF4-FFF2-40B4-BE49-F238E27FC236}">
                <a16:creationId xmlns:a16="http://schemas.microsoft.com/office/drawing/2014/main" id="{F3996970-E01F-68A0-4C2D-2255B00F50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24" t="-10948" r="624" b="10948"/>
          <a:stretch>
            <a:fillRect/>
          </a:stretch>
        </p:blipFill>
        <p:spPr bwMode="auto">
          <a:xfrm>
            <a:off x="6831012" y="3209018"/>
            <a:ext cx="5360988" cy="366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27" name="Picture 3" descr="TSP Transarent">
            <a:extLst>
              <a:ext uri="{FF2B5EF4-FFF2-40B4-BE49-F238E27FC236}">
                <a16:creationId xmlns:a16="http://schemas.microsoft.com/office/drawing/2014/main" id="{21A00C6D-5FD3-5368-7CD8-C2580C0AA1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3231" y="111760"/>
            <a:ext cx="3163669" cy="129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B9EC385-8DB7-E80B-BFB0-9016473E1803}"/>
              </a:ext>
            </a:extLst>
          </p:cNvPr>
          <p:cNvSpPr txBox="1"/>
          <p:nvPr/>
        </p:nvSpPr>
        <p:spPr>
          <a:xfrm>
            <a:off x="2314857" y="1773392"/>
            <a:ext cx="8130208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70C0"/>
                </a:solidFill>
              </a:rPr>
              <a:t>Balancing obligations- key resources</a:t>
            </a:r>
          </a:p>
          <a:p>
            <a:endParaRPr lang="en-GB" sz="2400" b="1" dirty="0">
              <a:solidFill>
                <a:srgbClr val="0070C0"/>
              </a:solidFill>
            </a:endParaRPr>
          </a:p>
          <a:p>
            <a:r>
              <a:rPr lang="en-GB" sz="2400" b="1" dirty="0">
                <a:solidFill>
                  <a:srgbClr val="0070C0"/>
                </a:solidFill>
              </a:rPr>
              <a:t>You, your knowledge and networks </a:t>
            </a:r>
          </a:p>
          <a:p>
            <a:endParaRPr lang="en-GB" sz="2400" b="1" dirty="0">
              <a:solidFill>
                <a:srgbClr val="0070C0"/>
              </a:solidFill>
            </a:endParaRPr>
          </a:p>
          <a:p>
            <a:r>
              <a:rPr lang="en-GB" sz="2400" b="1" dirty="0">
                <a:solidFill>
                  <a:srgbClr val="0070C0"/>
                </a:solidFill>
              </a:rPr>
              <a:t>Wellbeing resources</a:t>
            </a:r>
          </a:p>
          <a:p>
            <a:endParaRPr lang="en-GB" sz="2400" b="1" dirty="0">
              <a:solidFill>
                <a:srgbClr val="0070C0"/>
              </a:solidFill>
            </a:endParaRPr>
          </a:p>
          <a:p>
            <a:r>
              <a:rPr lang="en-GB" sz="2400" b="1" dirty="0">
                <a:solidFill>
                  <a:srgbClr val="0070C0"/>
                </a:solidFill>
              </a:rPr>
              <a:t>OH provision- BUT…</a:t>
            </a:r>
          </a:p>
          <a:p>
            <a:endParaRPr lang="en-GB" sz="2400" b="1" dirty="0">
              <a:solidFill>
                <a:srgbClr val="0070C0"/>
              </a:solidFill>
            </a:endParaRPr>
          </a:p>
          <a:p>
            <a:r>
              <a:rPr lang="en-GB" sz="2400" b="1" dirty="0">
                <a:solidFill>
                  <a:srgbClr val="0070C0"/>
                </a:solidFill>
              </a:rPr>
              <a:t>Key is asking  the right questions- &amp; needing  a clinical opinion</a:t>
            </a:r>
          </a:p>
          <a:p>
            <a:endParaRPr lang="en-GB" sz="2400" b="1" dirty="0">
              <a:solidFill>
                <a:srgbClr val="0070C0"/>
              </a:solidFill>
            </a:endParaRPr>
          </a:p>
          <a:p>
            <a:r>
              <a:rPr lang="en-GB" sz="2400" b="1" dirty="0">
                <a:solidFill>
                  <a:srgbClr val="0070C0"/>
                </a:solidFill>
              </a:rPr>
              <a:t>Creativity</a:t>
            </a:r>
          </a:p>
          <a:p>
            <a:endParaRPr lang="en-GB" sz="2400" b="1" dirty="0">
              <a:solidFill>
                <a:srgbClr val="0070C0"/>
              </a:solidFill>
            </a:endParaRPr>
          </a:p>
          <a:p>
            <a:endParaRPr lang="en-GB" sz="2400" b="1" dirty="0">
              <a:solidFill>
                <a:srgbClr val="0070C0"/>
              </a:solidFill>
            </a:endParaRPr>
          </a:p>
          <a:p>
            <a:endParaRPr lang="en-GB" sz="2400" b="1" dirty="0">
              <a:solidFill>
                <a:srgbClr val="0070C0"/>
              </a:solidFill>
            </a:endParaRPr>
          </a:p>
          <a:p>
            <a:endParaRPr lang="en-GB" sz="2400" b="1" dirty="0">
              <a:solidFill>
                <a:srgbClr val="0070C0"/>
              </a:solidFill>
            </a:endParaRPr>
          </a:p>
          <a:p>
            <a:endParaRPr lang="en-GB" sz="2000" b="1" dirty="0">
              <a:solidFill>
                <a:srgbClr val="0070C0"/>
              </a:solidFill>
            </a:endParaRPr>
          </a:p>
          <a:p>
            <a:endParaRPr lang="en-GB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16292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62BC4F-7AE6-68AF-308F-CEDFEA237F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icture1">
            <a:extLst>
              <a:ext uri="{FF2B5EF4-FFF2-40B4-BE49-F238E27FC236}">
                <a16:creationId xmlns:a16="http://schemas.microsoft.com/office/drawing/2014/main" id="{E3D0244D-9C18-E072-8BD5-467FE2FDCD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24" t="-10948" r="624" b="10948"/>
          <a:stretch>
            <a:fillRect/>
          </a:stretch>
        </p:blipFill>
        <p:spPr bwMode="auto">
          <a:xfrm>
            <a:off x="6831012" y="3209018"/>
            <a:ext cx="5360988" cy="366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27" name="Picture 3" descr="TSP Transarent">
            <a:extLst>
              <a:ext uri="{FF2B5EF4-FFF2-40B4-BE49-F238E27FC236}">
                <a16:creationId xmlns:a16="http://schemas.microsoft.com/office/drawing/2014/main" id="{F31E81A1-3085-E649-2E1E-4C4DD60F8B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3231" y="111760"/>
            <a:ext cx="3163669" cy="129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9B00283-1D63-26EA-AAE3-954A1930B159}"/>
              </a:ext>
            </a:extLst>
          </p:cNvPr>
          <p:cNvSpPr txBox="1"/>
          <p:nvPr/>
        </p:nvSpPr>
        <p:spPr>
          <a:xfrm>
            <a:off x="2314857" y="1773392"/>
            <a:ext cx="8130208" cy="7355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70C0"/>
                </a:solidFill>
              </a:rPr>
              <a:t>Key takeaways</a:t>
            </a:r>
          </a:p>
          <a:p>
            <a:endParaRPr lang="en-GB" sz="2400" b="1" dirty="0">
              <a:solidFill>
                <a:srgbClr val="0070C0"/>
              </a:solidFill>
            </a:endParaRPr>
          </a:p>
          <a:p>
            <a:r>
              <a:rPr lang="en-GB" sz="2400" b="1" dirty="0">
                <a:solidFill>
                  <a:srgbClr val="0070C0"/>
                </a:solidFill>
              </a:rPr>
              <a:t>Focus on goals and the achievable</a:t>
            </a:r>
          </a:p>
          <a:p>
            <a:endParaRPr lang="en-GB" sz="2400" b="1" dirty="0">
              <a:solidFill>
                <a:srgbClr val="0070C0"/>
              </a:solidFill>
            </a:endParaRPr>
          </a:p>
          <a:p>
            <a:r>
              <a:rPr lang="en-GB" sz="2400" b="1" dirty="0">
                <a:solidFill>
                  <a:srgbClr val="0070C0"/>
                </a:solidFill>
              </a:rPr>
              <a:t>Consistency vs creativity</a:t>
            </a:r>
          </a:p>
          <a:p>
            <a:endParaRPr lang="en-GB" sz="2400" b="1" dirty="0">
              <a:solidFill>
                <a:srgbClr val="0070C0"/>
              </a:solidFill>
            </a:endParaRPr>
          </a:p>
          <a:p>
            <a:r>
              <a:rPr lang="en-GB" sz="2400" b="1" dirty="0">
                <a:solidFill>
                  <a:srgbClr val="0070C0"/>
                </a:solidFill>
              </a:rPr>
              <a:t>If the policy doesn’t work- change it</a:t>
            </a:r>
          </a:p>
          <a:p>
            <a:endParaRPr lang="en-GB" sz="2400" b="1" dirty="0">
              <a:solidFill>
                <a:srgbClr val="0070C0"/>
              </a:solidFill>
            </a:endParaRPr>
          </a:p>
          <a:p>
            <a:r>
              <a:rPr lang="en-GB" sz="2400" b="1" dirty="0">
                <a:solidFill>
                  <a:srgbClr val="0070C0"/>
                </a:solidFill>
              </a:rPr>
              <a:t>Negotiate actions and review them</a:t>
            </a:r>
          </a:p>
          <a:p>
            <a:endParaRPr lang="en-GB" sz="2400" b="1" dirty="0">
              <a:solidFill>
                <a:srgbClr val="0070C0"/>
              </a:solidFill>
            </a:endParaRPr>
          </a:p>
          <a:p>
            <a:r>
              <a:rPr lang="en-GB" sz="2400" b="1" dirty="0">
                <a:solidFill>
                  <a:srgbClr val="0070C0"/>
                </a:solidFill>
              </a:rPr>
              <a:t>If unsure- take advice</a:t>
            </a:r>
          </a:p>
          <a:p>
            <a:endParaRPr lang="en-GB" sz="2400" b="1" dirty="0">
              <a:solidFill>
                <a:srgbClr val="0070C0"/>
              </a:solidFill>
            </a:endParaRPr>
          </a:p>
          <a:p>
            <a:endParaRPr lang="en-GB" sz="2400" b="1" dirty="0">
              <a:solidFill>
                <a:srgbClr val="0070C0"/>
              </a:solidFill>
            </a:endParaRPr>
          </a:p>
          <a:p>
            <a:endParaRPr lang="en-GB" sz="2400" b="1" dirty="0">
              <a:solidFill>
                <a:srgbClr val="0070C0"/>
              </a:solidFill>
            </a:endParaRPr>
          </a:p>
          <a:p>
            <a:endParaRPr lang="en-GB" sz="2400" b="1" dirty="0">
              <a:solidFill>
                <a:srgbClr val="0070C0"/>
              </a:solidFill>
            </a:endParaRPr>
          </a:p>
          <a:p>
            <a:endParaRPr lang="en-GB" sz="2400" b="1" dirty="0">
              <a:solidFill>
                <a:srgbClr val="0070C0"/>
              </a:solidFill>
            </a:endParaRPr>
          </a:p>
          <a:p>
            <a:endParaRPr lang="en-GB" sz="2400" b="1" dirty="0">
              <a:solidFill>
                <a:srgbClr val="0070C0"/>
              </a:solidFill>
            </a:endParaRPr>
          </a:p>
          <a:p>
            <a:endParaRPr lang="en-GB" sz="2400" b="1" dirty="0">
              <a:solidFill>
                <a:srgbClr val="0070C0"/>
              </a:solidFill>
            </a:endParaRPr>
          </a:p>
          <a:p>
            <a:endParaRPr lang="en-GB" sz="2000" b="1" dirty="0">
              <a:solidFill>
                <a:srgbClr val="0070C0"/>
              </a:solidFill>
            </a:endParaRPr>
          </a:p>
          <a:p>
            <a:endParaRPr lang="en-GB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54342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E495D72-2C9A-46A3-56CC-D3FAFD05472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icture1">
            <a:extLst>
              <a:ext uri="{FF2B5EF4-FFF2-40B4-BE49-F238E27FC236}">
                <a16:creationId xmlns:a16="http://schemas.microsoft.com/office/drawing/2014/main" id="{9D332420-F39E-41EE-D464-0750206D12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24" t="-10948" r="624" b="10948"/>
          <a:stretch>
            <a:fillRect/>
          </a:stretch>
        </p:blipFill>
        <p:spPr bwMode="auto">
          <a:xfrm>
            <a:off x="6831012" y="3209018"/>
            <a:ext cx="5360988" cy="366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27" name="Picture 3" descr="TSP Transarent">
            <a:extLst>
              <a:ext uri="{FF2B5EF4-FFF2-40B4-BE49-F238E27FC236}">
                <a16:creationId xmlns:a16="http://schemas.microsoft.com/office/drawing/2014/main" id="{8F9D9189-9644-9B17-9279-F4AF9E38D9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3231" y="111760"/>
            <a:ext cx="3163669" cy="129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4098" name="Picture 2" descr="The Importance Of Asking Questions I Oxford Open Learning">
            <a:extLst>
              <a:ext uri="{FF2B5EF4-FFF2-40B4-BE49-F238E27FC236}">
                <a16:creationId xmlns:a16="http://schemas.microsoft.com/office/drawing/2014/main" id="{E429F2FC-FEFB-4573-A7CD-9A54482954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4165" y="1477459"/>
            <a:ext cx="3163670" cy="2895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8C519C7-048B-5AFD-6BE7-C3D2E300A2A4}"/>
              </a:ext>
            </a:extLst>
          </p:cNvPr>
          <p:cNvSpPr txBox="1"/>
          <p:nvPr/>
        </p:nvSpPr>
        <p:spPr>
          <a:xfrm>
            <a:off x="5078752" y="4974021"/>
            <a:ext cx="51981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hlinkClick r:id="rId5"/>
              </a:rPr>
              <a:t>chris@schoolspeople.co.uk</a:t>
            </a:r>
            <a:endParaRPr lang="en-GB" sz="2400" dirty="0"/>
          </a:p>
          <a:p>
            <a:endParaRPr lang="en-GB" sz="2400" dirty="0"/>
          </a:p>
          <a:p>
            <a:r>
              <a:rPr lang="en-GB" sz="2400" dirty="0"/>
              <a:t>07966 006090</a:t>
            </a:r>
          </a:p>
        </p:txBody>
      </p:sp>
    </p:spTree>
    <p:extLst>
      <p:ext uri="{BB962C8B-B14F-4D97-AF65-F5344CB8AC3E}">
        <p14:creationId xmlns:p14="http://schemas.microsoft.com/office/powerpoint/2010/main" val="2875868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icture1">
            <a:extLst>
              <a:ext uri="{FF2B5EF4-FFF2-40B4-BE49-F238E27FC236}">
                <a16:creationId xmlns:a16="http://schemas.microsoft.com/office/drawing/2014/main" id="{1F115C58-1A12-403C-8F17-1742925299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24" t="-10948" r="624" b="10948"/>
          <a:stretch>
            <a:fillRect/>
          </a:stretch>
        </p:blipFill>
        <p:spPr bwMode="auto">
          <a:xfrm>
            <a:off x="6831012" y="3209018"/>
            <a:ext cx="5360988" cy="366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27" name="Picture 3" descr="TSP Transarent">
            <a:extLst>
              <a:ext uri="{FF2B5EF4-FFF2-40B4-BE49-F238E27FC236}">
                <a16:creationId xmlns:a16="http://schemas.microsoft.com/office/drawing/2014/main" id="{6978516A-62F3-4B5E-9205-3A8451CB07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3231" y="111760"/>
            <a:ext cx="3163669" cy="129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479D110-BB20-ACF4-E99A-6C918C630D46}"/>
              </a:ext>
            </a:extLst>
          </p:cNvPr>
          <p:cNvSpPr txBox="1"/>
          <p:nvPr/>
        </p:nvSpPr>
        <p:spPr>
          <a:xfrm>
            <a:off x="2030896" y="1951959"/>
            <a:ext cx="813020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70C0"/>
                </a:solidFill>
              </a:rPr>
              <a:t>Purpose today</a:t>
            </a:r>
          </a:p>
          <a:p>
            <a:endParaRPr lang="en-GB" sz="2400" b="1" dirty="0">
              <a:solidFill>
                <a:srgbClr val="0070C0"/>
              </a:solidFill>
            </a:endParaRPr>
          </a:p>
          <a:p>
            <a:r>
              <a:rPr lang="en-GB" sz="2400" b="1" dirty="0">
                <a:solidFill>
                  <a:srgbClr val="0070C0"/>
                </a:solidFill>
              </a:rPr>
              <a:t>Delve (briefly) into some history</a:t>
            </a:r>
          </a:p>
          <a:p>
            <a:endParaRPr lang="en-GB" sz="2400" b="1" dirty="0">
              <a:solidFill>
                <a:srgbClr val="0070C0"/>
              </a:solidFill>
            </a:endParaRPr>
          </a:p>
          <a:p>
            <a:r>
              <a:rPr lang="en-GB" sz="2400" b="1" dirty="0">
                <a:solidFill>
                  <a:srgbClr val="0070C0"/>
                </a:solidFill>
              </a:rPr>
              <a:t>Share some wisdom on dealing with ill health and other absences at work</a:t>
            </a:r>
          </a:p>
          <a:p>
            <a:endParaRPr lang="en-GB" sz="2400" b="1" dirty="0">
              <a:solidFill>
                <a:srgbClr val="0070C0"/>
              </a:solidFill>
            </a:endParaRPr>
          </a:p>
          <a:p>
            <a:r>
              <a:rPr lang="en-GB" sz="2400" b="1" dirty="0">
                <a:solidFill>
                  <a:srgbClr val="0070C0"/>
                </a:solidFill>
              </a:rPr>
              <a:t>Balance employer-employee obligations </a:t>
            </a:r>
          </a:p>
          <a:p>
            <a:endParaRPr lang="en-GB" sz="2400" b="1" dirty="0">
              <a:solidFill>
                <a:srgbClr val="0070C0"/>
              </a:solidFill>
            </a:endParaRPr>
          </a:p>
          <a:p>
            <a:r>
              <a:rPr lang="en-GB" sz="2400" b="1" dirty="0">
                <a:solidFill>
                  <a:srgbClr val="0070C0"/>
                </a:solidFill>
              </a:rPr>
              <a:t>Work for the best, prepare for the worst</a:t>
            </a:r>
          </a:p>
          <a:p>
            <a:endParaRPr lang="en-GB" sz="2400" b="1" dirty="0">
              <a:solidFill>
                <a:srgbClr val="0070C0"/>
              </a:solidFill>
            </a:endParaRPr>
          </a:p>
          <a:p>
            <a:endParaRPr lang="en-GB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9350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B0F74B1-5394-04B9-B9D0-A1481A9944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icture1">
            <a:extLst>
              <a:ext uri="{FF2B5EF4-FFF2-40B4-BE49-F238E27FC236}">
                <a16:creationId xmlns:a16="http://schemas.microsoft.com/office/drawing/2014/main" id="{83404B2D-54CF-53C0-0C30-3C51D4FA8D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24" t="-10948" r="624" b="10948"/>
          <a:stretch>
            <a:fillRect/>
          </a:stretch>
        </p:blipFill>
        <p:spPr bwMode="auto">
          <a:xfrm>
            <a:off x="6831012" y="3209018"/>
            <a:ext cx="5360988" cy="366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27" name="Picture 3" descr="TSP Transarent">
            <a:extLst>
              <a:ext uri="{FF2B5EF4-FFF2-40B4-BE49-F238E27FC236}">
                <a16:creationId xmlns:a16="http://schemas.microsoft.com/office/drawing/2014/main" id="{682A133B-1A1A-737A-A885-F3FF63E523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3231" y="111760"/>
            <a:ext cx="3163669" cy="129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AFCEE84-CCFC-8244-5714-13FAD25899F0}"/>
              </a:ext>
            </a:extLst>
          </p:cNvPr>
          <p:cNvSpPr txBox="1"/>
          <p:nvPr/>
        </p:nvSpPr>
        <p:spPr>
          <a:xfrm>
            <a:off x="2030896" y="1951959"/>
            <a:ext cx="8130208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70C0"/>
                </a:solidFill>
              </a:rPr>
              <a:t>A little history- juridification and the place of rights at work</a:t>
            </a:r>
          </a:p>
          <a:p>
            <a:endParaRPr lang="en-GB" sz="2400" b="1" dirty="0">
              <a:solidFill>
                <a:srgbClr val="0070C0"/>
              </a:solidFill>
            </a:endParaRPr>
          </a:p>
          <a:p>
            <a:r>
              <a:rPr lang="en-GB" sz="2000" dirty="0">
                <a:solidFill>
                  <a:srgbClr val="0070C0"/>
                </a:solidFill>
              </a:rPr>
              <a:t>50s/60s: workplace issues principally resolved </a:t>
            </a:r>
            <a:r>
              <a:rPr lang="en-GB" sz="2000" i="1" dirty="0">
                <a:solidFill>
                  <a:srgbClr val="0070C0"/>
                </a:solidFill>
              </a:rPr>
              <a:t>collectively</a:t>
            </a:r>
          </a:p>
          <a:p>
            <a:endParaRPr lang="en-GB" sz="2000" i="1" dirty="0">
              <a:solidFill>
                <a:srgbClr val="0070C0"/>
              </a:solidFill>
            </a:endParaRPr>
          </a:p>
          <a:p>
            <a:r>
              <a:rPr lang="en-GB" sz="2000" dirty="0">
                <a:solidFill>
                  <a:srgbClr val="0070C0"/>
                </a:solidFill>
              </a:rPr>
              <a:t>60s/70s: conflict becomes a “crisis”, individual rights expand and flourish</a:t>
            </a:r>
          </a:p>
          <a:p>
            <a:endParaRPr lang="en-GB" sz="2000" dirty="0">
              <a:solidFill>
                <a:srgbClr val="0070C0"/>
              </a:solidFill>
            </a:endParaRPr>
          </a:p>
          <a:p>
            <a:r>
              <a:rPr lang="en-GB" sz="2000" dirty="0">
                <a:solidFill>
                  <a:srgbClr val="0070C0"/>
                </a:solidFill>
              </a:rPr>
              <a:t>60s: contracts of employment (Act 1963), redundancy payments (Act 1965)</a:t>
            </a:r>
          </a:p>
          <a:p>
            <a:endParaRPr lang="en-GB" sz="2000" dirty="0">
              <a:solidFill>
                <a:srgbClr val="0070C0"/>
              </a:solidFill>
            </a:endParaRPr>
          </a:p>
          <a:p>
            <a:r>
              <a:rPr lang="en-GB" sz="2000" dirty="0">
                <a:solidFill>
                  <a:srgbClr val="0070C0"/>
                </a:solidFill>
              </a:rPr>
              <a:t>70s: familiar concepts are born- unfair dismissal (IRA 1971), grievances, redundancy consultation, various heads of discrimination </a:t>
            </a:r>
          </a:p>
          <a:p>
            <a:endParaRPr lang="en-GB" sz="2000" dirty="0">
              <a:solidFill>
                <a:srgbClr val="0070C0"/>
              </a:solidFill>
            </a:endParaRPr>
          </a:p>
          <a:p>
            <a:r>
              <a:rPr lang="en-GB" sz="2000" dirty="0">
                <a:solidFill>
                  <a:srgbClr val="0070C0"/>
                </a:solidFill>
              </a:rPr>
              <a:t>1974 Enter the Health and Safety at Work Etc. Act </a:t>
            </a:r>
          </a:p>
        </p:txBody>
      </p:sp>
    </p:spTree>
    <p:extLst>
      <p:ext uri="{BB962C8B-B14F-4D97-AF65-F5344CB8AC3E}">
        <p14:creationId xmlns:p14="http://schemas.microsoft.com/office/powerpoint/2010/main" val="82678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9265044-34E6-7259-80E2-40D0040E25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icture1">
            <a:extLst>
              <a:ext uri="{FF2B5EF4-FFF2-40B4-BE49-F238E27FC236}">
                <a16:creationId xmlns:a16="http://schemas.microsoft.com/office/drawing/2014/main" id="{68397965-EA54-32BA-B91B-391B4F3C3A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24" t="-10948" r="624" b="10948"/>
          <a:stretch>
            <a:fillRect/>
          </a:stretch>
        </p:blipFill>
        <p:spPr bwMode="auto">
          <a:xfrm>
            <a:off x="6831012" y="3209018"/>
            <a:ext cx="5360988" cy="366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27" name="Picture 3" descr="TSP Transarent">
            <a:extLst>
              <a:ext uri="{FF2B5EF4-FFF2-40B4-BE49-F238E27FC236}">
                <a16:creationId xmlns:a16="http://schemas.microsoft.com/office/drawing/2014/main" id="{77FAAE05-CE86-58EC-3C0D-CA4D325FC8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3231" y="111760"/>
            <a:ext cx="3163669" cy="129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3D320E7-6CCD-3B7A-FA94-698DA0498A78}"/>
              </a:ext>
            </a:extLst>
          </p:cNvPr>
          <p:cNvSpPr txBox="1"/>
          <p:nvPr/>
        </p:nvSpPr>
        <p:spPr>
          <a:xfrm>
            <a:off x="2030896" y="1951959"/>
            <a:ext cx="859403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>
                <a:solidFill>
                  <a:srgbClr val="0070C0"/>
                </a:solidFill>
              </a:rPr>
              <a:t>Etc.??</a:t>
            </a:r>
          </a:p>
          <a:p>
            <a:endParaRPr lang="en-GB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2476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F9277FC-057A-BC68-0FAD-526F87727C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icture1">
            <a:extLst>
              <a:ext uri="{FF2B5EF4-FFF2-40B4-BE49-F238E27FC236}">
                <a16:creationId xmlns:a16="http://schemas.microsoft.com/office/drawing/2014/main" id="{30144D1D-054D-0736-4364-8813D57EEF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24" t="-10948" r="624" b="10948"/>
          <a:stretch>
            <a:fillRect/>
          </a:stretch>
        </p:blipFill>
        <p:spPr bwMode="auto">
          <a:xfrm>
            <a:off x="6831012" y="3209018"/>
            <a:ext cx="5360988" cy="366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27" name="Picture 3" descr="TSP Transarent">
            <a:extLst>
              <a:ext uri="{FF2B5EF4-FFF2-40B4-BE49-F238E27FC236}">
                <a16:creationId xmlns:a16="http://schemas.microsoft.com/office/drawing/2014/main" id="{A0F3B736-4CF9-9B71-9CF1-0F1EC93CF1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3231" y="111760"/>
            <a:ext cx="3163669" cy="129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2686197-43E8-4FFD-5159-90627C907BBE}"/>
              </a:ext>
            </a:extLst>
          </p:cNvPr>
          <p:cNvSpPr txBox="1"/>
          <p:nvPr/>
        </p:nvSpPr>
        <p:spPr>
          <a:xfrm>
            <a:off x="2314857" y="1773392"/>
            <a:ext cx="813020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70C0"/>
                </a:solidFill>
              </a:rPr>
              <a:t>Welfare at Work- that missing Etc.</a:t>
            </a:r>
          </a:p>
          <a:p>
            <a:endParaRPr lang="en-GB" sz="2400" b="1" dirty="0">
              <a:solidFill>
                <a:srgbClr val="0070C0"/>
              </a:solidFill>
            </a:endParaRPr>
          </a:p>
          <a:p>
            <a:r>
              <a:rPr lang="en-GB" sz="2400" b="1" dirty="0">
                <a:solidFill>
                  <a:srgbClr val="0070C0"/>
                </a:solidFill>
              </a:rPr>
              <a:t>Statutory duties sit on top of and parallel to common law duties</a:t>
            </a:r>
          </a:p>
          <a:p>
            <a:endParaRPr lang="en-GB" sz="2400" b="1" dirty="0">
              <a:solidFill>
                <a:srgbClr val="0070C0"/>
              </a:solidFill>
            </a:endParaRPr>
          </a:p>
          <a:p>
            <a:r>
              <a:rPr lang="en-GB" sz="2400" b="1" dirty="0">
                <a:solidFill>
                  <a:srgbClr val="0070C0"/>
                </a:solidFill>
              </a:rPr>
              <a:t>Thanks to King Aelfred </a:t>
            </a:r>
          </a:p>
          <a:p>
            <a:endParaRPr lang="en-GB" sz="2400" b="1" dirty="0">
              <a:solidFill>
                <a:srgbClr val="0070C0"/>
              </a:solidFill>
            </a:endParaRPr>
          </a:p>
          <a:p>
            <a:r>
              <a:rPr lang="en-GB" sz="2400" b="1" dirty="0">
                <a:solidFill>
                  <a:srgbClr val="0070C0"/>
                </a:solidFill>
              </a:rPr>
              <a:t>Balancing obligations (s1 &amp; s7)</a:t>
            </a:r>
          </a:p>
          <a:p>
            <a:endParaRPr lang="en-GB" sz="2400" b="1" dirty="0">
              <a:solidFill>
                <a:srgbClr val="0070C0"/>
              </a:solidFill>
            </a:endParaRPr>
          </a:p>
          <a:p>
            <a:endParaRPr lang="en-GB" sz="2000" b="1" dirty="0">
              <a:solidFill>
                <a:srgbClr val="0070C0"/>
              </a:solidFill>
            </a:endParaRPr>
          </a:p>
          <a:p>
            <a:endParaRPr lang="en-GB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606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1E0B973-075C-6BCB-F3F8-24A6919E46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icture1">
            <a:extLst>
              <a:ext uri="{FF2B5EF4-FFF2-40B4-BE49-F238E27FC236}">
                <a16:creationId xmlns:a16="http://schemas.microsoft.com/office/drawing/2014/main" id="{269B78DE-585C-F4D2-0BB0-65C1D4F603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24" t="-10948" r="624" b="10948"/>
          <a:stretch>
            <a:fillRect/>
          </a:stretch>
        </p:blipFill>
        <p:spPr bwMode="auto">
          <a:xfrm>
            <a:off x="6831012" y="3209018"/>
            <a:ext cx="5360988" cy="366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27" name="Picture 3" descr="TSP Transarent">
            <a:extLst>
              <a:ext uri="{FF2B5EF4-FFF2-40B4-BE49-F238E27FC236}">
                <a16:creationId xmlns:a16="http://schemas.microsoft.com/office/drawing/2014/main" id="{532120AA-6117-B258-8144-F84A332A15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3231" y="111760"/>
            <a:ext cx="3163669" cy="129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AE9441B-92D2-E36F-AD12-852914DCF1C5}"/>
              </a:ext>
            </a:extLst>
          </p:cNvPr>
          <p:cNvSpPr txBox="1"/>
          <p:nvPr/>
        </p:nvSpPr>
        <p:spPr>
          <a:xfrm>
            <a:off x="2314857" y="1773392"/>
            <a:ext cx="813020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70C0"/>
                </a:solidFill>
              </a:rPr>
              <a:t>Balancing obligations- a quick detour to worst case scenario</a:t>
            </a:r>
          </a:p>
          <a:p>
            <a:endParaRPr lang="en-GB" sz="2400" b="1" dirty="0">
              <a:solidFill>
                <a:srgbClr val="0070C0"/>
              </a:solidFill>
            </a:endParaRPr>
          </a:p>
          <a:p>
            <a:r>
              <a:rPr lang="en-GB" sz="2000" b="1" dirty="0">
                <a:solidFill>
                  <a:srgbClr val="0070C0"/>
                </a:solidFill>
              </a:rPr>
              <a:t>Capability and fair dismissals- including for intermittent absences</a:t>
            </a:r>
          </a:p>
          <a:p>
            <a:endParaRPr lang="en-GB" sz="2000" b="1" dirty="0">
              <a:solidFill>
                <a:srgbClr val="0070C0"/>
              </a:solidFill>
            </a:endParaRPr>
          </a:p>
          <a:p>
            <a:r>
              <a:rPr lang="en-GB" sz="2000" b="1" dirty="0">
                <a:solidFill>
                  <a:srgbClr val="0070C0"/>
                </a:solidFill>
              </a:rPr>
              <a:t>Dismissal fairness tests apply plus the “How much longer?” question</a:t>
            </a:r>
          </a:p>
          <a:p>
            <a:endParaRPr lang="en-GB" sz="2000" b="1" dirty="0">
              <a:solidFill>
                <a:srgbClr val="0070C0"/>
              </a:solidFill>
            </a:endParaRPr>
          </a:p>
          <a:p>
            <a:r>
              <a:rPr lang="en-GB" sz="2000" b="1" u="sng" dirty="0">
                <a:solidFill>
                  <a:srgbClr val="0070C0"/>
                </a:solidFill>
              </a:rPr>
              <a:t>BS vs Dundee Council</a:t>
            </a:r>
            <a:r>
              <a:rPr lang="en-GB" sz="2000" b="1" dirty="0">
                <a:solidFill>
                  <a:srgbClr val="0070C0"/>
                </a:solidFill>
              </a:rPr>
              <a:t>: how much linger, consultation, prognosis (NB not OH report)</a:t>
            </a:r>
          </a:p>
          <a:p>
            <a:endParaRPr lang="en-GB" sz="2000" b="1" dirty="0">
              <a:solidFill>
                <a:srgbClr val="0070C0"/>
              </a:solidFill>
            </a:endParaRPr>
          </a:p>
          <a:p>
            <a:r>
              <a:rPr lang="en-GB" sz="2000" b="1" u="sng" dirty="0">
                <a:solidFill>
                  <a:srgbClr val="0070C0"/>
                </a:solidFill>
              </a:rPr>
              <a:t>O’Brien vs Bolton St Catherine’s Academy</a:t>
            </a:r>
            <a:r>
              <a:rPr lang="en-GB" sz="2000" b="1" dirty="0">
                <a:solidFill>
                  <a:srgbClr val="0070C0"/>
                </a:solidFill>
              </a:rPr>
              <a:t>: return to work prognosis and the how much longer question</a:t>
            </a:r>
          </a:p>
          <a:p>
            <a:endParaRPr lang="en-GB" sz="2400" b="1" dirty="0">
              <a:solidFill>
                <a:srgbClr val="0070C0"/>
              </a:solidFill>
            </a:endParaRPr>
          </a:p>
          <a:p>
            <a:endParaRPr lang="en-GB" sz="2000" b="1" dirty="0">
              <a:solidFill>
                <a:srgbClr val="0070C0"/>
              </a:solidFill>
            </a:endParaRPr>
          </a:p>
          <a:p>
            <a:endParaRPr lang="en-GB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3491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EF4F76C-7433-FE4F-2139-E41EB96CB51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icture1">
            <a:extLst>
              <a:ext uri="{FF2B5EF4-FFF2-40B4-BE49-F238E27FC236}">
                <a16:creationId xmlns:a16="http://schemas.microsoft.com/office/drawing/2014/main" id="{92427CB0-2AAD-C401-3810-39D812CA82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24" t="-10948" r="624" b="10948"/>
          <a:stretch>
            <a:fillRect/>
          </a:stretch>
        </p:blipFill>
        <p:spPr bwMode="auto">
          <a:xfrm>
            <a:off x="6831012" y="3209018"/>
            <a:ext cx="5360988" cy="366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27" name="Picture 3" descr="TSP Transarent">
            <a:extLst>
              <a:ext uri="{FF2B5EF4-FFF2-40B4-BE49-F238E27FC236}">
                <a16:creationId xmlns:a16="http://schemas.microsoft.com/office/drawing/2014/main" id="{4390EABE-300A-E72E-BE86-43196CE6C5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3231" y="111760"/>
            <a:ext cx="3163669" cy="129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AD35BBA-2E50-DFE2-5C0A-849547DDF4A2}"/>
              </a:ext>
            </a:extLst>
          </p:cNvPr>
          <p:cNvSpPr txBox="1"/>
          <p:nvPr/>
        </p:nvSpPr>
        <p:spPr>
          <a:xfrm>
            <a:off x="2314857" y="1773392"/>
            <a:ext cx="813020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70C0"/>
                </a:solidFill>
              </a:rPr>
              <a:t>Balancing obligations- key principles</a:t>
            </a:r>
          </a:p>
          <a:p>
            <a:endParaRPr lang="en-GB" sz="2400" b="1" dirty="0">
              <a:solidFill>
                <a:srgbClr val="0070C0"/>
              </a:solidFill>
            </a:endParaRPr>
          </a:p>
          <a:p>
            <a:r>
              <a:rPr lang="en-GB" sz="2400" b="1" dirty="0">
                <a:solidFill>
                  <a:srgbClr val="0070C0"/>
                </a:solidFill>
              </a:rPr>
              <a:t>Understanding goals</a:t>
            </a:r>
          </a:p>
          <a:p>
            <a:endParaRPr lang="en-GB" sz="2400" b="1" dirty="0">
              <a:solidFill>
                <a:srgbClr val="0070C0"/>
              </a:solidFill>
            </a:endParaRPr>
          </a:p>
          <a:p>
            <a:r>
              <a:rPr lang="en-GB" sz="2400" b="1" dirty="0">
                <a:solidFill>
                  <a:srgbClr val="0070C0"/>
                </a:solidFill>
              </a:rPr>
              <a:t>Consistency</a:t>
            </a:r>
          </a:p>
          <a:p>
            <a:endParaRPr lang="en-GB" sz="2400" b="1" dirty="0">
              <a:solidFill>
                <a:srgbClr val="0070C0"/>
              </a:solidFill>
            </a:endParaRPr>
          </a:p>
          <a:p>
            <a:r>
              <a:rPr lang="en-GB" sz="2400" b="1" dirty="0">
                <a:solidFill>
                  <a:srgbClr val="0070C0"/>
                </a:solidFill>
              </a:rPr>
              <a:t>Flexibility for individuals (tension)</a:t>
            </a:r>
          </a:p>
          <a:p>
            <a:endParaRPr lang="en-GB" sz="2400" b="1" dirty="0">
              <a:solidFill>
                <a:srgbClr val="0070C0"/>
              </a:solidFill>
            </a:endParaRPr>
          </a:p>
          <a:p>
            <a:r>
              <a:rPr lang="en-GB" sz="2400" b="1" dirty="0">
                <a:solidFill>
                  <a:srgbClr val="0070C0"/>
                </a:solidFill>
              </a:rPr>
              <a:t>Procedural approaches which make sense</a:t>
            </a:r>
          </a:p>
          <a:p>
            <a:endParaRPr lang="en-GB" sz="2400" b="1" dirty="0">
              <a:solidFill>
                <a:srgbClr val="0070C0"/>
              </a:solidFill>
            </a:endParaRPr>
          </a:p>
          <a:p>
            <a:endParaRPr lang="en-GB" sz="2000" b="1" dirty="0">
              <a:solidFill>
                <a:srgbClr val="0070C0"/>
              </a:solidFill>
            </a:endParaRPr>
          </a:p>
          <a:p>
            <a:endParaRPr lang="en-GB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3433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0EC2C8-825E-02F1-9728-B8556FE1E9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icture1">
            <a:extLst>
              <a:ext uri="{FF2B5EF4-FFF2-40B4-BE49-F238E27FC236}">
                <a16:creationId xmlns:a16="http://schemas.microsoft.com/office/drawing/2014/main" id="{FB1EE2D5-2392-2C8D-D0FC-593A7572F6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24" t="-10948" r="624" b="10948"/>
          <a:stretch>
            <a:fillRect/>
          </a:stretch>
        </p:blipFill>
        <p:spPr bwMode="auto">
          <a:xfrm>
            <a:off x="6831012" y="3209018"/>
            <a:ext cx="5360988" cy="366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27" name="Picture 3" descr="TSP Transarent">
            <a:extLst>
              <a:ext uri="{FF2B5EF4-FFF2-40B4-BE49-F238E27FC236}">
                <a16:creationId xmlns:a16="http://schemas.microsoft.com/office/drawing/2014/main" id="{FE631CFF-1772-55C0-A5A2-D40C1F7B1A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3231" y="111760"/>
            <a:ext cx="3163669" cy="129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9547DB0-CABF-1805-079C-2DB5CA8FE722}"/>
              </a:ext>
            </a:extLst>
          </p:cNvPr>
          <p:cNvSpPr txBox="1"/>
          <p:nvPr/>
        </p:nvSpPr>
        <p:spPr>
          <a:xfrm>
            <a:off x="2314857" y="1773392"/>
            <a:ext cx="8130208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70C0"/>
                </a:solidFill>
              </a:rPr>
              <a:t>Balancing obligations- the difference-makers</a:t>
            </a:r>
          </a:p>
          <a:p>
            <a:endParaRPr lang="en-GB" sz="2400" b="1" dirty="0">
              <a:solidFill>
                <a:srgbClr val="0070C0"/>
              </a:solidFill>
            </a:endParaRPr>
          </a:p>
          <a:p>
            <a:r>
              <a:rPr lang="en-GB" sz="2400" b="1" dirty="0">
                <a:solidFill>
                  <a:srgbClr val="0070C0"/>
                </a:solidFill>
              </a:rPr>
              <a:t>Intermittent absences</a:t>
            </a:r>
          </a:p>
          <a:p>
            <a:endParaRPr lang="en-GB" sz="2400" b="1" dirty="0">
              <a:solidFill>
                <a:srgbClr val="0070C0"/>
              </a:solidFill>
            </a:endParaRPr>
          </a:p>
          <a:p>
            <a:r>
              <a:rPr lang="en-GB" sz="2400" b="1" dirty="0">
                <a:solidFill>
                  <a:srgbClr val="0070C0"/>
                </a:solidFill>
              </a:rPr>
              <a:t>Long-term absences</a:t>
            </a:r>
          </a:p>
          <a:p>
            <a:endParaRPr lang="en-GB" sz="2400" b="1" dirty="0">
              <a:solidFill>
                <a:srgbClr val="0070C0"/>
              </a:solidFill>
            </a:endParaRPr>
          </a:p>
          <a:p>
            <a:r>
              <a:rPr lang="en-GB" sz="2400" b="1" dirty="0">
                <a:solidFill>
                  <a:srgbClr val="0070C0"/>
                </a:solidFill>
              </a:rPr>
              <a:t>Chronic conditions at work</a:t>
            </a:r>
          </a:p>
          <a:p>
            <a:endParaRPr lang="en-GB" sz="2400" b="1" dirty="0">
              <a:solidFill>
                <a:srgbClr val="0070C0"/>
              </a:solidFill>
            </a:endParaRPr>
          </a:p>
          <a:p>
            <a:r>
              <a:rPr lang="en-GB" sz="2400" b="1" dirty="0">
                <a:solidFill>
                  <a:srgbClr val="0070C0"/>
                </a:solidFill>
              </a:rPr>
              <a:t>Absences for other reasons </a:t>
            </a:r>
          </a:p>
          <a:p>
            <a:endParaRPr lang="en-GB" sz="2400" b="1" dirty="0">
              <a:solidFill>
                <a:srgbClr val="0070C0"/>
              </a:solidFill>
            </a:endParaRPr>
          </a:p>
          <a:p>
            <a:endParaRPr lang="en-GB" sz="2400" b="1" dirty="0">
              <a:solidFill>
                <a:srgbClr val="0070C0"/>
              </a:solidFill>
            </a:endParaRPr>
          </a:p>
          <a:p>
            <a:endParaRPr lang="en-GB" sz="2000" b="1" dirty="0">
              <a:solidFill>
                <a:srgbClr val="0070C0"/>
              </a:solidFill>
            </a:endParaRPr>
          </a:p>
          <a:p>
            <a:endParaRPr lang="en-GB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37430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DFF5C8-E411-F21E-61D2-F980F15814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icture1">
            <a:extLst>
              <a:ext uri="{FF2B5EF4-FFF2-40B4-BE49-F238E27FC236}">
                <a16:creationId xmlns:a16="http://schemas.microsoft.com/office/drawing/2014/main" id="{6D5F1451-F055-3FC5-3775-5235EC2248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24" t="-10948" r="624" b="10948"/>
          <a:stretch>
            <a:fillRect/>
          </a:stretch>
        </p:blipFill>
        <p:spPr bwMode="auto">
          <a:xfrm>
            <a:off x="6831012" y="3209018"/>
            <a:ext cx="5360988" cy="366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27" name="Picture 3" descr="TSP Transarent">
            <a:extLst>
              <a:ext uri="{FF2B5EF4-FFF2-40B4-BE49-F238E27FC236}">
                <a16:creationId xmlns:a16="http://schemas.microsoft.com/office/drawing/2014/main" id="{DBC2C300-825A-2D8E-556F-0E73EE9E80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3231" y="111760"/>
            <a:ext cx="3163669" cy="129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1126798-155F-24B0-8CC1-FF4A0CE3D64A}"/>
              </a:ext>
            </a:extLst>
          </p:cNvPr>
          <p:cNvSpPr txBox="1"/>
          <p:nvPr/>
        </p:nvSpPr>
        <p:spPr>
          <a:xfrm>
            <a:off x="2314857" y="1773392"/>
            <a:ext cx="813020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70C0"/>
                </a:solidFill>
              </a:rPr>
              <a:t>Balancing obligations- the difference-makers</a:t>
            </a:r>
          </a:p>
          <a:p>
            <a:endParaRPr lang="en-GB" sz="2400" b="1" dirty="0">
              <a:solidFill>
                <a:srgbClr val="0070C0"/>
              </a:solidFill>
            </a:endParaRPr>
          </a:p>
          <a:p>
            <a:r>
              <a:rPr lang="en-GB" sz="2400" b="1" dirty="0">
                <a:solidFill>
                  <a:srgbClr val="0070C0"/>
                </a:solidFill>
              </a:rPr>
              <a:t>Intermittent absences</a:t>
            </a:r>
          </a:p>
          <a:p>
            <a:endParaRPr lang="en-GB" sz="2400" b="1" dirty="0">
              <a:solidFill>
                <a:srgbClr val="0070C0"/>
              </a:solidFill>
            </a:endParaRPr>
          </a:p>
          <a:p>
            <a:r>
              <a:rPr lang="en-GB" sz="2000" b="1" dirty="0">
                <a:solidFill>
                  <a:srgbClr val="0070C0"/>
                </a:solidFill>
              </a:rPr>
              <a:t>Proactivity- including communications</a:t>
            </a:r>
          </a:p>
          <a:p>
            <a:endParaRPr lang="en-GB" sz="2000" b="1" dirty="0">
              <a:solidFill>
                <a:srgbClr val="0070C0"/>
              </a:solidFill>
            </a:endParaRPr>
          </a:p>
          <a:p>
            <a:r>
              <a:rPr lang="en-GB" sz="2000" b="1" dirty="0">
                <a:solidFill>
                  <a:srgbClr val="0070C0"/>
                </a:solidFill>
              </a:rPr>
              <a:t>Agreed actions after each absence</a:t>
            </a:r>
          </a:p>
          <a:p>
            <a:endParaRPr lang="en-GB" sz="2000" b="1" dirty="0">
              <a:solidFill>
                <a:srgbClr val="0070C0"/>
              </a:solidFill>
            </a:endParaRPr>
          </a:p>
          <a:p>
            <a:r>
              <a:rPr lang="en-GB" sz="2000" b="1" dirty="0">
                <a:solidFill>
                  <a:srgbClr val="0070C0"/>
                </a:solidFill>
              </a:rPr>
              <a:t>Review of agreed actions </a:t>
            </a:r>
          </a:p>
          <a:p>
            <a:endParaRPr lang="en-GB" sz="2000" b="1" dirty="0">
              <a:solidFill>
                <a:srgbClr val="0070C0"/>
              </a:solidFill>
            </a:endParaRPr>
          </a:p>
          <a:p>
            <a:r>
              <a:rPr lang="en-GB" sz="2000" b="1" dirty="0">
                <a:solidFill>
                  <a:srgbClr val="0070C0"/>
                </a:solidFill>
              </a:rPr>
              <a:t>Maximum resources available (wellbeing packages etc.)</a:t>
            </a:r>
          </a:p>
          <a:p>
            <a:endParaRPr lang="en-GB" sz="2400" b="1" dirty="0">
              <a:solidFill>
                <a:srgbClr val="0070C0"/>
              </a:solidFill>
            </a:endParaRPr>
          </a:p>
          <a:p>
            <a:endParaRPr lang="en-GB" sz="2000" b="1" dirty="0">
              <a:solidFill>
                <a:srgbClr val="0070C0"/>
              </a:solidFill>
            </a:endParaRPr>
          </a:p>
          <a:p>
            <a:endParaRPr lang="en-GB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707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686C7E493912439F4E10E053C5DCBA" ma:contentTypeVersion="18" ma:contentTypeDescription="Create a new document." ma:contentTypeScope="" ma:versionID="fb5e13749978c39bdfa65ba71dafb1b8">
  <xsd:schema xmlns:xsd="http://www.w3.org/2001/XMLSchema" xmlns:xs="http://www.w3.org/2001/XMLSchema" xmlns:p="http://schemas.microsoft.com/office/2006/metadata/properties" xmlns:ns2="4fbd2a41-4bde-482e-9ab9-7edea6d2ebe6" xmlns:ns3="f0602087-12d3-4876-8be0-7af9afdcc8e3" targetNamespace="http://schemas.microsoft.com/office/2006/metadata/properties" ma:root="true" ma:fieldsID="4a853a4da6115094c1f35fe4958d8e32" ns2:_="" ns3:_="">
    <xsd:import namespace="4fbd2a41-4bde-482e-9ab9-7edea6d2ebe6"/>
    <xsd:import namespace="f0602087-12d3-4876-8be0-7af9afdcc8e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bd2a41-4bde-482e-9ab9-7edea6d2ebe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abd49725-1e10-42c2-9fcb-69b21a91e83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602087-12d3-4876-8be0-7af9afdcc8e3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1a4a6ab7-8bb5-4484-80a3-c0561d2e8bed}" ma:internalName="TaxCatchAll" ma:showField="CatchAllData" ma:web="f0602087-12d3-4876-8be0-7af9afdcc8e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0602087-12d3-4876-8be0-7af9afdcc8e3" xsi:nil="true"/>
    <lcf76f155ced4ddcb4097134ff3c332f xmlns="4fbd2a41-4bde-482e-9ab9-7edea6d2ebe6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3719CCA7-AB0F-42CE-9718-7F318BBC2A42}"/>
</file>

<file path=customXml/itemProps2.xml><?xml version="1.0" encoding="utf-8"?>
<ds:datastoreItem xmlns:ds="http://schemas.openxmlformats.org/officeDocument/2006/customXml" ds:itemID="{A994AF5A-FDAE-4F82-AD8A-654698B4EA3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025E5ED-3FDD-4D72-A841-F336F55D2055}">
  <ds:schemaRefs>
    <ds:schemaRef ds:uri="http://schemas.microsoft.com/office/2006/metadata/properties"/>
    <ds:schemaRef ds:uri="http://schemas.microsoft.com/office/infopath/2007/PartnerControls"/>
    <ds:schemaRef ds:uri="2c7390bb-abf9-423b-8f23-3d7eda60c250"/>
    <ds:schemaRef ds:uri="4d654d27-3e42-4900-85f0-d92f0c65eb3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518</TotalTime>
  <Words>538</Words>
  <Application>Microsoft Office PowerPoint</Application>
  <PresentationFormat>Widescreen</PresentationFormat>
  <Paragraphs>165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Dee Whitmore</dc:creator>
  <cp:lastModifiedBy>Chris Whitmore</cp:lastModifiedBy>
  <cp:revision>2</cp:revision>
  <dcterms:created xsi:type="dcterms:W3CDTF">2019-06-14T08:55:41Z</dcterms:created>
  <dcterms:modified xsi:type="dcterms:W3CDTF">2025-03-03T10:34:29Z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0x010100F6686C7E493912439F4E10E053C5DCBA</vt:lpwstr>
  </property>
  <property fmtid="{D5CDD505-2E9C-101B-9397-08002B2CF9AE}" pid="3" name="Order">
    <vt:r8>1303400</vt:r8>
  </property>
  <property fmtid="{D5CDD505-2E9C-101B-9397-08002B2CF9AE}" pid="4" name="MediaServiceImageTags">
    <vt:lpwstr/>
  </property>
</Properties>
</file>