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312" r:id="rId7"/>
    <p:sldId id="310" r:id="rId8"/>
    <p:sldId id="311" r:id="rId9"/>
    <p:sldId id="313" r:id="rId10"/>
    <p:sldId id="314" r:id="rId11"/>
    <p:sldId id="315" r:id="rId12"/>
    <p:sldId id="316" r:id="rId13"/>
    <p:sldId id="317" r:id="rId14"/>
    <p:sldId id="320" r:id="rId15"/>
    <p:sldId id="318" r:id="rId16"/>
    <p:sldId id="319" r:id="rId17"/>
    <p:sldId id="321" r:id="rId18"/>
    <p:sldId id="322" r:id="rId19"/>
    <p:sldId id="30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544D5F-E2EA-4F33-A3FB-51F7B944B0CD}" v="6" dt="2025-03-03T10:34:15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Whitmore" userId="ddb911e7-0cee-49cb-9921-09af101af44c" providerId="ADAL" clId="{B9544D5F-E2EA-4F33-A3FB-51F7B944B0CD}"/>
    <pc:docChg chg="custSel addSld modSld">
      <pc:chgData name="Chris Whitmore" userId="ddb911e7-0cee-49cb-9921-09af101af44c" providerId="ADAL" clId="{B9544D5F-E2EA-4F33-A3FB-51F7B944B0CD}" dt="2025-03-03T10:34:21.127" v="234" actId="1076"/>
      <pc:docMkLst>
        <pc:docMk/>
      </pc:docMkLst>
      <pc:sldChg chg="addSp modSp mod">
        <pc:chgData name="Chris Whitmore" userId="ddb911e7-0cee-49cb-9921-09af101af44c" providerId="ADAL" clId="{B9544D5F-E2EA-4F33-A3FB-51F7B944B0CD}" dt="2025-03-03T10:34:21.127" v="234" actId="1076"/>
        <pc:sldMkLst>
          <pc:docMk/>
          <pc:sldMk cId="2875868081" sldId="309"/>
        </pc:sldMkLst>
        <pc:spChg chg="add mod">
          <ac:chgData name="Chris Whitmore" userId="ddb911e7-0cee-49cb-9921-09af101af44c" providerId="ADAL" clId="{B9544D5F-E2EA-4F33-A3FB-51F7B944B0CD}" dt="2025-03-03T10:34:21.127" v="234" actId="1076"/>
          <ac:spMkLst>
            <pc:docMk/>
            <pc:sldMk cId="2875868081" sldId="309"/>
            <ac:spMk id="2" creationId="{88C519C7-048B-5AFD-6BE7-C3D2E300A2A4}"/>
          </ac:spMkLst>
        </pc:spChg>
        <pc:picChg chg="mod">
          <ac:chgData name="Chris Whitmore" userId="ddb911e7-0cee-49cb-9921-09af101af44c" providerId="ADAL" clId="{B9544D5F-E2EA-4F33-A3FB-51F7B944B0CD}" dt="2025-03-03T10:34:15.338" v="233" actId="1076"/>
          <ac:picMkLst>
            <pc:docMk/>
            <pc:sldMk cId="2875868081" sldId="309"/>
            <ac:picMk id="4098" creationId="{E429F2FC-FEFB-4573-A7CD-9A544829540D}"/>
          </ac:picMkLst>
        </pc:picChg>
      </pc:sldChg>
      <pc:sldChg chg="modSp add mod">
        <pc:chgData name="Chris Whitmore" userId="ddb911e7-0cee-49cb-9921-09af101af44c" providerId="ADAL" clId="{B9544D5F-E2EA-4F33-A3FB-51F7B944B0CD}" dt="2025-03-03T09:47:55.888" v="188" actId="20577"/>
        <pc:sldMkLst>
          <pc:docMk/>
          <pc:sldMk cId="3415434274" sldId="322"/>
        </pc:sldMkLst>
        <pc:spChg chg="mod">
          <ac:chgData name="Chris Whitmore" userId="ddb911e7-0cee-49cb-9921-09af101af44c" providerId="ADAL" clId="{B9544D5F-E2EA-4F33-A3FB-51F7B944B0CD}" dt="2025-03-03T09:47:55.888" v="188" actId="20577"/>
          <ac:spMkLst>
            <pc:docMk/>
            <pc:sldMk cId="3415434274" sldId="322"/>
            <ac:spMk id="2" creationId="{59B00283-1D63-26EA-AAE3-954A1930B1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7C76-52CC-47FD-B7FD-501884DA7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74F6B-B09A-47D9-8C1D-E1E3E8941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C7286-7926-4C13-AF66-F9855929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8CBC7-F057-47BB-90E0-0BEB078B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B6C5F-67D1-4679-A537-F00E0646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F5B5B-2784-4A45-ADBD-7078C2FC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20BA09-3C3E-4CC6-9100-4A328B9F2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D29E-CCCF-4D21-983D-7AF0735E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FD95C-E9AA-47D9-B560-BE85D466D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3F606-0F53-4C99-8F2F-E02F65C4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28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F39373-669E-4A9C-933E-B2692A7FF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2E46B-2DC5-4438-94AD-CA59D9441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149B2-F8E1-467C-A6E5-1F09C49A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11006-618C-43A4-9DCE-E2AC2B1E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CE168-F9DE-451D-B281-A0B10E01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81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216EC-EFA4-45BB-A584-4986FC61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FEC99-60EB-4812-8B15-182B1D6D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7B721-027B-4120-A1AB-4D48F04D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9B6D-8783-4953-8FE7-4EE1A600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82C00-9190-4A74-98C4-F26D73B9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7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D6BF5-A952-455C-93F8-64878F92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08A5C-9D91-4B35-BD9A-61FCF9149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C2823-DC77-47DC-A9A6-AA4F2921F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6758A-1661-45B9-B9D9-2D3728333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BD1CB-E6C8-4965-82A6-18D9C1D6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9EB81-B8A9-44CD-A6CC-7397D18A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4971-818F-4519-9D1B-E298937AB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BC5D5-6727-4039-AD4C-061467DAB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773AE-D77E-4340-84DB-EB6EF003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45E56-7098-4920-A369-945F595F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FD31E-B9A2-4712-AAE4-FFCE9F95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0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25D6-C53E-4B7D-972A-C59398BB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5BDD2-8B77-4AC8-A360-43D4B7BEE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835D0-B1B8-44FD-95A6-34C81270C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3C092B-20E2-4961-93E6-6E4198965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87359C-4345-4EAA-B299-3925008CE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B5CEC-E33E-4BBE-B304-7B00961F5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D5BC5-5036-450E-BAC7-5ED776BC1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A32F4-C3AB-4F0A-887D-19583538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52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D923A-BBC7-413A-BAE7-D5477B673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3DF2D7-3C9D-485F-88F2-0165ACBD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B91CA-11BD-4E2B-86BF-19BA838A2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E8768-E2CB-4FFB-BDCF-86C7567E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A2852-77F8-48AB-A980-31F57018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C86F85-B7CB-4FDC-83A2-37CB5FFF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F20CD-5756-4527-B267-8AFADC91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55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A6DD-72C4-4039-A965-04E4F894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4572D-5E40-409C-B93B-C62B54D9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6933D-72D3-4090-B0F7-DAB8AD878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8CEA3-B57E-4901-B64D-4E2EA6F99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62C32-19FC-41B8-8FAE-B1328040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AF5C9-8468-490A-A4B2-B073C7E3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0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E2A75-5CAC-449A-A97B-BCAEC425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4AC5C-15AB-4C7D-9E32-6FFA0D279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A397E-76D3-4887-AA61-39B23A7A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8D0C0-BC18-45DF-912E-DC9B77BA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FEEE3-3FDB-410B-93EE-1F8B8DDB6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84767-F0E0-4081-BBB5-BA5F6025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2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bg1">
                <a:alpha val="0"/>
                <a:lumMod val="32000"/>
                <a:lumOff val="6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A157ED-0A2C-4A09-BD90-3F47E32F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8DDC7-46C8-49E0-A855-A7EBF31C4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247DB-E720-4C4F-B28A-8C28A03E7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E15D8-0185-4425-AA7C-CB7AB1D48EC2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95E1B-AE68-4BAC-B7A7-1C6E0CB82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9FCB8-E009-41C5-A4E6-52C1290C3B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A3EF-F469-4D3B-A7FF-5C5CC5E8F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10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hris@schoolspeople.co.u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hris@schoolspeople.co.uk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1F115C58-1A12-403C-8F17-174292529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6978516A-62F3-4B5E-9205-3A8451CB0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723586-DAF9-1BF0-1943-77317112B9E1}"/>
              </a:ext>
            </a:extLst>
          </p:cNvPr>
          <p:cNvSpPr txBox="1"/>
          <p:nvPr/>
        </p:nvSpPr>
        <p:spPr>
          <a:xfrm>
            <a:off x="1931504" y="1868555"/>
            <a:ext cx="8328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Staff Absence Management- Wisdom and Wellbeing for all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An ABLE Conference Workshop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Chris Whitmore CEO The Schools People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  <a:hlinkClick r:id="rId4"/>
              </a:rPr>
              <a:t>chris@schoolspeople.co.uk</a:t>
            </a:r>
            <a:r>
              <a:rPr lang="en-GB" sz="2400" b="1" dirty="0">
                <a:solidFill>
                  <a:srgbClr val="0070C0"/>
                </a:solidFill>
              </a:rPr>
              <a:t>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5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E6017-0770-22D4-E92D-78B8F929E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944652B2-B3D5-8456-ADC2-F071DB657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A0B116BF-10F0-0D9C-89DE-58C098D76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018809-8300-E799-1ED9-5B542A00DA72}"/>
              </a:ext>
            </a:extLst>
          </p:cNvPr>
          <p:cNvSpPr txBox="1"/>
          <p:nvPr/>
        </p:nvSpPr>
        <p:spPr>
          <a:xfrm>
            <a:off x="2314857" y="1773392"/>
            <a:ext cx="81302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Long-term absences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Proactivity- including communications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Agreed actions during absence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Review of agreed actions /negotiation of pivot points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Maximum resources available (wellbeing packages etc.)- cost the alternatives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6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49ED8-B1A0-EBDF-B4D4-6AA129087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5D3F6794-1C14-D7CF-6BAE-F82177F8D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2D57C046-142C-9D74-E3CB-53C8D617E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A4B1A1-89C2-0871-9840-66676B899A8A}"/>
              </a:ext>
            </a:extLst>
          </p:cNvPr>
          <p:cNvSpPr txBox="1"/>
          <p:nvPr/>
        </p:nvSpPr>
        <p:spPr>
          <a:xfrm>
            <a:off x="2314857" y="1773392"/>
            <a:ext cx="8130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Long-term absences: Stress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Proactivity- day one issue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Agreed actions during absence- identify stressors asap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Propose solutions, propose GP review of them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Review of agreed actions during absence /negotiation of pivot points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Maximum resources available (wellbeing packages etc.)- cost the alternatives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44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CFFA0-D33F-3C7C-B637-239F524FD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CB88CD02-46CB-3769-EB85-E5ABE334E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58B1C02D-DEA3-E82E-B214-47BD387EC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F21E7E-2876-0693-55CD-A7F7C4020C56}"/>
              </a:ext>
            </a:extLst>
          </p:cNvPr>
          <p:cNvSpPr txBox="1"/>
          <p:nvPr/>
        </p:nvSpPr>
        <p:spPr>
          <a:xfrm>
            <a:off x="2314857" y="1773392"/>
            <a:ext cx="81302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Chronic conditions at work (Equality Act cases)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Maximise Reasonable Adjustments (trial periods if necessary)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Negotiate maximum attendance, quality/quantity of work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Maximum resources available (wellbeing packages etc.)- cost the alternatives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9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97F11-D18A-9EF5-BCC5-CA4282DD8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ACAB2780-393D-C8A9-DFE3-5725A828D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74C08743-2B75-367F-F842-7B4193B71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F6971-4823-2343-0F91-3A4A639B86C8}"/>
              </a:ext>
            </a:extLst>
          </p:cNvPr>
          <p:cNvSpPr txBox="1"/>
          <p:nvPr/>
        </p:nvSpPr>
        <p:spPr>
          <a:xfrm>
            <a:off x="2314857" y="1773392"/>
            <a:ext cx="81302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Absences for other reasons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Open dialogue about the reasons (including those hidden)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Maximise ‘Reasonable Adjustments’ if temporary (trial periods if necessary)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Negotiate maximum attendance, quality/quantity of work and period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Maximum resources available (wellbeing packages etc.)- cost the alternatives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4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30C64-2744-F768-EBC3-1C2789934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F3996970-E01F-68A0-4C2D-2255B00F5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21A00C6D-5FD3-5368-7CD8-C2580C0AA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9EC385-8DB7-E80B-BFB0-9016473E1803}"/>
              </a:ext>
            </a:extLst>
          </p:cNvPr>
          <p:cNvSpPr txBox="1"/>
          <p:nvPr/>
        </p:nvSpPr>
        <p:spPr>
          <a:xfrm>
            <a:off x="2314857" y="1773392"/>
            <a:ext cx="81302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key resources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You, your knowledge and networks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Wellbeing resources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OH provision- BUT…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Key is asking  the right questions- &amp; needing  a clinical opinion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Creativity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29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2BC4F-7AE6-68AF-308F-CEDFEA237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E3D0244D-9C18-E072-8BD5-467FE2FD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F31E81A1-3085-E649-2E1E-4C4DD60F8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B00283-1D63-26EA-AAE3-954A1930B159}"/>
              </a:ext>
            </a:extLst>
          </p:cNvPr>
          <p:cNvSpPr txBox="1"/>
          <p:nvPr/>
        </p:nvSpPr>
        <p:spPr>
          <a:xfrm>
            <a:off x="2314857" y="1773392"/>
            <a:ext cx="8130208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Key takeaways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Focus on goals and the achievable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Consistency vs creativity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If the policy doesn’t work- change it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Negotiate actions and review them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If unsure- take advice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3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95D72-2C9A-46A3-56CC-D3FAFD054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9D332420-F39E-41EE-D464-0750206D1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8F9D9189-9644-9B17-9279-F4AF9E38D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098" name="Picture 2" descr="The Importance Of Asking Questions I Oxford Open Learning">
            <a:extLst>
              <a:ext uri="{FF2B5EF4-FFF2-40B4-BE49-F238E27FC236}">
                <a16:creationId xmlns:a16="http://schemas.microsoft.com/office/drawing/2014/main" id="{E429F2FC-FEFB-4573-A7CD-9A5448295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165" y="1477459"/>
            <a:ext cx="3163670" cy="289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C519C7-048B-5AFD-6BE7-C3D2E300A2A4}"/>
              </a:ext>
            </a:extLst>
          </p:cNvPr>
          <p:cNvSpPr txBox="1"/>
          <p:nvPr/>
        </p:nvSpPr>
        <p:spPr>
          <a:xfrm>
            <a:off x="5078752" y="4974021"/>
            <a:ext cx="5198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hlinkClick r:id="rId5"/>
              </a:rPr>
              <a:t>chris@schoolspeople.co.uk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07966 006090</a:t>
            </a:r>
          </a:p>
        </p:txBody>
      </p:sp>
    </p:spTree>
    <p:extLst>
      <p:ext uri="{BB962C8B-B14F-4D97-AF65-F5344CB8AC3E}">
        <p14:creationId xmlns:p14="http://schemas.microsoft.com/office/powerpoint/2010/main" val="287586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1F115C58-1A12-403C-8F17-174292529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6978516A-62F3-4B5E-9205-3A8451CB0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79D110-BB20-ACF4-E99A-6C918C630D46}"/>
              </a:ext>
            </a:extLst>
          </p:cNvPr>
          <p:cNvSpPr txBox="1"/>
          <p:nvPr/>
        </p:nvSpPr>
        <p:spPr>
          <a:xfrm>
            <a:off x="2030896" y="1951959"/>
            <a:ext cx="81302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Purpose today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Delve (briefly) into some history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Share some wisdom on dealing with ill health and other absences at work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Balance employer-employee obligations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Work for the best, prepare for the worst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5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F74B1-5394-04B9-B9D0-A1481A994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83404B2D-54CF-53C0-0C30-3C51D4FA8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682A133B-1A1A-737A-A885-F3FF63E52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FCEE84-CCFC-8244-5714-13FAD25899F0}"/>
              </a:ext>
            </a:extLst>
          </p:cNvPr>
          <p:cNvSpPr txBox="1"/>
          <p:nvPr/>
        </p:nvSpPr>
        <p:spPr>
          <a:xfrm>
            <a:off x="2030896" y="1951959"/>
            <a:ext cx="813020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 little history- juridification and the place of rights at work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dirty="0">
                <a:solidFill>
                  <a:srgbClr val="0070C0"/>
                </a:solidFill>
              </a:rPr>
              <a:t>50s/60s: workplace issues principally resolved </a:t>
            </a:r>
            <a:r>
              <a:rPr lang="en-GB" sz="2000" i="1" dirty="0">
                <a:solidFill>
                  <a:srgbClr val="0070C0"/>
                </a:solidFill>
              </a:rPr>
              <a:t>collectively</a:t>
            </a:r>
          </a:p>
          <a:p>
            <a:endParaRPr lang="en-GB" sz="2000" i="1" dirty="0">
              <a:solidFill>
                <a:srgbClr val="0070C0"/>
              </a:solidFill>
            </a:endParaRPr>
          </a:p>
          <a:p>
            <a:r>
              <a:rPr lang="en-GB" sz="2000" dirty="0">
                <a:solidFill>
                  <a:srgbClr val="0070C0"/>
                </a:solidFill>
              </a:rPr>
              <a:t>60s/70s: conflict becomes a “crisis”, individual rights expand and flourish</a:t>
            </a:r>
          </a:p>
          <a:p>
            <a:endParaRPr lang="en-GB" sz="2000" dirty="0">
              <a:solidFill>
                <a:srgbClr val="0070C0"/>
              </a:solidFill>
            </a:endParaRPr>
          </a:p>
          <a:p>
            <a:r>
              <a:rPr lang="en-GB" sz="2000" dirty="0">
                <a:solidFill>
                  <a:srgbClr val="0070C0"/>
                </a:solidFill>
              </a:rPr>
              <a:t>60s: contracts of employment (Act 1963), redundancy payments (Act 1965)</a:t>
            </a:r>
          </a:p>
          <a:p>
            <a:endParaRPr lang="en-GB" sz="2000" dirty="0">
              <a:solidFill>
                <a:srgbClr val="0070C0"/>
              </a:solidFill>
            </a:endParaRPr>
          </a:p>
          <a:p>
            <a:r>
              <a:rPr lang="en-GB" sz="2000" dirty="0">
                <a:solidFill>
                  <a:srgbClr val="0070C0"/>
                </a:solidFill>
              </a:rPr>
              <a:t>70s: familiar concepts are born- unfair dismissal (IRA 1971), grievances, redundancy consultation, various heads of discrimination </a:t>
            </a:r>
          </a:p>
          <a:p>
            <a:endParaRPr lang="en-GB" sz="2000" dirty="0">
              <a:solidFill>
                <a:srgbClr val="0070C0"/>
              </a:solidFill>
            </a:endParaRPr>
          </a:p>
          <a:p>
            <a:r>
              <a:rPr lang="en-GB" sz="2000" dirty="0">
                <a:solidFill>
                  <a:srgbClr val="0070C0"/>
                </a:solidFill>
              </a:rPr>
              <a:t>1974 Enter the Health and Safety at Work Etc. Act </a:t>
            </a:r>
          </a:p>
        </p:txBody>
      </p:sp>
    </p:spTree>
    <p:extLst>
      <p:ext uri="{BB962C8B-B14F-4D97-AF65-F5344CB8AC3E}">
        <p14:creationId xmlns:p14="http://schemas.microsoft.com/office/powerpoint/2010/main" val="8267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65044-34E6-7259-80E2-40D0040E2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68397965-EA54-32BA-B91B-391B4F3C3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77FAAE05-CE86-58EC-3C0D-CA4D325FC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D320E7-6CCD-3B7A-FA94-698DA0498A78}"/>
              </a:ext>
            </a:extLst>
          </p:cNvPr>
          <p:cNvSpPr txBox="1"/>
          <p:nvPr/>
        </p:nvSpPr>
        <p:spPr>
          <a:xfrm>
            <a:off x="2030896" y="1951959"/>
            <a:ext cx="859403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Etc.??</a:t>
            </a: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7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277FC-057A-BC68-0FAD-526F87727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30144D1D-054D-0736-4364-8813D57EE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A0F3B736-4CF9-9B71-9CF1-0F1EC93C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686197-43E8-4FFD-5159-90627C907BBE}"/>
              </a:ext>
            </a:extLst>
          </p:cNvPr>
          <p:cNvSpPr txBox="1"/>
          <p:nvPr/>
        </p:nvSpPr>
        <p:spPr>
          <a:xfrm>
            <a:off x="2314857" y="1773392"/>
            <a:ext cx="81302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Welfare at Work- that missing Etc.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Statutory duties sit on top of and parallel to common law duties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Thanks to King Aelfred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Balancing obligations (s1 &amp; s7)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0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0B973-075C-6BCB-F3F8-24A6919E4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269B78DE-585C-F4D2-0BB0-65C1D4F6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532120AA-6117-B258-8144-F84A332A1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E9441B-92D2-E36F-AD12-852914DCF1C5}"/>
              </a:ext>
            </a:extLst>
          </p:cNvPr>
          <p:cNvSpPr txBox="1"/>
          <p:nvPr/>
        </p:nvSpPr>
        <p:spPr>
          <a:xfrm>
            <a:off x="2314857" y="1773392"/>
            <a:ext cx="81302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a quick detour to worst case scenario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Capability and fair dismissals- including for intermittent absences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Dismissal fairness tests apply plus the “How much longer?” question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u="sng" dirty="0">
                <a:solidFill>
                  <a:srgbClr val="0070C0"/>
                </a:solidFill>
              </a:rPr>
              <a:t>BS vs Dundee Council</a:t>
            </a:r>
            <a:r>
              <a:rPr lang="en-GB" sz="2000" b="1" dirty="0">
                <a:solidFill>
                  <a:srgbClr val="0070C0"/>
                </a:solidFill>
              </a:rPr>
              <a:t>: how much linger, consultation, prognosis (NB not OH report)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u="sng" dirty="0">
                <a:solidFill>
                  <a:srgbClr val="0070C0"/>
                </a:solidFill>
              </a:rPr>
              <a:t>O’Brien vs Bolton St Catherine’s Academy</a:t>
            </a:r>
            <a:r>
              <a:rPr lang="en-GB" sz="2000" b="1" dirty="0">
                <a:solidFill>
                  <a:srgbClr val="0070C0"/>
                </a:solidFill>
              </a:rPr>
              <a:t>: return to work prognosis and the how much longer question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9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4F76C-7433-FE4F-2139-E41EB96CB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92427CB0-2AAD-C401-3810-39D812CA8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4390EABE-300A-E72E-BE86-43196CE6C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D35BBA-2E50-DFE2-5C0A-849547DDF4A2}"/>
              </a:ext>
            </a:extLst>
          </p:cNvPr>
          <p:cNvSpPr txBox="1"/>
          <p:nvPr/>
        </p:nvSpPr>
        <p:spPr>
          <a:xfrm>
            <a:off x="2314857" y="1773392"/>
            <a:ext cx="81302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key principles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Understanding goals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Consistency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Flexibility for individuals (tension)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Procedural approaches which make sense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43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EC2C8-825E-02F1-9728-B8556FE1E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FB1EE2D5-2392-2C8D-D0FC-593A7572F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FE631CFF-1772-55C0-A5A2-D40C1F7B1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547DB0-CABF-1805-079C-2DB5CA8FE722}"/>
              </a:ext>
            </a:extLst>
          </p:cNvPr>
          <p:cNvSpPr txBox="1"/>
          <p:nvPr/>
        </p:nvSpPr>
        <p:spPr>
          <a:xfrm>
            <a:off x="2314857" y="1773392"/>
            <a:ext cx="81302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Intermittent absences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Long-term absences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Chronic conditions at work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Absences for other reasons 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4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FF5C8-E411-F21E-61D2-F980F1581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1">
            <a:extLst>
              <a:ext uri="{FF2B5EF4-FFF2-40B4-BE49-F238E27FC236}">
                <a16:creationId xmlns:a16="http://schemas.microsoft.com/office/drawing/2014/main" id="{6D5F1451-F055-3FC5-3775-5235EC224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4" t="-10948" r="624" b="10948"/>
          <a:stretch>
            <a:fillRect/>
          </a:stretch>
        </p:blipFill>
        <p:spPr bwMode="auto">
          <a:xfrm>
            <a:off x="6831012" y="3209018"/>
            <a:ext cx="536098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TSP Transarent">
            <a:extLst>
              <a:ext uri="{FF2B5EF4-FFF2-40B4-BE49-F238E27FC236}">
                <a16:creationId xmlns:a16="http://schemas.microsoft.com/office/drawing/2014/main" id="{DBC2C300-825A-2D8E-556F-0E73EE9E8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231" y="111760"/>
            <a:ext cx="3163669" cy="12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126798-155F-24B0-8CC1-FF4A0CE3D64A}"/>
              </a:ext>
            </a:extLst>
          </p:cNvPr>
          <p:cNvSpPr txBox="1"/>
          <p:nvPr/>
        </p:nvSpPr>
        <p:spPr>
          <a:xfrm>
            <a:off x="2314857" y="1773392"/>
            <a:ext cx="81302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Balancing obligations- the difference-makers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Intermittent absences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Proactivity- including communications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Agreed actions after each absence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Review of agreed actions </a:t>
            </a:r>
          </a:p>
          <a:p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Maximum resources available (wellbeing packages etc.)</a:t>
            </a:r>
          </a:p>
          <a:p>
            <a:endParaRPr lang="en-GB" sz="24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7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86C7E493912439F4E10E053C5DCBA" ma:contentTypeVersion="18" ma:contentTypeDescription="Create a new document." ma:contentTypeScope="" ma:versionID="fb5e13749978c39bdfa65ba71dafb1b8">
  <xsd:schema xmlns:xsd="http://www.w3.org/2001/XMLSchema" xmlns:xs="http://www.w3.org/2001/XMLSchema" xmlns:p="http://schemas.microsoft.com/office/2006/metadata/properties" xmlns:ns2="4fbd2a41-4bde-482e-9ab9-7edea6d2ebe6" xmlns:ns3="f0602087-12d3-4876-8be0-7af9afdcc8e3" targetNamespace="http://schemas.microsoft.com/office/2006/metadata/properties" ma:root="true" ma:fieldsID="4a853a4da6115094c1f35fe4958d8e32" ns2:_="" ns3:_="">
    <xsd:import namespace="4fbd2a41-4bde-482e-9ab9-7edea6d2ebe6"/>
    <xsd:import namespace="f0602087-12d3-4876-8be0-7af9afdcc8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d2a41-4bde-482e-9ab9-7edea6d2e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d49725-1e10-42c2-9fcb-69b21a91e8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02087-12d3-4876-8be0-7af9afdcc8e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4a6ab7-8bb5-4484-80a3-c0561d2e8bed}" ma:internalName="TaxCatchAll" ma:showField="CatchAllData" ma:web="f0602087-12d3-4876-8be0-7af9afdcc8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02087-12d3-4876-8be0-7af9afdcc8e3" xsi:nil="true"/>
    <lcf76f155ced4ddcb4097134ff3c332f xmlns="4fbd2a41-4bde-482e-9ab9-7edea6d2ebe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19CCA7-AB0F-42CE-9718-7F318BBC2A42}"/>
</file>

<file path=customXml/itemProps2.xml><?xml version="1.0" encoding="utf-8"?>
<ds:datastoreItem xmlns:ds="http://schemas.openxmlformats.org/officeDocument/2006/customXml" ds:itemID="{A994AF5A-FDAE-4F82-AD8A-654698B4EA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25E5ED-3FDD-4D72-A841-F336F55D2055}">
  <ds:schemaRefs>
    <ds:schemaRef ds:uri="http://schemas.microsoft.com/office/2006/metadata/properties"/>
    <ds:schemaRef ds:uri="http://schemas.microsoft.com/office/infopath/2007/PartnerControls"/>
    <ds:schemaRef ds:uri="2c7390bb-abf9-423b-8f23-3d7eda60c250"/>
    <ds:schemaRef ds:uri="4d654d27-3e42-4900-85f0-d92f0c65eb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538</Words>
  <Application>Microsoft Office PowerPoint</Application>
  <PresentationFormat>Widescreen</PresentationFormat>
  <Paragraphs>165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 Whitmore</dc:creator>
  <cp:lastModifiedBy>Chris Whitmore</cp:lastModifiedBy>
  <cp:revision>2</cp:revision>
  <dcterms:created xsi:type="dcterms:W3CDTF">2019-06-14T08:55:41Z</dcterms:created>
  <dcterms:modified xsi:type="dcterms:W3CDTF">2025-03-03T10:34:29Z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0x010100F6686C7E493912439F4E10E053C5DCBA</vt:lpwstr>
  </property>
  <property fmtid="{D5CDD505-2E9C-101B-9397-08002B2CF9AE}" pid="3" name="Order">
    <vt:r8>1303400</vt:r8>
  </property>
  <property fmtid="{D5CDD505-2E9C-101B-9397-08002B2CF9AE}" pid="4" name="MediaServiceImageTags">
    <vt:lpwstr/>
  </property>
</Properties>
</file>