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8" r:id="rId4"/>
    <p:sldId id="279" r:id="rId5"/>
    <p:sldId id="280" r:id="rId6"/>
    <p:sldId id="281" r:id="rId7"/>
    <p:sldId id="282" r:id="rId8"/>
    <p:sldId id="283" r:id="rId9"/>
    <p:sldId id="258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E44"/>
    <a:srgbClr val="264227"/>
    <a:srgbClr val="3A3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72"/>
  </p:normalViewPr>
  <p:slideViewPr>
    <p:cSldViewPr snapToGrid="0" snapToObjects="1" showGuides="1">
      <p:cViewPr varScale="1">
        <p:scale>
          <a:sx n="114" d="100"/>
          <a:sy n="114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9D4F-AF7F-8247-BB98-1029C5326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85FDE-9305-184B-9EDD-6EB8AD4E8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BB52-2C6E-914C-8B3A-0751A297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A4051-29EF-0B41-89DC-5BC4782F3F4C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9F675-2679-8746-BF94-1840B3E1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EBD54-D3C1-3B4E-87A3-1E72AEA8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E765FD-0DD6-C343-BEBA-E4D351773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3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0313-96BA-6D49-AC7C-61DA3639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5DD9D-84D7-1542-AF8B-53569DF67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414E-E044-E248-8EEB-C5277470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4602-94E1-C947-8EBD-A9E2B178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8812-98BA-BB41-AFE7-F8FADA3A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35C1B-B5F9-AA49-AD94-5C7FA2277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032A3-EC25-B742-8CBE-46F6F3BFB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D570-C68B-AB4B-B5BD-D0FA0469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B81DF-0FA1-B447-8718-24D9F0FF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F8029-DB29-1242-825D-1B6A673E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9989-9D3C-F144-BCA2-DCDA2F57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ACE1-7B3B-0D4C-93C0-9397C042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45B36-043F-C242-A8E5-3AD58B60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A4051-29EF-0B41-89DC-5BC4782F3F4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D5D4F-0D0C-7541-900D-B15C4EB2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17098-ABF0-3C4F-AD95-EA5D7287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E765FD-0DD6-C343-BEBA-E4D351773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6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9443-A12A-F142-8996-38C120F3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29AC6-42A8-0A4D-B8C6-48EFF8E8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A9C5F-6101-A442-9324-4C3AB9AD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65BD8-347D-9F4D-8611-3F142CC0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55DA-CA8D-534C-A2C7-84DB6D9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9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E9DC-9AB5-334F-9B98-4614E444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2DDDF-BB0F-FF4B-8C50-72FF45CD7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38B69-E5D5-044B-88DC-01A69D1C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2AE8-0F7B-2F47-9701-6E3B7BD8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926E3-371A-414A-A23C-2C0D8137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30831-8F1C-8243-A412-87322687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50F8-2D08-564A-9E7F-C44D55EC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6AA73-C850-AB4F-9B14-36DAFA8E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D506D-E257-6C4E-82D6-E55AE3677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0F583-1005-ED4C-B551-5117987F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7977C-05E5-7241-AC85-4A0F3C98C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FCB6C-3245-044E-AC78-36E19399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09BCD-79AA-F04B-9603-63B4B94D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B3BDE-714E-4841-BFDB-F13E5F7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3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4078-0CAE-8E41-A6CD-28A944CC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ABDE5-F5A5-A741-9025-509D5504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0F764-31FF-7E4E-A778-6A4145EA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3A4EC-CAE6-4547-813B-4C045A94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401D6-1168-4B4E-A7E9-7B8E6D4F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B8A9-FC66-3A42-B0B1-5C5518BD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C534D-DCAD-974A-B8FF-34AC212F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8CC9-A03C-034A-A1BA-FA636308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DE26-12C0-654E-BFDC-735133EC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2ECAA-9D06-E447-A667-4066D07EC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5F5D9-7103-1840-B1B7-86979317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E42B6-23B2-8C48-BFFC-E076E5B1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D0499-56BA-9F4B-8B59-4E0DFEB4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A02E-36B2-5041-94F4-B200CC9B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76569-CA41-F643-932B-395B98B8B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15541-D82B-AE44-A70D-0701574F0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BB1CC-2CE4-A342-B8FC-D45B01EC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4051-29EF-0B41-89DC-5BC4782F3F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EC9AE-4A0B-8945-993A-75C002C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2D37-A0B9-8548-BA82-21732A86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5FD-0DD6-C343-BEBA-E4D35177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930FC-756E-3A4A-B9A8-2BFAFA0A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62992-1CD1-2949-8392-8B5152215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D4D3F-ABB8-E246-8C00-FFA806902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A4051-29EF-0B41-89DC-5BC4782F3F4C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CE800-8D3B-D74D-B169-9E2B37ECE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6B5BA-8DBD-6740-83C8-7022EA04E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E765FD-0DD6-C343-BEBA-E4D351773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6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educationmutual.co.uk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educationmutual.co.uk" TargetMode="External"/><Relationship Id="rId3" Type="http://schemas.openxmlformats.org/officeDocument/2006/relationships/hyperlink" Target="mailto:kelly@educationmutual.co.uk" TargetMode="External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holly@educationmutual.co.uk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A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29EEA-CC22-9E45-A64E-CE8D3233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818" y="624114"/>
            <a:ext cx="5524182" cy="6233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70192-1D9F-3245-9FF7-4911F046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4" y="487131"/>
            <a:ext cx="1113065" cy="11130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8BA476-36C3-4D4C-A672-97BC820ABB11}"/>
              </a:ext>
            </a:extLst>
          </p:cNvPr>
          <p:cNvSpPr txBox="1"/>
          <p:nvPr/>
        </p:nvSpPr>
        <p:spPr>
          <a:xfrm>
            <a:off x="2424731" y="810505"/>
            <a:ext cx="5965370" cy="205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GB" sz="7800" b="1" dirty="0">
                <a:solidFill>
                  <a:schemeClr val="bg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Education Mutual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E607F-21E8-6649-8AFC-3312757F29E5}"/>
              </a:ext>
            </a:extLst>
          </p:cNvPr>
          <p:cNvSpPr txBox="1"/>
          <p:nvPr/>
        </p:nvSpPr>
        <p:spPr>
          <a:xfrm>
            <a:off x="1756229" y="2618186"/>
            <a:ext cx="6763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Owned by schools and operated solely for the benefit of schools.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DC8DDA-27A4-294D-AF90-17E245FE1481}"/>
              </a:ext>
            </a:extLst>
          </p:cNvPr>
          <p:cNvSpPr txBox="1"/>
          <p:nvPr/>
        </p:nvSpPr>
        <p:spPr>
          <a:xfrm>
            <a:off x="551542" y="3582874"/>
            <a:ext cx="6116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Managing Workplace Sickness Absence Effectively &amp; Confidently</a:t>
            </a:r>
            <a:endParaRPr lang="en-GB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73A5F74-B134-4E58-95A8-40A28AD1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2" y="5013125"/>
            <a:ext cx="1048337" cy="12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C8497D-0984-47DC-B083-CC289D0B124F}"/>
              </a:ext>
            </a:extLst>
          </p:cNvPr>
          <p:cNvSpPr txBox="1"/>
          <p:nvPr/>
        </p:nvSpPr>
        <p:spPr>
          <a:xfrm>
            <a:off x="1756229" y="5013124"/>
            <a:ext cx="3828978" cy="123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b="1" dirty="0">
                <a:solidFill>
                  <a:srgbClr val="26422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Tracey Gray</a:t>
            </a:r>
          </a:p>
          <a:p>
            <a:pPr>
              <a:lnSpc>
                <a:spcPts val="31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01623 287840</a:t>
            </a:r>
          </a:p>
          <a:p>
            <a:pPr>
              <a:lnSpc>
                <a:spcPts val="31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Info@educationmutual.co.uk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0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A2290D-65A6-804C-AF38-0FD8B3914C95}"/>
              </a:ext>
            </a:extLst>
          </p:cNvPr>
          <p:cNvSpPr txBox="1"/>
          <p:nvPr/>
        </p:nvSpPr>
        <p:spPr>
          <a:xfrm>
            <a:off x="1270005" y="2693451"/>
            <a:ext cx="21626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3A3C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members are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dirty="0">
                <a:solidFill>
                  <a:srgbClr val="5FAE44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happy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3A3C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their membership.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3A254-DC86-1743-B3AA-4E75C018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62" y="4242065"/>
            <a:ext cx="1284516" cy="1208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42DEF-AB7A-1448-9389-5D31D5C2DB7D}"/>
              </a:ext>
            </a:extLst>
          </p:cNvPr>
          <p:cNvSpPr txBox="1"/>
          <p:nvPr/>
        </p:nvSpPr>
        <p:spPr>
          <a:xfrm>
            <a:off x="957949" y="1568277"/>
            <a:ext cx="278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dirty="0">
                <a:solidFill>
                  <a:srgbClr val="264227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98%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0B955-4A4B-B047-A697-45BF3DB6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41" y="4234808"/>
            <a:ext cx="1284516" cy="1208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EFA6D-5465-564A-8DE7-F438F405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399" y="4242066"/>
            <a:ext cx="1284516" cy="1208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FE8CAD-86DD-6A4E-B915-8C1A9AEF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6FC6EF-E957-DF48-AAF8-064BA30C7620}"/>
              </a:ext>
            </a:extLst>
          </p:cNvPr>
          <p:cNvSpPr txBox="1"/>
          <p:nvPr/>
        </p:nvSpPr>
        <p:spPr>
          <a:xfrm>
            <a:off x="4735284" y="2693451"/>
            <a:ext cx="27214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3A3C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members gave us a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dirty="0">
                <a:solidFill>
                  <a:srgbClr val="5FAE44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good service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3A3C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rating.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60A31E-B654-2A42-B093-D6A21550F156}"/>
              </a:ext>
            </a:extLst>
          </p:cNvPr>
          <p:cNvSpPr txBox="1"/>
          <p:nvPr/>
        </p:nvSpPr>
        <p:spPr>
          <a:xfrm>
            <a:off x="4702628" y="1568277"/>
            <a:ext cx="278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dirty="0">
                <a:solidFill>
                  <a:srgbClr val="264227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99%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2127AF-4288-5647-B3DA-24BA73E7B980}"/>
              </a:ext>
            </a:extLst>
          </p:cNvPr>
          <p:cNvSpPr txBox="1"/>
          <p:nvPr/>
        </p:nvSpPr>
        <p:spPr>
          <a:xfrm>
            <a:off x="8450942" y="2700708"/>
            <a:ext cx="27214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3A3C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members said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3A3C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dirty="0">
                <a:solidFill>
                  <a:srgbClr val="5FAE44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responsive</a:t>
            </a:r>
            <a:endParaRPr lang="en-GB" sz="2500" dirty="0">
              <a:solidFill>
                <a:srgbClr val="3A3C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210B9-94A4-8B43-81C0-8D534D22B846}"/>
              </a:ext>
            </a:extLst>
          </p:cNvPr>
          <p:cNvSpPr txBox="1"/>
          <p:nvPr/>
        </p:nvSpPr>
        <p:spPr>
          <a:xfrm>
            <a:off x="8418286" y="1575534"/>
            <a:ext cx="278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dirty="0">
                <a:solidFill>
                  <a:srgbClr val="264227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99%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4093C2-A049-0149-AF14-5AFC4DEB171D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44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A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7FA2BA-C9F9-2741-A713-A223097A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84" y="5429250"/>
            <a:ext cx="3510147" cy="616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33C58-6E4A-F844-BD89-87B49AECFE74}"/>
              </a:ext>
            </a:extLst>
          </p:cNvPr>
          <p:cNvSpPr txBox="1"/>
          <p:nvPr/>
        </p:nvSpPr>
        <p:spPr>
          <a:xfrm>
            <a:off x="507086" y="571300"/>
            <a:ext cx="5950859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GB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Let’s chat</a:t>
            </a:r>
            <a:endParaRPr lang="en-US" sz="4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60A84-74F8-9C42-B3B4-40B3030112AE}"/>
              </a:ext>
            </a:extLst>
          </p:cNvPr>
          <p:cNvSpPr txBox="1"/>
          <p:nvPr/>
        </p:nvSpPr>
        <p:spPr>
          <a:xfrm>
            <a:off x="1893093" y="3505448"/>
            <a:ext cx="3828978" cy="123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b="1" dirty="0">
                <a:solidFill>
                  <a:srgbClr val="26422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Kelly Potton</a:t>
            </a:r>
          </a:p>
          <a:p>
            <a:pPr>
              <a:lnSpc>
                <a:spcPts val="31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01623 287840</a:t>
            </a:r>
          </a:p>
          <a:p>
            <a:pPr>
              <a:lnSpc>
                <a:spcPts val="31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kelly@educationmutual.co.uk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C1E3D5-0676-3B4D-BEC8-E24BD9FCD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818" y="624114"/>
            <a:ext cx="5524182" cy="6233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F73C02-C534-A942-8F1A-520C9EA4FE20}"/>
              </a:ext>
            </a:extLst>
          </p:cNvPr>
          <p:cNvSpPr txBox="1"/>
          <p:nvPr/>
        </p:nvSpPr>
        <p:spPr>
          <a:xfrm>
            <a:off x="564015" y="6178690"/>
            <a:ext cx="584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01623 287 840 </a:t>
            </a:r>
            <a:r>
              <a:rPr lang="en-GB" sz="1400" dirty="0">
                <a:solidFill>
                  <a:srgbClr val="264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educationmutual.co.uk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C30D6-38E9-40D6-819E-B3232EEFB0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951" t="1397" r="5108" b="3495"/>
          <a:stretch/>
        </p:blipFill>
        <p:spPr>
          <a:xfrm>
            <a:off x="525551" y="3644842"/>
            <a:ext cx="1029872" cy="1089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326E48-78AB-45E1-8782-E794A141A65E}"/>
              </a:ext>
            </a:extLst>
          </p:cNvPr>
          <p:cNvSpPr txBox="1"/>
          <p:nvPr/>
        </p:nvSpPr>
        <p:spPr>
          <a:xfrm>
            <a:off x="1877307" y="1751213"/>
            <a:ext cx="3828978" cy="123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b="1" dirty="0">
                <a:solidFill>
                  <a:srgbClr val="26422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Tracey Gray</a:t>
            </a:r>
          </a:p>
          <a:p>
            <a:pPr>
              <a:lnSpc>
                <a:spcPts val="31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01623 287840</a:t>
            </a:r>
          </a:p>
          <a:p>
            <a:pPr>
              <a:lnSpc>
                <a:spcPts val="31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Info@educationmutual.co.uk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2BFF12-6A37-4E94-A4B9-783BDF33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6" y="1881574"/>
            <a:ext cx="1048337" cy="12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A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12C8E7-C69F-9B47-AB48-777BDB020105}"/>
              </a:ext>
            </a:extLst>
          </p:cNvPr>
          <p:cNvSpPr/>
          <p:nvPr/>
        </p:nvSpPr>
        <p:spPr>
          <a:xfrm>
            <a:off x="228600" y="228600"/>
            <a:ext cx="11715750" cy="561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A59173-A080-524E-9E62-947BC600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0" y="6049918"/>
            <a:ext cx="2823254" cy="4957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2CAEE4-A889-4550-94A4-A073DE28455F}"/>
              </a:ext>
            </a:extLst>
          </p:cNvPr>
          <p:cNvSpPr txBox="1"/>
          <p:nvPr/>
        </p:nvSpPr>
        <p:spPr>
          <a:xfrm>
            <a:off x="403738" y="391898"/>
            <a:ext cx="1138452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GB" sz="3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Agenda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600" dirty="0">
              <a:solidFill>
                <a:srgbClr val="1F386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Setting expectations: employee and employer’s role in managing and minimising absence</a:t>
            </a:r>
            <a:endParaRPr lang="en-GB" sz="1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</a:t>
            </a:r>
            <a:endParaRPr lang="en-GB" sz="1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Preparing a check list for the call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Interviewing the absent employee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Setting the tone and asking the right questions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 flags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get the best out of Occupational Health and or GP Communications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Education Mutual can support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Job retention v Sickness Absence Management</a:t>
            </a:r>
            <a:r>
              <a:rPr lang="en-GB" sz="1400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Supporting a returning employee</a:t>
            </a:r>
            <a:endParaRPr lang="en-GB" sz="1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Workplace return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Graduated Return To Work (GRTW)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Flexible hours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Dealing with difficult situations</a:t>
            </a:r>
            <a:endParaRPr lang="en-GB" sz="1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essentials of Sickness Absence Management - such as: </a:t>
            </a:r>
            <a:endParaRPr lang="en-GB" sz="1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Absence management </a:t>
            </a:r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policies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Robust, but fair procedures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 planner for communication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Escalation procedures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assessment</a:t>
            </a:r>
          </a:p>
          <a:p>
            <a:pPr marL="457200" indent="457200"/>
            <a:r>
              <a:rPr lang="en-GB" sz="1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Preventive measures (Link EM, GP/Counselling etc)</a:t>
            </a:r>
          </a:p>
        </p:txBody>
      </p:sp>
    </p:spTree>
    <p:extLst>
      <p:ext uri="{BB962C8B-B14F-4D97-AF65-F5344CB8AC3E}">
        <p14:creationId xmlns:p14="http://schemas.microsoft.com/office/powerpoint/2010/main" val="295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16A4AC-3B36-2842-81B1-D6465587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E64A37-4EE3-4E44-8F10-EFDA81D7F67F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F657D6-7A65-4593-963A-A7D04304288B}"/>
              </a:ext>
            </a:extLst>
          </p:cNvPr>
          <p:cNvSpPr txBox="1"/>
          <p:nvPr/>
        </p:nvSpPr>
        <p:spPr>
          <a:xfrm>
            <a:off x="4072378" y="1637028"/>
            <a:ext cx="7117238" cy="149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Setting expectations: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mployee and employer’s role in managing and </a:t>
            </a:r>
            <a:r>
              <a:rPr lang="en-US" sz="3200" b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minimising</a:t>
            </a: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absence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88ECF69-D93C-4976-8AF4-D93E96B7F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37"/>
          <a:stretch/>
        </p:blipFill>
        <p:spPr>
          <a:xfrm>
            <a:off x="61424" y="530292"/>
            <a:ext cx="3774231" cy="4352792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16A4AC-3B36-2842-81B1-D6465587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E64A37-4EE3-4E44-8F10-EFDA81D7F67F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2D9004-BE29-4B35-A5C4-2DF59A4617F6}"/>
              </a:ext>
            </a:extLst>
          </p:cNvPr>
          <p:cNvSpPr txBox="1"/>
          <p:nvPr/>
        </p:nvSpPr>
        <p:spPr>
          <a:xfrm>
            <a:off x="4807670" y="1901852"/>
            <a:ext cx="6127422" cy="227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Communication:</a:t>
            </a:r>
          </a:p>
          <a:p>
            <a:pPr marL="7429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Preparing a check list for the call</a:t>
            </a:r>
          </a:p>
          <a:p>
            <a:pPr marL="7429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Interviewing the absent employee</a:t>
            </a:r>
          </a:p>
          <a:p>
            <a:pPr marL="7429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 the tone and asking the right questions</a:t>
            </a:r>
          </a:p>
          <a:p>
            <a:pPr marL="7429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flags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C54B9-6C11-4798-AFAB-21FE6AE77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78" r="4" b="23914"/>
          <a:stretch/>
        </p:blipFill>
        <p:spPr>
          <a:xfrm>
            <a:off x="0" y="1319715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98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16A4AC-3B36-2842-81B1-D6465587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E64A37-4EE3-4E44-8F10-EFDA81D7F67F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D4BB58-4589-495A-8ADA-0258EC5A596E}"/>
              </a:ext>
            </a:extLst>
          </p:cNvPr>
          <p:cNvSpPr txBox="1"/>
          <p:nvPr/>
        </p:nvSpPr>
        <p:spPr>
          <a:xfrm>
            <a:off x="5608948" y="1921179"/>
            <a:ext cx="6127422" cy="176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get the best out of: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Occupational Health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GP Communication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Education Mutual can support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F742A-634D-4C6E-B3DF-25DC68A3B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9" r="1" b="1"/>
          <a:stretch/>
        </p:blipFill>
        <p:spPr>
          <a:xfrm>
            <a:off x="0" y="564914"/>
            <a:ext cx="3758151" cy="4334247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21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16A4AC-3B36-2842-81B1-D6465587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E64A37-4EE3-4E44-8F10-EFDA81D7F67F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D4BB58-4589-495A-8ADA-0258EC5A596E}"/>
              </a:ext>
            </a:extLst>
          </p:cNvPr>
          <p:cNvSpPr txBox="1"/>
          <p:nvPr/>
        </p:nvSpPr>
        <p:spPr>
          <a:xfrm>
            <a:off x="4506012" y="1921179"/>
            <a:ext cx="7230358" cy="26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retention v Sickness Absence Management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Supporting a returning employee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Workplace return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Graduated Return To Work (GRTW)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Flexible hours</a:t>
            </a:r>
          </a:p>
        </p:txBody>
      </p:sp>
      <p:pic>
        <p:nvPicPr>
          <p:cNvPr id="6" name="Picture 2" descr="How HR managers can support workers returning from furlough | Wellbeing |  HR Grapevine | Insight">
            <a:extLst>
              <a:ext uri="{FF2B5EF4-FFF2-40B4-BE49-F238E27FC236}">
                <a16:creationId xmlns:a16="http://schemas.microsoft.com/office/drawing/2014/main" id="{D0945B08-0B4B-49A5-A608-9F938DCBE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r="9864" b="-1"/>
          <a:stretch/>
        </p:blipFill>
        <p:spPr bwMode="auto">
          <a:xfrm>
            <a:off x="0" y="0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ffectLst>
            <a:outerShdw dist="50800" dir="6000000" algn="ctr" rotWithShape="0">
              <a:schemeClr val="bg2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16A4AC-3B36-2842-81B1-D6465587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E64A37-4EE3-4E44-8F10-EFDA81D7F67F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D4BB58-4589-495A-8ADA-0258EC5A596E}"/>
              </a:ext>
            </a:extLst>
          </p:cNvPr>
          <p:cNvSpPr txBox="1"/>
          <p:nvPr/>
        </p:nvSpPr>
        <p:spPr>
          <a:xfrm>
            <a:off x="2509575" y="2967554"/>
            <a:ext cx="723035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Dealing with difficult situations</a:t>
            </a:r>
          </a:p>
        </p:txBody>
      </p:sp>
      <p:pic>
        <p:nvPicPr>
          <p:cNvPr id="7" name="Picture 2" descr="Dealing with Difficult Coworkers (or Classmates) | AIChE">
            <a:extLst>
              <a:ext uri="{FF2B5EF4-FFF2-40B4-BE49-F238E27FC236}">
                <a16:creationId xmlns:a16="http://schemas.microsoft.com/office/drawing/2014/main" id="{2DF4C41F-D316-426C-BBDC-1A10DE5EE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" r="1" b="28778"/>
          <a:stretch/>
        </p:blipFill>
        <p:spPr bwMode="auto">
          <a:xfrm>
            <a:off x="0" y="0"/>
            <a:ext cx="5019151" cy="2348471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16A4AC-3B36-2842-81B1-D6465587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E64A37-4EE3-4E44-8F10-EFDA81D7F67F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Oracle Absence Management Cloud Implementation - PayrollCloud">
            <a:extLst>
              <a:ext uri="{FF2B5EF4-FFF2-40B4-BE49-F238E27FC236}">
                <a16:creationId xmlns:a16="http://schemas.microsoft.com/office/drawing/2014/main" id="{487F17F7-C489-44B7-941A-3ED817754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2021" b="3"/>
          <a:stretch/>
        </p:blipFill>
        <p:spPr bwMode="auto">
          <a:xfrm>
            <a:off x="0" y="457109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FB2978-5FAB-4F39-AC74-423976D63A26}"/>
              </a:ext>
            </a:extLst>
          </p:cNvPr>
          <p:cNvSpPr txBox="1"/>
          <p:nvPr/>
        </p:nvSpPr>
        <p:spPr>
          <a:xfrm>
            <a:off x="4263430" y="1343301"/>
            <a:ext cx="7633197" cy="376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essentials of Sickness Absence Management - such as: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management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Robust, but fair procedures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planner for communication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Escalation procedures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 assessment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measures such as EMs GP service, counselling, Occupational Health and Physio</a:t>
            </a:r>
          </a:p>
        </p:txBody>
      </p:sp>
    </p:spTree>
    <p:extLst>
      <p:ext uri="{BB962C8B-B14F-4D97-AF65-F5344CB8AC3E}">
        <p14:creationId xmlns:p14="http://schemas.microsoft.com/office/powerpoint/2010/main" val="27572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E316AD-0659-034B-855A-8FC1C49C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4" y="1023115"/>
            <a:ext cx="1578427" cy="157842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35BE00F-323A-F248-91F1-282E4C714964}"/>
              </a:ext>
            </a:extLst>
          </p:cNvPr>
          <p:cNvGrpSpPr/>
          <p:nvPr/>
        </p:nvGrpSpPr>
        <p:grpSpPr>
          <a:xfrm>
            <a:off x="406400" y="2764822"/>
            <a:ext cx="2380343" cy="1527685"/>
            <a:chOff x="406400" y="2249712"/>
            <a:chExt cx="2380343" cy="15276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7E586A-A314-7A45-A7CC-3065021547C9}"/>
                </a:ext>
              </a:extLst>
            </p:cNvPr>
            <p:cNvSpPr txBox="1"/>
            <p:nvPr/>
          </p:nvSpPr>
          <p:spPr>
            <a:xfrm>
              <a:off x="406400" y="2249712"/>
              <a:ext cx="23803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642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Chairman</a:t>
              </a:r>
            </a:p>
            <a:p>
              <a:r>
                <a:rPr lang="en-GB" b="1" dirty="0">
                  <a:solidFill>
                    <a:srgbClr val="5FAE4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Nick </a:t>
              </a:r>
              <a:r>
                <a:rPr lang="en-GB" b="1" dirty="0" err="1">
                  <a:solidFill>
                    <a:srgbClr val="5FAE4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Hurn</a:t>
              </a:r>
              <a:r>
                <a:rPr lang="en-GB" b="1" dirty="0">
                  <a:solidFill>
                    <a:srgbClr val="5FAE4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 </a:t>
              </a:r>
              <a:r>
                <a:rPr lang="en-GB" dirty="0">
                  <a:solidFill>
                    <a:srgbClr val="5FAE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EC1DC7-3159-2F48-BE9C-5E8A736D1A07}"/>
                </a:ext>
              </a:extLst>
            </p:cNvPr>
            <p:cNvSpPr txBox="1"/>
            <p:nvPr/>
          </p:nvSpPr>
          <p:spPr>
            <a:xfrm>
              <a:off x="406400" y="2946400"/>
              <a:ext cx="1973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Bishop Wilkinson</a:t>
              </a:r>
            </a:p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Catholic Education Trust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6A4AC-3B36-2842-81B1-D6465587F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3" y="6051456"/>
            <a:ext cx="2815770" cy="4943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21D147-5174-CD4E-BBE6-AFED428CA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632" y="1023115"/>
            <a:ext cx="1578427" cy="157842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4FAB22F-7E02-C848-A838-8CA88B5799E9}"/>
              </a:ext>
            </a:extLst>
          </p:cNvPr>
          <p:cNvGrpSpPr/>
          <p:nvPr/>
        </p:nvGrpSpPr>
        <p:grpSpPr>
          <a:xfrm>
            <a:off x="4985659" y="922550"/>
            <a:ext cx="2380343" cy="1773906"/>
            <a:chOff x="2939143" y="2227940"/>
            <a:chExt cx="2380343" cy="17739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D87F84-183C-7B43-985D-D8D0978D5FB7}"/>
                </a:ext>
              </a:extLst>
            </p:cNvPr>
            <p:cNvSpPr txBox="1"/>
            <p:nvPr/>
          </p:nvSpPr>
          <p:spPr>
            <a:xfrm>
              <a:off x="2939143" y="2227940"/>
              <a:ext cx="23803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642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</a:t>
              </a:r>
            </a:p>
            <a:p>
              <a:r>
                <a:rPr lang="en-GB" b="1" dirty="0">
                  <a:solidFill>
                    <a:srgbClr val="5FAE4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Rose Wilcox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CD7745-70E3-7C4B-A5AD-2D479311BB49}"/>
                </a:ext>
              </a:extLst>
            </p:cNvPr>
            <p:cNvSpPr txBox="1"/>
            <p:nvPr/>
          </p:nvSpPr>
          <p:spPr>
            <a:xfrm>
              <a:off x="2939143" y="2924628"/>
              <a:ext cx="19739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Executive School</a:t>
              </a:r>
            </a:p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Leader,</a:t>
              </a:r>
            </a:p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 Marks RC</a:t>
              </a:r>
            </a:p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School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4477BB6-6311-CA48-86B9-8D2388F8F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631" y="1037630"/>
            <a:ext cx="1578427" cy="15784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D7E0DB-E892-A84C-95A6-B47B3565C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631" y="3370804"/>
            <a:ext cx="1578427" cy="157842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25DF26F-7A18-334F-B45D-71E9CE320833}"/>
              </a:ext>
            </a:extLst>
          </p:cNvPr>
          <p:cNvGrpSpPr/>
          <p:nvPr/>
        </p:nvGrpSpPr>
        <p:grpSpPr>
          <a:xfrm>
            <a:off x="9261323" y="1414993"/>
            <a:ext cx="2380343" cy="1281463"/>
            <a:chOff x="5399315" y="2206168"/>
            <a:chExt cx="2380343" cy="12814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50221B-D103-474E-B089-35B22A0977F0}"/>
                </a:ext>
              </a:extLst>
            </p:cNvPr>
            <p:cNvSpPr txBox="1"/>
            <p:nvPr/>
          </p:nvSpPr>
          <p:spPr>
            <a:xfrm>
              <a:off x="5399315" y="2206168"/>
              <a:ext cx="23803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642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</a:t>
              </a:r>
            </a:p>
            <a:p>
              <a:r>
                <a:rPr lang="en-GB" b="1" dirty="0">
                  <a:solidFill>
                    <a:srgbClr val="5FAE4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Andy Brown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588634-6384-D149-B2F4-CD987873B29B}"/>
                </a:ext>
              </a:extLst>
            </p:cNvPr>
            <p:cNvSpPr txBox="1"/>
            <p:nvPr/>
          </p:nvSpPr>
          <p:spPr>
            <a:xfrm>
              <a:off x="5399315" y="2902856"/>
              <a:ext cx="1973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 CEO Ad Astra MAT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C5B471-D4C9-3140-9836-6AF36885572B}"/>
              </a:ext>
            </a:extLst>
          </p:cNvPr>
          <p:cNvGrpSpPr/>
          <p:nvPr/>
        </p:nvGrpSpPr>
        <p:grpSpPr>
          <a:xfrm>
            <a:off x="4985659" y="3498308"/>
            <a:ext cx="2380343" cy="1527685"/>
            <a:chOff x="7917544" y="2169882"/>
            <a:chExt cx="2380343" cy="152768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D25108-A660-4C47-84F4-E4974DB3CA52}"/>
                </a:ext>
              </a:extLst>
            </p:cNvPr>
            <p:cNvSpPr txBox="1"/>
            <p:nvPr/>
          </p:nvSpPr>
          <p:spPr>
            <a:xfrm>
              <a:off x="7917544" y="2169882"/>
              <a:ext cx="23803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642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Chair</a:t>
              </a:r>
            </a:p>
            <a:p>
              <a:r>
                <a:rPr lang="en-GB" b="1" dirty="0">
                  <a:solidFill>
                    <a:srgbClr val="5FAE4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Sir Ken Gibson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DACCE8-9DB2-6544-B4EF-13C7366EB4FB}"/>
                </a:ext>
              </a:extLst>
            </p:cNvPr>
            <p:cNvSpPr txBox="1"/>
            <p:nvPr/>
          </p:nvSpPr>
          <p:spPr>
            <a:xfrm>
              <a:off x="7917544" y="2866570"/>
              <a:ext cx="1973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Executive Head Teacher,</a:t>
              </a:r>
            </a:p>
            <a:p>
              <a:r>
                <a:rPr lang="en-GB" sz="1600" dirty="0" err="1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Harton</a:t>
              </a:r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Academy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685070C-BACD-EB4B-AD28-D1CC10316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3631" y="3370804"/>
            <a:ext cx="1578427" cy="157842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F1B3FAE-4939-B74A-8C21-A2CBB6547001}"/>
              </a:ext>
            </a:extLst>
          </p:cNvPr>
          <p:cNvGrpSpPr/>
          <p:nvPr/>
        </p:nvGrpSpPr>
        <p:grpSpPr>
          <a:xfrm>
            <a:off x="9261323" y="3744530"/>
            <a:ext cx="2858107" cy="1281463"/>
            <a:chOff x="5399315" y="2206168"/>
            <a:chExt cx="2858107" cy="128146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A996E5-E8B3-1E4A-82AD-8E7CFB84CFFA}"/>
                </a:ext>
              </a:extLst>
            </p:cNvPr>
            <p:cNvSpPr txBox="1"/>
            <p:nvPr/>
          </p:nvSpPr>
          <p:spPr>
            <a:xfrm>
              <a:off x="5399315" y="2206168"/>
              <a:ext cx="26839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642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Secretary</a:t>
              </a:r>
            </a:p>
            <a:p>
              <a:r>
                <a:rPr lang="en-GB" b="1" dirty="0">
                  <a:solidFill>
                    <a:srgbClr val="5FAE44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Louise Levy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3FAAD2-78CA-4B46-AB9D-8C5F9A20FAE3}"/>
                </a:ext>
              </a:extLst>
            </p:cNvPr>
            <p:cNvSpPr txBox="1"/>
            <p:nvPr/>
          </p:nvSpPr>
          <p:spPr>
            <a:xfrm>
              <a:off x="5399315" y="2902856"/>
              <a:ext cx="2858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 Bishop Wilkinson</a:t>
              </a:r>
            </a:p>
            <a:p>
              <a:r>
                <a:rPr lang="en-GB" sz="1600" dirty="0">
                  <a:solidFill>
                    <a:srgbClr val="3A3C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Trust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E64A37-4EE3-4E44-8F10-EFDA81D7F67F}"/>
              </a:ext>
            </a:extLst>
          </p:cNvPr>
          <p:cNvCxnSpPr/>
          <p:nvPr/>
        </p:nvCxnSpPr>
        <p:spPr>
          <a:xfrm>
            <a:off x="0" y="5514698"/>
            <a:ext cx="12192000" cy="0"/>
          </a:xfrm>
          <a:prstGeom prst="line">
            <a:avLst/>
          </a:prstGeom>
          <a:ln w="101600">
            <a:solidFill>
              <a:srgbClr val="5FA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5017</TotalTime>
  <Words>378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Howle</dc:creator>
  <cp:lastModifiedBy>Kelly Potton</cp:lastModifiedBy>
  <cp:revision>54</cp:revision>
  <dcterms:created xsi:type="dcterms:W3CDTF">2021-02-15T09:43:26Z</dcterms:created>
  <dcterms:modified xsi:type="dcterms:W3CDTF">2021-09-27T10:07:24Z</dcterms:modified>
</cp:coreProperties>
</file>